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3" r:id="rId5"/>
    <p:sldMasterId id="2147483677" r:id="rId6"/>
    <p:sldMasterId id="2147483679" r:id="rId7"/>
    <p:sldMasterId id="2147483692" r:id="rId8"/>
  </p:sldMasterIdLst>
  <p:notesMasterIdLst>
    <p:notesMasterId r:id="rId67"/>
  </p:notesMasterIdLst>
  <p:sldIdLst>
    <p:sldId id="256" r:id="rId9"/>
    <p:sldId id="395" r:id="rId10"/>
    <p:sldId id="396" r:id="rId11"/>
    <p:sldId id="397" r:id="rId12"/>
    <p:sldId id="401" r:id="rId13"/>
    <p:sldId id="398" r:id="rId14"/>
    <p:sldId id="402" r:id="rId15"/>
    <p:sldId id="399" r:id="rId16"/>
    <p:sldId id="404" r:id="rId17"/>
    <p:sldId id="407" r:id="rId18"/>
    <p:sldId id="400" r:id="rId19"/>
    <p:sldId id="408" r:id="rId20"/>
    <p:sldId id="259" r:id="rId21"/>
    <p:sldId id="257" r:id="rId22"/>
    <p:sldId id="40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63" r:id="rId37"/>
    <p:sldId id="410" r:id="rId38"/>
    <p:sldId id="265" r:id="rId39"/>
    <p:sldId id="273" r:id="rId40"/>
    <p:sldId id="274" r:id="rId41"/>
    <p:sldId id="291" r:id="rId42"/>
    <p:sldId id="411" r:id="rId43"/>
    <p:sldId id="412" r:id="rId44"/>
    <p:sldId id="413" r:id="rId45"/>
    <p:sldId id="266" r:id="rId46"/>
    <p:sldId id="267" r:id="rId47"/>
    <p:sldId id="414" r:id="rId48"/>
    <p:sldId id="271" r:id="rId49"/>
    <p:sldId id="275" r:id="rId50"/>
    <p:sldId id="269" r:id="rId51"/>
    <p:sldId id="270" r:id="rId52"/>
    <p:sldId id="415" r:id="rId53"/>
    <p:sldId id="427" r:id="rId54"/>
    <p:sldId id="416" r:id="rId55"/>
    <p:sldId id="417" r:id="rId56"/>
    <p:sldId id="418" r:id="rId57"/>
    <p:sldId id="419" r:id="rId58"/>
    <p:sldId id="420" r:id="rId59"/>
    <p:sldId id="421" r:id="rId60"/>
    <p:sldId id="422" r:id="rId61"/>
    <p:sldId id="423" r:id="rId62"/>
    <p:sldId id="424" r:id="rId63"/>
    <p:sldId id="425" r:id="rId64"/>
    <p:sldId id="426" r:id="rId65"/>
    <p:sldId id="258" r:id="rId6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89ADA-90E7-48DC-BCE9-EBE5240565CE}" v="1" dt="2022-01-06T21:36:11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5739" autoAdjust="0"/>
  </p:normalViewPr>
  <p:slideViewPr>
    <p:cSldViewPr snapToGrid="0">
      <p:cViewPr varScale="1">
        <p:scale>
          <a:sx n="66" d="100"/>
          <a:sy n="66" d="100"/>
        </p:scale>
        <p:origin x="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ág Sanel" userId="S::t8hgxr@inf.elte.hu::e6964b5c-3402-4cfe-8e08-93c12c378319" providerId="AD" clId="Web-{A1889ADA-90E7-48DC-BCE9-EBE5240565CE}"/>
    <pc:docChg chg="modSld">
      <pc:chgData name="Virág Sanel" userId="S::t8hgxr@inf.elte.hu::e6964b5c-3402-4cfe-8e08-93c12c378319" providerId="AD" clId="Web-{A1889ADA-90E7-48DC-BCE9-EBE5240565CE}" dt="2022-01-06T21:36:11.870" v="0" actId="1076"/>
      <pc:docMkLst>
        <pc:docMk/>
      </pc:docMkLst>
      <pc:sldChg chg="modSp">
        <pc:chgData name="Virág Sanel" userId="S::t8hgxr@inf.elte.hu::e6964b5c-3402-4cfe-8e08-93c12c378319" providerId="AD" clId="Web-{A1889ADA-90E7-48DC-BCE9-EBE5240565CE}" dt="2022-01-06T21:36:11.870" v="0" actId="1076"/>
        <pc:sldMkLst>
          <pc:docMk/>
          <pc:sldMk cId="0" sldId="401"/>
        </pc:sldMkLst>
        <pc:picChg chg="mod">
          <ac:chgData name="Virág Sanel" userId="S::t8hgxr@inf.elte.hu::e6964b5c-3402-4cfe-8e08-93c12c378319" providerId="AD" clId="Web-{A1889ADA-90E7-48DC-BCE9-EBE5240565CE}" dt="2022-01-06T21:36:11.870" v="0" actId="1076"/>
          <ac:picMkLst>
            <pc:docMk/>
            <pc:sldMk cId="0" sldId="401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05D7-F388-417A-9482-CD73EB0107A8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0189-7CAC-49C6-A8B5-36B1ED5DD3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8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2CC252F-97D0-4D62-A981-9BF1081DC030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F1CDAA7-5920-1046-A662-4FDB2FD363EF}" type="slidenum">
              <a:rPr lang="en-US" altLang="en-US" sz="1300"/>
              <a:pPr eaLnBrk="1" hangingPunct="1"/>
              <a:t>53</a:t>
            </a:fld>
            <a:endParaRPr lang="en-US" altLang="en-US" sz="13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14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146E4B3-811F-3343-AB6C-927933426E20}" type="slidenum">
              <a:rPr lang="en-US" altLang="en-US" sz="1300"/>
              <a:pPr eaLnBrk="1" hangingPunct="1"/>
              <a:t>54</a:t>
            </a:fld>
            <a:endParaRPr lang="en-US" altLang="en-US" sz="13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2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0F76D08-831D-AB41-AC33-6B209935E275}" type="slidenum">
              <a:rPr lang="en-US" altLang="en-US" sz="1300"/>
              <a:pPr eaLnBrk="1" hangingPunct="1"/>
              <a:t>55</a:t>
            </a:fld>
            <a:endParaRPr lang="en-US" altLang="en-US" sz="13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8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E3F024CC-EA7D-44D7-A020-9B0AA7D09324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6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numbers to LATEX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EAAE83F-06D7-164F-BFA3-401D1D998D93}" type="slidenum">
              <a:rPr lang="en-US" altLang="en-US" sz="1300"/>
              <a:pPr eaLnBrk="1" hangingPunct="1"/>
              <a:t>47</a:t>
            </a:fld>
            <a:endParaRPr lang="en-US" altLang="en-US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7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EAAE83F-06D7-164F-BFA3-401D1D998D93}" type="slidenum">
              <a:rPr lang="en-US" altLang="en-US" sz="1300"/>
              <a:pPr eaLnBrk="1" hangingPunct="1"/>
              <a:t>48</a:t>
            </a:fld>
            <a:endParaRPr lang="en-US" altLang="en-US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5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EFEC94C-76AA-2F43-BAF4-2D9D332DE4E7}" type="slidenum">
              <a:rPr lang="en-US" altLang="en-US" sz="1300"/>
              <a:pPr eaLnBrk="1" hangingPunct="1"/>
              <a:t>49</a:t>
            </a:fld>
            <a:endParaRPr lang="en-US" altLang="en-US" sz="13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0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4616123-05BE-9E4A-BB48-02F72961E234}" type="slidenum">
              <a:rPr lang="en-US" altLang="en-US" sz="1300"/>
              <a:pPr eaLnBrk="1" hangingPunct="1"/>
              <a:t>50</a:t>
            </a:fld>
            <a:endParaRPr lang="en-US" altLang="en-US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D10DB9B-EAA3-BE49-A94F-8E50677F6ED2}" type="slidenum">
              <a:rPr lang="en-US" altLang="en-US" sz="1300"/>
              <a:pPr eaLnBrk="1" hangingPunct="1"/>
              <a:t>51</a:t>
            </a:fld>
            <a:endParaRPr lang="en-US" altLang="en-US" sz="13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5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F332A0A-4BB0-1147-A003-0E18D2AAD6F0}" type="slidenum">
              <a:rPr lang="en-US" altLang="en-US" sz="1300"/>
              <a:pPr eaLnBrk="1" hangingPunct="1"/>
              <a:t>52</a:t>
            </a:fld>
            <a:endParaRPr lang="en-US" altLang="en-US" sz="13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2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9BD1F27-765B-43BB-8803-2A76DAB236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2" y="2746500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FDF7C5A-A265-43C7-ADAA-A2C1A3DE18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1916" y="2740238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A75C6B-B3EB-4F36-9472-2E158E67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736036-E041-4622-A3F9-11E73303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EAE2CF-D9DB-491E-9DF0-B1A7DCCC7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2DD745-5C8E-44B7-AB67-30F1ADA8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D760CED-AD2F-4B04-93AF-D1D1EEF7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5987F5D-B14F-4B24-9336-90D9548F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93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21B9D-F4AF-4BDC-AC58-59403BFF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6383E3-14CC-4331-9AAA-9D5199A55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634868E-0C57-423F-AC8F-71BB45DF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B62ABD-25B4-4DD0-B35B-80CDAD40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780F92-D4AF-4343-8685-D620E8F2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5A2841-35AF-44EC-9F94-B8AF3559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80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F3E9D7-332F-46EF-A5D6-C8113BD1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C34B5B-E8D2-4355-B707-FEB60365E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04B9CF-B4BC-4319-9253-BE8AC8F3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6261D5-EC86-403E-9A1E-2FBC5C3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3FDC6D-2E8C-47B8-8F5A-1ED59990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35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DDD17B-B6C7-45A3-80F7-E14E5C34E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08FA2F-2399-4516-B7A9-201044C71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FE6C52-06AC-4A3F-A48D-C1EE88E1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70923-E62D-4374-A406-AE6B331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CF63C7-E99C-4AD8-A16F-B02EC3FD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07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6FAE6A-0361-48E1-A370-6C7F1831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9DC1C78-1960-46B2-976E-A897624F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C01C1AC-508E-4F15-8C0C-379048E5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7C075DD-4044-4139-81CE-B911656D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24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F0CCB4-AFA9-4DED-8ABF-F436C9BE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EE9360-7FAB-491D-80DA-D3D257B3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477F43D-CD8C-4515-8FBC-EDBAD5E8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617C-FEFF-4606-BBD9-0700DE06B05A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683860-DCED-431A-BF41-56397F0A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8E6021F-A579-473D-BBF9-EC0477B4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BB45-D3D6-4862-9150-C85FF24B10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98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58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9BD1F27-765B-43BB-8803-2A76DAB2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2" y="2746500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FDF7C5A-A265-43C7-ADAA-A2C1A3DE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6" y="2740238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2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705EA-D98C-4148-BC6C-0AEBFB44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82" y="1488987"/>
            <a:ext cx="11230253" cy="2585863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DDF7D1-031E-4553-A5FC-6AB85767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82" y="4744996"/>
            <a:ext cx="11230252" cy="1646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89ACF3F-6B88-4C81-BE6E-3D82EDFA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6" y="163098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76B3BBA-5B09-45F0-B413-81E7C276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300" y="156836"/>
            <a:ext cx="2462291" cy="93348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806FB36-7906-46A1-B2E8-5D58A18D4E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6" y="163098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7A77DCB-3C6C-46D5-8908-9112B11E4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0300" y="156836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4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FF041-F901-4E36-9D06-F7239592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11203621" cy="4650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1EFD8C-6BBA-4C2C-AD9A-6DBDE482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759" y="6356350"/>
            <a:ext cx="3128641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8CFC0E-DCAD-4B46-BD6B-53F95F66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4C0560-83AF-411C-955C-A92E8FE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4578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0000"/>
                </a:solidFill>
              </a:defRPr>
            </a:lvl1pPr>
          </a:lstStyle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25F1284-79AD-425D-998C-78A9D759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36525"/>
            <a:ext cx="9374819" cy="946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055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705EA-D98C-4148-BC6C-0AEBFB44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82" y="1488987"/>
            <a:ext cx="11230253" cy="2585863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DDF7D1-031E-4553-A5FC-6AB85767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82" y="4744996"/>
            <a:ext cx="11230252" cy="1646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89ACF3F-6B88-4C81-BE6E-3D82EDFA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6" y="163098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76B3BBA-5B09-45F0-B413-81E7C276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300" y="156836"/>
            <a:ext cx="2462291" cy="93348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9B9F7DA-C3D3-469A-961D-8196175069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6" y="163098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9F81D9A-A336-468F-8EA7-7BAC22A54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0300" y="156836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6FAE6A-0361-48E1-A370-6C7F1831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9DC1C78-1960-46B2-976E-A897624F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C01C1AC-508E-4F15-8C0C-379048E5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7C075DD-4044-4139-81CE-B911656D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63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ABC23D-4BA0-4258-B96D-A32512D7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E2C7BC-7230-4929-B53D-0CA20A78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BD48A2-3369-44D2-ABB0-7CC3A20D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B02450-9D1F-4814-9251-C77A372A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CB29C4-2F4A-4DF6-B037-A45CD100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933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D991DB-2D66-418F-8463-619CC037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0B2B18-185A-4F9E-9383-0BF0E0F63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5A018E8-23FC-4D93-A7C3-18EDE096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396C8F-6A48-4303-8F34-A96664FD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8B294A-D639-43DD-93D9-D4BE1FD7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462D41-9F92-4D4E-8A8E-F600A4A3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550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A32DBD-0C1A-4E79-82F0-7487D244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E0C9A7-3A43-41DF-9158-B98DD109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54E7547-046C-40DF-9DEF-45987621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419496-C1F5-44EE-AE37-57B05A88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BD823D-B260-4D34-A4DE-B5E99F026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B028FFD-F427-4951-897C-7F4C1876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19DC9D-FAE2-4664-8980-A395CCF5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8755F5-C85D-47F4-9434-0F4B926F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823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7274E0-8469-4EC7-BD6E-52D6EF17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B1821C1-245B-4D76-9F4E-547B3D96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E7B448-3B40-4CBB-B66C-78C73B33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FB1349-59D4-4CCE-931D-708FDA8A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726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052CD38-ABF7-473F-83E9-50663BC3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8F13DBD-04AD-477A-B5A8-09D361C0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6F32DB-0CCF-4C4E-A747-5C4C9139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84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A75C6B-B3EB-4F36-9472-2E158E67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736036-E041-4622-A3F9-11E73303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EAE2CF-D9DB-491E-9DF0-B1A7DCCC7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2DD745-5C8E-44B7-AB67-30F1ADA8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D760CED-AD2F-4B04-93AF-D1D1EEF7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5987F5D-B14F-4B24-9336-90D9548F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3401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21B9D-F4AF-4BDC-AC58-59403BFF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6383E3-14CC-4331-9AAA-9D5199A55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634868E-0C57-423F-AC8F-71BB45DF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B62ABD-25B4-4DD0-B35B-80CDAD40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780F92-D4AF-4343-8685-D620E8F2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5A2841-35AF-44EC-9F94-B8AF3559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690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F3E9D7-332F-46EF-A5D6-C8113BD1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C34B5B-E8D2-4355-B707-FEB60365E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04B9CF-B4BC-4319-9253-BE8AC8F3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6261D5-EC86-403E-9A1E-2FBC5C3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3FDC6D-2E8C-47B8-8F5A-1ED59990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5247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DDD17B-B6C7-45A3-80F7-E14E5C34E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08FA2F-2399-4516-B7A9-201044C71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FE6C52-06AC-4A3F-A48D-C1EE88E1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70923-E62D-4374-A406-AE6B331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CF63C7-E99C-4AD8-A16F-B02EC3FD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54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FF041-F901-4E36-9D06-F7239592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11203621" cy="4650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1EFD8C-6BBA-4C2C-AD9A-6DBDE482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759" y="6356350"/>
            <a:ext cx="3128641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8CFC0E-DCAD-4B46-BD6B-53F95F66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4C0560-83AF-411C-955C-A92E8FE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4578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0000"/>
                </a:solidFill>
              </a:defRPr>
            </a:lvl1pPr>
          </a:lstStyle>
          <a:p>
            <a:fld id="{228E8589-41CB-4D86-9AD4-D0202C964D3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25F1284-79AD-425D-998C-78A9D759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36525"/>
            <a:ext cx="9374819" cy="946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C836BE7-B91E-448B-880F-1A93D7AE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36525"/>
            <a:ext cx="9374819" cy="946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09006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9BD1F27-765B-43BB-8803-2A76DAB2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2" y="2746500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FDF7C5A-A265-43C7-ADAA-A2C1A3DE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6" y="2740238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7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6FAE6A-0361-48E1-A370-6C7F1831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9DC1C78-1960-46B2-976E-A897624F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C01C1AC-508E-4F15-8C0C-379048E5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7C075DD-4044-4139-81CE-B911656D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82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ABC23D-4BA0-4258-B96D-A32512D7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E2C7BC-7230-4929-B53D-0CA20A78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BD48A2-3369-44D2-ABB0-7CC3A20D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B02450-9D1F-4814-9251-C77A372A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CB29C4-2F4A-4DF6-B037-A45CD100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42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D991DB-2D66-418F-8463-619CC037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0B2B18-185A-4F9E-9383-0BF0E0F63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5A018E8-23FC-4D93-A7C3-18EDE096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396C8F-6A48-4303-8F34-A96664FD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8B294A-D639-43DD-93D9-D4BE1FD7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462D41-9F92-4D4E-8A8E-F600A4A3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0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A32DBD-0C1A-4E79-82F0-7487D244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E0C9A7-3A43-41DF-9158-B98DD109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54E7547-046C-40DF-9DEF-45987621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419496-C1F5-44EE-AE37-57B05A88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BD823D-B260-4D34-A4DE-B5E99F026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B028FFD-F427-4951-897C-7F4C1876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19DC9D-FAE2-4664-8980-A395CCF5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8755F5-C85D-47F4-9434-0F4B926F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97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7274E0-8469-4EC7-BD6E-52D6EF17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B1821C1-245B-4D76-9F4E-547B3D96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E7B448-3B40-4CBB-B66C-78C73B33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FB1349-59D4-4CCE-931D-708FDA8A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42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052CD38-ABF7-473F-83E9-50663BC3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8F13DBD-04AD-477A-B5A8-09D361C0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6F32DB-0CCF-4C4E-A747-5C4C9139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93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3445483-8B80-4625-A19B-E9E55532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2" y="136525"/>
            <a:ext cx="9355755" cy="951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6EEA54-721E-4FBC-AA34-6CC7680F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511" y="1617044"/>
            <a:ext cx="11271183" cy="455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E188F8-DB50-4A6B-8CF3-A655D3063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3512" y="6356350"/>
            <a:ext cx="315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AB17EF-1637-46C4-B424-9BD592A46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EDC772-B866-4533-ACBC-40145DC25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84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F641863-554C-4795-90EA-D94E0FFA7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30" y="289339"/>
            <a:ext cx="1031830" cy="64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4A40B71-D913-413F-8072-84190437636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62310"/>
          <a:stretch/>
        </p:blipFill>
        <p:spPr>
          <a:xfrm>
            <a:off x="11132459" y="289339"/>
            <a:ext cx="637173" cy="64092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84ED8DC-7346-43BE-A532-6474D7AB5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30" y="289339"/>
            <a:ext cx="1031830" cy="64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6DF97B1-F31A-4C69-8DEE-BAA64B32E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62310"/>
          <a:stretch/>
        </p:blipFill>
        <p:spPr>
          <a:xfrm>
            <a:off x="11132459" y="289339"/>
            <a:ext cx="637173" cy="6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0" r:id="rId13"/>
    <p:sldLayoutId id="2147483694" r:id="rId14"/>
    <p:sldLayoutId id="214748369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5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3445483-8B80-4625-A19B-E9E55532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2" y="136525"/>
            <a:ext cx="9355755" cy="951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6EEA54-721E-4FBC-AA34-6CC7680F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511" y="1617044"/>
            <a:ext cx="11271183" cy="455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E188F8-DB50-4A6B-8CF3-A655D3063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3512" y="6356350"/>
            <a:ext cx="315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AD15-80EA-494D-99E5-9FD8B529A241}" type="datetimeFigureOut">
              <a:rPr lang="hu-HU" smtClean="0"/>
              <a:t>2022. 11. 17.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AB17EF-1637-46C4-B424-9BD592A46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EDC772-B866-4533-ACBC-40145DC25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84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F641863-554C-4795-90EA-D94E0FFA7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30" y="289339"/>
            <a:ext cx="1031830" cy="64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4A40B71-D913-413F-8072-84190437636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2310"/>
          <a:stretch/>
        </p:blipFill>
        <p:spPr>
          <a:xfrm>
            <a:off x="11132459" y="289339"/>
            <a:ext cx="637173" cy="64092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0A0D6C5-D259-4A3D-9C23-97B2CFA7E7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30" y="289339"/>
            <a:ext cx="1031830" cy="64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B98B00C-BCAA-4B11-B6E3-A1144FB55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62310"/>
          <a:stretch/>
        </p:blipFill>
        <p:spPr>
          <a:xfrm>
            <a:off x="11132459" y="289339"/>
            <a:ext cx="637173" cy="6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akis.web.elte.h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tags" Target="../tags/tag3.xml"/><Relationship Id="rId21" Type="http://schemas.openxmlformats.org/officeDocument/2006/relationships/image" Target="../media/image31.png"/><Relationship Id="rId7" Type="http://schemas.openxmlformats.org/officeDocument/2006/relationships/tags" Target="../tags/tag7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27.png"/><Relationship Id="rId2" Type="http://schemas.openxmlformats.org/officeDocument/2006/relationships/tags" Target="../tags/tag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6.xml"/><Relationship Id="rId5" Type="http://schemas.openxmlformats.org/officeDocument/2006/relationships/tags" Target="../tags/tag5.xml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92164F-A6C7-4DF6-870D-6335F3A61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Big Data Architektúrák és </a:t>
            </a:r>
            <a:br>
              <a:rPr lang="hu-HU" dirty="0"/>
            </a:br>
            <a:r>
              <a:rPr lang="hu-HU" dirty="0"/>
              <a:t>Elemző Módszerek 10.EA</a:t>
            </a:r>
            <a:br>
              <a:rPr lang="hu-HU" dirty="0"/>
            </a:br>
            <a:r>
              <a:rPr lang="hu-HU" sz="4000" dirty="0" err="1"/>
              <a:t>Klaszterezés</a:t>
            </a:r>
            <a:r>
              <a:rPr lang="hu-HU" sz="4000" dirty="0"/>
              <a:t>, PCA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F789601-4C75-4855-B2FE-2094F69DF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/>
              <a:t>Laki Sándor, PhD</a:t>
            </a:r>
          </a:p>
          <a:p>
            <a:r>
              <a:rPr lang="hu-HU" dirty="0"/>
              <a:t>Információs Rendszerek Tanszék</a:t>
            </a:r>
          </a:p>
          <a:p>
            <a:r>
              <a:rPr lang="hu-HU" dirty="0"/>
              <a:t>ELTE Eötvös Loránd Tudományegyetem</a:t>
            </a:r>
          </a:p>
          <a:p>
            <a:r>
              <a:rPr lang="hu-HU" dirty="0"/>
              <a:t>Web: </a:t>
            </a:r>
            <a:r>
              <a:rPr lang="hu-HU" dirty="0">
                <a:hlinkClick r:id="rId2"/>
              </a:rPr>
              <a:t>http://lakis.web.elte.hu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665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Determining EPS and </a:t>
            </a:r>
            <a:r>
              <a:rPr lang="en-US" sz="4000" dirty="0" err="1"/>
              <a:t>MinPts</a:t>
            </a:r>
            <a:endParaRPr lang="en-US" sz="4000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0"/>
            <a:ext cx="8001000" cy="5181600"/>
          </a:xfrm>
          <a:noFill/>
          <a:ln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dirty="0"/>
              <a:t>Idea is that for points in a cluster, their </a:t>
            </a:r>
            <a:r>
              <a:rPr lang="en-US" sz="2400" b="1" dirty="0" err="1"/>
              <a:t>k</a:t>
            </a:r>
            <a:r>
              <a:rPr lang="en-US" sz="2400" b="1" baseline="30000" dirty="0" err="1"/>
              <a:t>th</a:t>
            </a:r>
            <a:r>
              <a:rPr lang="en-US" sz="2400" dirty="0"/>
              <a:t> nearest neighbors are at roughly the same distance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/>
              <a:t>Noise points have the </a:t>
            </a:r>
            <a:r>
              <a:rPr lang="en-US" sz="2400" b="1" dirty="0" err="1"/>
              <a:t>k</a:t>
            </a:r>
            <a:r>
              <a:rPr lang="en-US" sz="2400" b="1" baseline="30000" dirty="0" err="1"/>
              <a:t>th</a:t>
            </a:r>
            <a:r>
              <a:rPr lang="en-US" sz="2400" dirty="0"/>
              <a:t> nearest neighbor at farther distance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/>
              <a:t>So, plot sorted distance of every point to its </a:t>
            </a:r>
            <a:r>
              <a:rPr lang="en-US" sz="2400" b="1" dirty="0" err="1"/>
              <a:t>k</a:t>
            </a:r>
            <a:r>
              <a:rPr lang="en-US" sz="2400" b="1" baseline="30000" dirty="0" err="1"/>
              <a:t>th</a:t>
            </a:r>
            <a:r>
              <a:rPr lang="en-US" sz="2400" dirty="0"/>
              <a:t> nearest neighbor</a:t>
            </a:r>
            <a:endParaRPr lang="en-US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3505200"/>
            <a:ext cx="3656013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Strengths and weaknesses of DBSCAN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Resistant to noise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Finds clusters of arbitrary shapes and sizes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Difficulty in identifying clusters with varying densities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Problems in high-dimensional spaces; notion of density unclear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Can be computationally expensive when the computation of nearest neighbors is expensive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Unsupervised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662937"/>
            <a:ext cx="8229600" cy="4525963"/>
          </a:xfrm>
        </p:spPr>
        <p:txBody>
          <a:bodyPr/>
          <a:lstStyle/>
          <a:p>
            <a:r>
              <a:rPr lang="hu-HU" dirty="0"/>
              <a:t>No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  <a:p>
            <a:pPr lvl="1"/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insights</a:t>
            </a:r>
            <a:r>
              <a:rPr lang="hu-HU" dirty="0"/>
              <a:t> and </a:t>
            </a:r>
            <a:r>
              <a:rPr lang="hu-HU" dirty="0" err="1"/>
              <a:t>structure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itself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2207568" y="2924944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207568" y="5877272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2703240" y="3216736"/>
            <a:ext cx="144016" cy="184666"/>
            <a:chOff x="2123728" y="2389530"/>
            <a:chExt cx="144016" cy="184666"/>
          </a:xfrm>
        </p:grpSpPr>
        <p:cxnSp>
          <p:nvCxnSpPr>
            <p:cNvPr id="10" name="Egyenes összekötő 9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Csoportba foglalás 11"/>
          <p:cNvGrpSpPr/>
          <p:nvPr/>
        </p:nvGrpSpPr>
        <p:grpSpPr>
          <a:xfrm>
            <a:off x="2855640" y="3369136"/>
            <a:ext cx="144016" cy="184666"/>
            <a:chOff x="2123728" y="2389530"/>
            <a:chExt cx="144016" cy="184666"/>
          </a:xfrm>
        </p:grpSpPr>
        <p:cxnSp>
          <p:nvCxnSpPr>
            <p:cNvPr id="13" name="Egyenes összekötő 12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Csoportba foglalás 14"/>
          <p:cNvGrpSpPr/>
          <p:nvPr/>
        </p:nvGrpSpPr>
        <p:grpSpPr>
          <a:xfrm>
            <a:off x="3008040" y="3521536"/>
            <a:ext cx="144016" cy="184666"/>
            <a:chOff x="2123728" y="2389530"/>
            <a:chExt cx="144016" cy="184666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>
            <a:off x="3160440" y="3673936"/>
            <a:ext cx="144016" cy="184666"/>
            <a:chOff x="2123728" y="2389530"/>
            <a:chExt cx="144016" cy="184666"/>
          </a:xfrm>
        </p:grpSpPr>
        <p:cxnSp>
          <p:nvCxnSpPr>
            <p:cNvPr id="19" name="Egyenes összekötő 18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Csoportba foglalás 20"/>
          <p:cNvGrpSpPr/>
          <p:nvPr/>
        </p:nvGrpSpPr>
        <p:grpSpPr>
          <a:xfrm>
            <a:off x="3071589" y="3251786"/>
            <a:ext cx="144016" cy="184666"/>
            <a:chOff x="2123728" y="2389530"/>
            <a:chExt cx="144016" cy="184666"/>
          </a:xfrm>
        </p:grpSpPr>
        <p:cxnSp>
          <p:nvCxnSpPr>
            <p:cNvPr id="22" name="Egyenes összekötő 21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Csoportba foglalás 23"/>
          <p:cNvGrpSpPr/>
          <p:nvPr/>
        </p:nvGrpSpPr>
        <p:grpSpPr>
          <a:xfrm>
            <a:off x="3223989" y="3404186"/>
            <a:ext cx="144016" cy="184666"/>
            <a:chOff x="2123728" y="2389530"/>
            <a:chExt cx="144016" cy="184666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Csoportba foglalás 26"/>
          <p:cNvGrpSpPr/>
          <p:nvPr/>
        </p:nvGrpSpPr>
        <p:grpSpPr>
          <a:xfrm>
            <a:off x="2694856" y="3588852"/>
            <a:ext cx="144016" cy="184666"/>
            <a:chOff x="2123728" y="2389530"/>
            <a:chExt cx="144016" cy="184666"/>
          </a:xfrm>
        </p:grpSpPr>
        <p:cxnSp>
          <p:nvCxnSpPr>
            <p:cNvPr id="28" name="Egyenes összekötő 27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28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Csoportba foglalás 29"/>
          <p:cNvGrpSpPr/>
          <p:nvPr/>
        </p:nvGrpSpPr>
        <p:grpSpPr>
          <a:xfrm>
            <a:off x="2847256" y="3741252"/>
            <a:ext cx="144016" cy="184666"/>
            <a:chOff x="2123728" y="2389530"/>
            <a:chExt cx="144016" cy="184666"/>
          </a:xfrm>
        </p:grpSpPr>
        <p:cxnSp>
          <p:nvCxnSpPr>
            <p:cNvPr id="31" name="Egyenes összekötő 30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31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Csoportba foglalás 32"/>
          <p:cNvGrpSpPr/>
          <p:nvPr/>
        </p:nvGrpSpPr>
        <p:grpSpPr>
          <a:xfrm>
            <a:off x="4450533" y="5054706"/>
            <a:ext cx="144016" cy="184666"/>
            <a:chOff x="2123728" y="2389530"/>
            <a:chExt cx="144016" cy="184666"/>
          </a:xfrm>
        </p:grpSpPr>
        <p:cxnSp>
          <p:nvCxnSpPr>
            <p:cNvPr id="34" name="Egyenes összekötő 33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Csoportba foglalás 35"/>
          <p:cNvGrpSpPr/>
          <p:nvPr/>
        </p:nvGrpSpPr>
        <p:grpSpPr>
          <a:xfrm>
            <a:off x="4602933" y="5207106"/>
            <a:ext cx="144016" cy="184666"/>
            <a:chOff x="2123728" y="2389530"/>
            <a:chExt cx="144016" cy="184666"/>
          </a:xfrm>
        </p:grpSpPr>
        <p:cxnSp>
          <p:nvCxnSpPr>
            <p:cNvPr id="37" name="Egyenes összekötő 36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Csoportba foglalás 38"/>
          <p:cNvGrpSpPr/>
          <p:nvPr/>
        </p:nvGrpSpPr>
        <p:grpSpPr>
          <a:xfrm>
            <a:off x="4450533" y="4790525"/>
            <a:ext cx="144016" cy="184666"/>
            <a:chOff x="2123728" y="2389530"/>
            <a:chExt cx="144016" cy="184666"/>
          </a:xfrm>
        </p:grpSpPr>
        <p:cxnSp>
          <p:nvCxnSpPr>
            <p:cNvPr id="40" name="Egyenes összekötő 39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Csoportba foglalás 41"/>
          <p:cNvGrpSpPr/>
          <p:nvPr/>
        </p:nvGrpSpPr>
        <p:grpSpPr>
          <a:xfrm>
            <a:off x="4602933" y="4942925"/>
            <a:ext cx="144016" cy="184666"/>
            <a:chOff x="2123728" y="2389530"/>
            <a:chExt cx="144016" cy="184666"/>
          </a:xfrm>
        </p:grpSpPr>
        <p:cxnSp>
          <p:nvCxnSpPr>
            <p:cNvPr id="43" name="Egyenes összekötő 42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Csoportba foglalás 44"/>
          <p:cNvGrpSpPr/>
          <p:nvPr/>
        </p:nvGrpSpPr>
        <p:grpSpPr>
          <a:xfrm>
            <a:off x="4727848" y="4815481"/>
            <a:ext cx="144016" cy="184666"/>
            <a:chOff x="2123728" y="2389530"/>
            <a:chExt cx="144016" cy="184666"/>
          </a:xfrm>
        </p:grpSpPr>
        <p:cxnSp>
          <p:nvCxnSpPr>
            <p:cNvPr id="46" name="Egyenes összekötő 45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Csoportba foglalás 47"/>
          <p:cNvGrpSpPr/>
          <p:nvPr/>
        </p:nvGrpSpPr>
        <p:grpSpPr>
          <a:xfrm>
            <a:off x="4880248" y="4967881"/>
            <a:ext cx="144016" cy="184666"/>
            <a:chOff x="2123728" y="2389530"/>
            <a:chExt cx="144016" cy="184666"/>
          </a:xfrm>
        </p:grpSpPr>
        <p:cxnSp>
          <p:nvCxnSpPr>
            <p:cNvPr id="49" name="Egyenes összekötő 48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Egyenes összekötő nyíllal 51"/>
          <p:cNvCxnSpPr/>
          <p:nvPr/>
        </p:nvCxnSpPr>
        <p:spPr>
          <a:xfrm flipV="1">
            <a:off x="6888088" y="2924944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6888088" y="5877272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Csoportba foglalás 53"/>
          <p:cNvGrpSpPr/>
          <p:nvPr/>
        </p:nvGrpSpPr>
        <p:grpSpPr>
          <a:xfrm>
            <a:off x="7104112" y="3817689"/>
            <a:ext cx="144016" cy="184666"/>
            <a:chOff x="2123728" y="2389530"/>
            <a:chExt cx="144016" cy="184666"/>
          </a:xfrm>
        </p:grpSpPr>
        <p:cxnSp>
          <p:nvCxnSpPr>
            <p:cNvPr id="55" name="Egyenes összekötő 54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Csoportba foglalás 56"/>
          <p:cNvGrpSpPr/>
          <p:nvPr/>
        </p:nvGrpSpPr>
        <p:grpSpPr>
          <a:xfrm>
            <a:off x="7256512" y="4036422"/>
            <a:ext cx="144016" cy="184666"/>
            <a:chOff x="2123728" y="2389530"/>
            <a:chExt cx="144016" cy="184666"/>
          </a:xfrm>
        </p:grpSpPr>
        <p:cxnSp>
          <p:nvCxnSpPr>
            <p:cNvPr id="58" name="Egyenes összekötő 57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58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Csoportba foglalás 59"/>
          <p:cNvGrpSpPr/>
          <p:nvPr/>
        </p:nvGrpSpPr>
        <p:grpSpPr>
          <a:xfrm>
            <a:off x="7408912" y="4197206"/>
            <a:ext cx="144016" cy="184666"/>
            <a:chOff x="2123728" y="2389530"/>
            <a:chExt cx="144016" cy="184666"/>
          </a:xfrm>
        </p:grpSpPr>
        <p:cxnSp>
          <p:nvCxnSpPr>
            <p:cNvPr id="61" name="Egyenes összekötő 60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gyenes összekötő 61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Csoportba foglalás 62"/>
          <p:cNvGrpSpPr/>
          <p:nvPr/>
        </p:nvGrpSpPr>
        <p:grpSpPr>
          <a:xfrm>
            <a:off x="7552928" y="4321805"/>
            <a:ext cx="144016" cy="184666"/>
            <a:chOff x="2123728" y="2389530"/>
            <a:chExt cx="144016" cy="184666"/>
          </a:xfrm>
        </p:grpSpPr>
        <p:cxnSp>
          <p:nvCxnSpPr>
            <p:cNvPr id="64" name="Egyenes összekötő 63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gyenes összekötő 64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Csoportba foglalás 65"/>
          <p:cNvGrpSpPr/>
          <p:nvPr/>
        </p:nvGrpSpPr>
        <p:grpSpPr>
          <a:xfrm>
            <a:off x="7713712" y="4427289"/>
            <a:ext cx="144016" cy="184666"/>
            <a:chOff x="2123728" y="2389530"/>
            <a:chExt cx="144016" cy="184666"/>
          </a:xfrm>
        </p:grpSpPr>
        <p:cxnSp>
          <p:nvCxnSpPr>
            <p:cNvPr id="67" name="Egyenes összekötő 66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gyenes összekötő 67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Csoportba foglalás 68"/>
          <p:cNvGrpSpPr/>
          <p:nvPr/>
        </p:nvGrpSpPr>
        <p:grpSpPr>
          <a:xfrm>
            <a:off x="7866112" y="4437112"/>
            <a:ext cx="144016" cy="184666"/>
            <a:chOff x="2123728" y="2389530"/>
            <a:chExt cx="144016" cy="184666"/>
          </a:xfrm>
        </p:grpSpPr>
        <p:cxnSp>
          <p:nvCxnSpPr>
            <p:cNvPr id="70" name="Egyenes összekötő 69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gyenes összekötő 70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Csoportba foglalás 71"/>
          <p:cNvGrpSpPr/>
          <p:nvPr/>
        </p:nvGrpSpPr>
        <p:grpSpPr>
          <a:xfrm>
            <a:off x="8018512" y="4396462"/>
            <a:ext cx="144016" cy="184666"/>
            <a:chOff x="2123728" y="2389530"/>
            <a:chExt cx="144016" cy="184666"/>
          </a:xfrm>
        </p:grpSpPr>
        <p:cxnSp>
          <p:nvCxnSpPr>
            <p:cNvPr id="73" name="Egyenes összekötő 72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gyenes összekötő 73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Csoportba foglalás 74"/>
          <p:cNvGrpSpPr/>
          <p:nvPr/>
        </p:nvGrpSpPr>
        <p:grpSpPr>
          <a:xfrm>
            <a:off x="8170912" y="4077072"/>
            <a:ext cx="144016" cy="184666"/>
            <a:chOff x="2123728" y="2389530"/>
            <a:chExt cx="144016" cy="184666"/>
          </a:xfrm>
        </p:grpSpPr>
        <p:cxnSp>
          <p:nvCxnSpPr>
            <p:cNvPr id="76" name="Egyenes összekötő 75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76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Csoportba foglalás 77"/>
          <p:cNvGrpSpPr/>
          <p:nvPr/>
        </p:nvGrpSpPr>
        <p:grpSpPr>
          <a:xfrm>
            <a:off x="8323312" y="4005064"/>
            <a:ext cx="144016" cy="184666"/>
            <a:chOff x="2123728" y="2389530"/>
            <a:chExt cx="144016" cy="184666"/>
          </a:xfrm>
        </p:grpSpPr>
        <p:cxnSp>
          <p:nvCxnSpPr>
            <p:cNvPr id="79" name="Egyenes összekötő 78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79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Csoportba foglalás 80"/>
          <p:cNvGrpSpPr/>
          <p:nvPr/>
        </p:nvGrpSpPr>
        <p:grpSpPr>
          <a:xfrm>
            <a:off x="8475712" y="4077072"/>
            <a:ext cx="144016" cy="184666"/>
            <a:chOff x="2123728" y="2389530"/>
            <a:chExt cx="144016" cy="184666"/>
          </a:xfrm>
        </p:grpSpPr>
        <p:cxnSp>
          <p:nvCxnSpPr>
            <p:cNvPr id="82" name="Egyenes összekötő 81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82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Csoportba foglalás 83"/>
          <p:cNvGrpSpPr/>
          <p:nvPr/>
        </p:nvGrpSpPr>
        <p:grpSpPr>
          <a:xfrm>
            <a:off x="8628112" y="4149080"/>
            <a:ext cx="144016" cy="184666"/>
            <a:chOff x="2123728" y="2389530"/>
            <a:chExt cx="144016" cy="184666"/>
          </a:xfrm>
        </p:grpSpPr>
        <p:cxnSp>
          <p:nvCxnSpPr>
            <p:cNvPr id="85" name="Egyenes összekötő 84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gyenes összekötő 85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Csoportba foglalás 86"/>
          <p:cNvGrpSpPr/>
          <p:nvPr/>
        </p:nvGrpSpPr>
        <p:grpSpPr>
          <a:xfrm>
            <a:off x="8780512" y="4324454"/>
            <a:ext cx="144016" cy="184666"/>
            <a:chOff x="2123728" y="2389530"/>
            <a:chExt cx="144016" cy="184666"/>
          </a:xfrm>
        </p:grpSpPr>
        <p:cxnSp>
          <p:nvCxnSpPr>
            <p:cNvPr id="88" name="Egyenes összekötő 87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gyenes összekötő 88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Csoportba foglalás 89"/>
          <p:cNvGrpSpPr/>
          <p:nvPr/>
        </p:nvGrpSpPr>
        <p:grpSpPr>
          <a:xfrm>
            <a:off x="8932912" y="4534272"/>
            <a:ext cx="144016" cy="184666"/>
            <a:chOff x="2123728" y="2389530"/>
            <a:chExt cx="144016" cy="184666"/>
          </a:xfrm>
        </p:grpSpPr>
        <p:cxnSp>
          <p:nvCxnSpPr>
            <p:cNvPr id="91" name="Egyenes összekötő 90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gyenes összekötő 91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Csoportba foglalás 92"/>
          <p:cNvGrpSpPr/>
          <p:nvPr/>
        </p:nvGrpSpPr>
        <p:grpSpPr>
          <a:xfrm>
            <a:off x="9076928" y="4416787"/>
            <a:ext cx="144016" cy="184666"/>
            <a:chOff x="2123728" y="2389530"/>
            <a:chExt cx="144016" cy="184666"/>
          </a:xfrm>
        </p:grpSpPr>
        <p:cxnSp>
          <p:nvCxnSpPr>
            <p:cNvPr id="94" name="Egyenes összekötő 93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gyenes összekötő 94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Csoportba foglalás 107"/>
          <p:cNvGrpSpPr/>
          <p:nvPr/>
        </p:nvGrpSpPr>
        <p:grpSpPr>
          <a:xfrm>
            <a:off x="8112224" y="4252446"/>
            <a:ext cx="144016" cy="184666"/>
            <a:chOff x="2123728" y="2389530"/>
            <a:chExt cx="144016" cy="184666"/>
          </a:xfrm>
        </p:grpSpPr>
        <p:cxnSp>
          <p:nvCxnSpPr>
            <p:cNvPr id="109" name="Egyenes összekötő 108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gyenes összekötő 109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605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Unsupervised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662937"/>
            <a:ext cx="8229600" cy="4525963"/>
          </a:xfrm>
        </p:spPr>
        <p:txBody>
          <a:bodyPr/>
          <a:lstStyle/>
          <a:p>
            <a:r>
              <a:rPr lang="hu-HU" dirty="0"/>
              <a:t>No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  <a:p>
            <a:pPr lvl="1"/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insights</a:t>
            </a:r>
            <a:r>
              <a:rPr lang="hu-HU" dirty="0"/>
              <a:t> and </a:t>
            </a:r>
            <a:r>
              <a:rPr lang="hu-HU" dirty="0" err="1"/>
              <a:t>structure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itself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2207568" y="2924944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207568" y="5877272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2703240" y="3216736"/>
            <a:ext cx="144016" cy="184666"/>
            <a:chOff x="2123728" y="2389530"/>
            <a:chExt cx="144016" cy="184666"/>
          </a:xfrm>
        </p:grpSpPr>
        <p:cxnSp>
          <p:nvCxnSpPr>
            <p:cNvPr id="10" name="Egyenes összekötő 9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Csoportba foglalás 11"/>
          <p:cNvGrpSpPr/>
          <p:nvPr/>
        </p:nvGrpSpPr>
        <p:grpSpPr>
          <a:xfrm>
            <a:off x="2855640" y="3369136"/>
            <a:ext cx="144016" cy="184666"/>
            <a:chOff x="2123728" y="2389530"/>
            <a:chExt cx="144016" cy="184666"/>
          </a:xfrm>
        </p:grpSpPr>
        <p:cxnSp>
          <p:nvCxnSpPr>
            <p:cNvPr id="13" name="Egyenes összekötő 12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Csoportba foglalás 14"/>
          <p:cNvGrpSpPr/>
          <p:nvPr/>
        </p:nvGrpSpPr>
        <p:grpSpPr>
          <a:xfrm>
            <a:off x="3008040" y="3521536"/>
            <a:ext cx="144016" cy="184666"/>
            <a:chOff x="2123728" y="2389530"/>
            <a:chExt cx="144016" cy="184666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>
            <a:off x="3160440" y="3673936"/>
            <a:ext cx="144016" cy="184666"/>
            <a:chOff x="2123728" y="2389530"/>
            <a:chExt cx="144016" cy="184666"/>
          </a:xfrm>
        </p:grpSpPr>
        <p:cxnSp>
          <p:nvCxnSpPr>
            <p:cNvPr id="19" name="Egyenes összekötő 18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Csoportba foglalás 20"/>
          <p:cNvGrpSpPr/>
          <p:nvPr/>
        </p:nvGrpSpPr>
        <p:grpSpPr>
          <a:xfrm>
            <a:off x="3071589" y="3251786"/>
            <a:ext cx="144016" cy="184666"/>
            <a:chOff x="2123728" y="2389530"/>
            <a:chExt cx="144016" cy="184666"/>
          </a:xfrm>
        </p:grpSpPr>
        <p:cxnSp>
          <p:nvCxnSpPr>
            <p:cNvPr id="22" name="Egyenes összekötő 21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Csoportba foglalás 23"/>
          <p:cNvGrpSpPr/>
          <p:nvPr/>
        </p:nvGrpSpPr>
        <p:grpSpPr>
          <a:xfrm>
            <a:off x="3223989" y="3404186"/>
            <a:ext cx="144016" cy="184666"/>
            <a:chOff x="2123728" y="2389530"/>
            <a:chExt cx="144016" cy="184666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Csoportba foglalás 26"/>
          <p:cNvGrpSpPr/>
          <p:nvPr/>
        </p:nvGrpSpPr>
        <p:grpSpPr>
          <a:xfrm>
            <a:off x="2694856" y="3588852"/>
            <a:ext cx="144016" cy="184666"/>
            <a:chOff x="2123728" y="2389530"/>
            <a:chExt cx="144016" cy="184666"/>
          </a:xfrm>
        </p:grpSpPr>
        <p:cxnSp>
          <p:nvCxnSpPr>
            <p:cNvPr id="28" name="Egyenes összekötő 27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28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Csoportba foglalás 29"/>
          <p:cNvGrpSpPr/>
          <p:nvPr/>
        </p:nvGrpSpPr>
        <p:grpSpPr>
          <a:xfrm>
            <a:off x="2847256" y="3741252"/>
            <a:ext cx="144016" cy="184666"/>
            <a:chOff x="2123728" y="2389530"/>
            <a:chExt cx="144016" cy="184666"/>
          </a:xfrm>
        </p:grpSpPr>
        <p:cxnSp>
          <p:nvCxnSpPr>
            <p:cNvPr id="31" name="Egyenes összekötő 30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31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Csoportba foglalás 32"/>
          <p:cNvGrpSpPr/>
          <p:nvPr/>
        </p:nvGrpSpPr>
        <p:grpSpPr>
          <a:xfrm>
            <a:off x="4450533" y="5054706"/>
            <a:ext cx="144016" cy="184666"/>
            <a:chOff x="2123728" y="2389530"/>
            <a:chExt cx="144016" cy="184666"/>
          </a:xfrm>
        </p:grpSpPr>
        <p:cxnSp>
          <p:nvCxnSpPr>
            <p:cNvPr id="34" name="Egyenes összekötő 33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Csoportba foglalás 35"/>
          <p:cNvGrpSpPr/>
          <p:nvPr/>
        </p:nvGrpSpPr>
        <p:grpSpPr>
          <a:xfrm>
            <a:off x="4602933" y="5207106"/>
            <a:ext cx="144016" cy="184666"/>
            <a:chOff x="2123728" y="2389530"/>
            <a:chExt cx="144016" cy="184666"/>
          </a:xfrm>
        </p:grpSpPr>
        <p:cxnSp>
          <p:nvCxnSpPr>
            <p:cNvPr id="37" name="Egyenes összekötő 36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Csoportba foglalás 38"/>
          <p:cNvGrpSpPr/>
          <p:nvPr/>
        </p:nvGrpSpPr>
        <p:grpSpPr>
          <a:xfrm>
            <a:off x="4450533" y="4790525"/>
            <a:ext cx="144016" cy="184666"/>
            <a:chOff x="2123728" y="2389530"/>
            <a:chExt cx="144016" cy="184666"/>
          </a:xfrm>
        </p:grpSpPr>
        <p:cxnSp>
          <p:nvCxnSpPr>
            <p:cNvPr id="40" name="Egyenes összekötő 39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Csoportba foglalás 41"/>
          <p:cNvGrpSpPr/>
          <p:nvPr/>
        </p:nvGrpSpPr>
        <p:grpSpPr>
          <a:xfrm>
            <a:off x="4602933" y="4942925"/>
            <a:ext cx="144016" cy="184666"/>
            <a:chOff x="2123728" y="2389530"/>
            <a:chExt cx="144016" cy="184666"/>
          </a:xfrm>
        </p:grpSpPr>
        <p:cxnSp>
          <p:nvCxnSpPr>
            <p:cNvPr id="43" name="Egyenes összekötő 42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Csoportba foglalás 44"/>
          <p:cNvGrpSpPr/>
          <p:nvPr/>
        </p:nvGrpSpPr>
        <p:grpSpPr>
          <a:xfrm>
            <a:off x="4727848" y="4815481"/>
            <a:ext cx="144016" cy="184666"/>
            <a:chOff x="2123728" y="2389530"/>
            <a:chExt cx="144016" cy="184666"/>
          </a:xfrm>
        </p:grpSpPr>
        <p:cxnSp>
          <p:nvCxnSpPr>
            <p:cNvPr id="46" name="Egyenes összekötő 45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Csoportba foglalás 47"/>
          <p:cNvGrpSpPr/>
          <p:nvPr/>
        </p:nvGrpSpPr>
        <p:grpSpPr>
          <a:xfrm>
            <a:off x="4880248" y="4967881"/>
            <a:ext cx="144016" cy="184666"/>
            <a:chOff x="2123728" y="2389530"/>
            <a:chExt cx="144016" cy="184666"/>
          </a:xfrm>
        </p:grpSpPr>
        <p:cxnSp>
          <p:nvCxnSpPr>
            <p:cNvPr id="49" name="Egyenes összekötő 48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Egyenes összekötő nyíllal 51"/>
          <p:cNvCxnSpPr/>
          <p:nvPr/>
        </p:nvCxnSpPr>
        <p:spPr>
          <a:xfrm flipV="1">
            <a:off x="6888088" y="2924944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6888088" y="5877272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Csoportba foglalás 53"/>
          <p:cNvGrpSpPr/>
          <p:nvPr/>
        </p:nvGrpSpPr>
        <p:grpSpPr>
          <a:xfrm>
            <a:off x="7104112" y="3817689"/>
            <a:ext cx="144016" cy="184666"/>
            <a:chOff x="2123728" y="2389530"/>
            <a:chExt cx="144016" cy="184666"/>
          </a:xfrm>
        </p:grpSpPr>
        <p:cxnSp>
          <p:nvCxnSpPr>
            <p:cNvPr id="55" name="Egyenes összekötő 54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Csoportba foglalás 56"/>
          <p:cNvGrpSpPr/>
          <p:nvPr/>
        </p:nvGrpSpPr>
        <p:grpSpPr>
          <a:xfrm>
            <a:off x="7256512" y="4036422"/>
            <a:ext cx="144016" cy="184666"/>
            <a:chOff x="2123728" y="2389530"/>
            <a:chExt cx="144016" cy="184666"/>
          </a:xfrm>
        </p:grpSpPr>
        <p:cxnSp>
          <p:nvCxnSpPr>
            <p:cNvPr id="58" name="Egyenes összekötő 57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58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Csoportba foglalás 59"/>
          <p:cNvGrpSpPr/>
          <p:nvPr/>
        </p:nvGrpSpPr>
        <p:grpSpPr>
          <a:xfrm>
            <a:off x="7408912" y="4197206"/>
            <a:ext cx="144016" cy="184666"/>
            <a:chOff x="2123728" y="2389530"/>
            <a:chExt cx="144016" cy="184666"/>
          </a:xfrm>
        </p:grpSpPr>
        <p:cxnSp>
          <p:nvCxnSpPr>
            <p:cNvPr id="61" name="Egyenes összekötő 60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gyenes összekötő 61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Csoportba foglalás 62"/>
          <p:cNvGrpSpPr/>
          <p:nvPr/>
        </p:nvGrpSpPr>
        <p:grpSpPr>
          <a:xfrm>
            <a:off x="7552928" y="4321805"/>
            <a:ext cx="144016" cy="184666"/>
            <a:chOff x="2123728" y="2389530"/>
            <a:chExt cx="144016" cy="184666"/>
          </a:xfrm>
        </p:grpSpPr>
        <p:cxnSp>
          <p:nvCxnSpPr>
            <p:cNvPr id="64" name="Egyenes összekötő 63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gyenes összekötő 64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Csoportba foglalás 65"/>
          <p:cNvGrpSpPr/>
          <p:nvPr/>
        </p:nvGrpSpPr>
        <p:grpSpPr>
          <a:xfrm>
            <a:off x="7713712" y="4427289"/>
            <a:ext cx="144016" cy="184666"/>
            <a:chOff x="2123728" y="2389530"/>
            <a:chExt cx="144016" cy="184666"/>
          </a:xfrm>
        </p:grpSpPr>
        <p:cxnSp>
          <p:nvCxnSpPr>
            <p:cNvPr id="67" name="Egyenes összekötő 66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gyenes összekötő 67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Csoportba foglalás 68"/>
          <p:cNvGrpSpPr/>
          <p:nvPr/>
        </p:nvGrpSpPr>
        <p:grpSpPr>
          <a:xfrm>
            <a:off x="7866112" y="4437112"/>
            <a:ext cx="144016" cy="184666"/>
            <a:chOff x="2123728" y="2389530"/>
            <a:chExt cx="144016" cy="184666"/>
          </a:xfrm>
        </p:grpSpPr>
        <p:cxnSp>
          <p:nvCxnSpPr>
            <p:cNvPr id="70" name="Egyenes összekötő 69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gyenes összekötő 70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Csoportba foglalás 71"/>
          <p:cNvGrpSpPr/>
          <p:nvPr/>
        </p:nvGrpSpPr>
        <p:grpSpPr>
          <a:xfrm>
            <a:off x="8018512" y="4396462"/>
            <a:ext cx="144016" cy="184666"/>
            <a:chOff x="2123728" y="2389530"/>
            <a:chExt cx="144016" cy="184666"/>
          </a:xfrm>
        </p:grpSpPr>
        <p:cxnSp>
          <p:nvCxnSpPr>
            <p:cNvPr id="73" name="Egyenes összekötő 72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gyenes összekötő 73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Csoportba foglalás 74"/>
          <p:cNvGrpSpPr/>
          <p:nvPr/>
        </p:nvGrpSpPr>
        <p:grpSpPr>
          <a:xfrm>
            <a:off x="8170912" y="4077072"/>
            <a:ext cx="144016" cy="184666"/>
            <a:chOff x="2123728" y="2389530"/>
            <a:chExt cx="144016" cy="184666"/>
          </a:xfrm>
        </p:grpSpPr>
        <p:cxnSp>
          <p:nvCxnSpPr>
            <p:cNvPr id="76" name="Egyenes összekötő 75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76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Csoportba foglalás 77"/>
          <p:cNvGrpSpPr/>
          <p:nvPr/>
        </p:nvGrpSpPr>
        <p:grpSpPr>
          <a:xfrm>
            <a:off x="8323312" y="4005064"/>
            <a:ext cx="144016" cy="184666"/>
            <a:chOff x="2123728" y="2389530"/>
            <a:chExt cx="144016" cy="184666"/>
          </a:xfrm>
        </p:grpSpPr>
        <p:cxnSp>
          <p:nvCxnSpPr>
            <p:cNvPr id="79" name="Egyenes összekötő 78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79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Csoportba foglalás 80"/>
          <p:cNvGrpSpPr/>
          <p:nvPr/>
        </p:nvGrpSpPr>
        <p:grpSpPr>
          <a:xfrm>
            <a:off x="8475712" y="4077072"/>
            <a:ext cx="144016" cy="184666"/>
            <a:chOff x="2123728" y="2389530"/>
            <a:chExt cx="144016" cy="184666"/>
          </a:xfrm>
        </p:grpSpPr>
        <p:cxnSp>
          <p:nvCxnSpPr>
            <p:cNvPr id="82" name="Egyenes összekötő 81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82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Csoportba foglalás 83"/>
          <p:cNvGrpSpPr/>
          <p:nvPr/>
        </p:nvGrpSpPr>
        <p:grpSpPr>
          <a:xfrm>
            <a:off x="8628112" y="4149080"/>
            <a:ext cx="144016" cy="184666"/>
            <a:chOff x="2123728" y="2389530"/>
            <a:chExt cx="144016" cy="184666"/>
          </a:xfrm>
        </p:grpSpPr>
        <p:cxnSp>
          <p:nvCxnSpPr>
            <p:cNvPr id="85" name="Egyenes összekötő 84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gyenes összekötő 85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Csoportba foglalás 86"/>
          <p:cNvGrpSpPr/>
          <p:nvPr/>
        </p:nvGrpSpPr>
        <p:grpSpPr>
          <a:xfrm>
            <a:off x="8780512" y="4324454"/>
            <a:ext cx="144016" cy="184666"/>
            <a:chOff x="2123728" y="2389530"/>
            <a:chExt cx="144016" cy="184666"/>
          </a:xfrm>
        </p:grpSpPr>
        <p:cxnSp>
          <p:nvCxnSpPr>
            <p:cNvPr id="88" name="Egyenes összekötő 87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gyenes összekötő 88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Csoportba foglalás 89"/>
          <p:cNvGrpSpPr/>
          <p:nvPr/>
        </p:nvGrpSpPr>
        <p:grpSpPr>
          <a:xfrm>
            <a:off x="8932912" y="4534272"/>
            <a:ext cx="144016" cy="184666"/>
            <a:chOff x="2123728" y="2389530"/>
            <a:chExt cx="144016" cy="184666"/>
          </a:xfrm>
        </p:grpSpPr>
        <p:cxnSp>
          <p:nvCxnSpPr>
            <p:cNvPr id="91" name="Egyenes összekötő 90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gyenes összekötő 91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Csoportba foglalás 92"/>
          <p:cNvGrpSpPr/>
          <p:nvPr/>
        </p:nvGrpSpPr>
        <p:grpSpPr>
          <a:xfrm>
            <a:off x="9076928" y="4416787"/>
            <a:ext cx="144016" cy="184666"/>
            <a:chOff x="2123728" y="2389530"/>
            <a:chExt cx="144016" cy="184666"/>
          </a:xfrm>
        </p:grpSpPr>
        <p:cxnSp>
          <p:nvCxnSpPr>
            <p:cNvPr id="94" name="Egyenes összekötő 93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gyenes összekötő 94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Csoportba foglalás 107"/>
          <p:cNvGrpSpPr/>
          <p:nvPr/>
        </p:nvGrpSpPr>
        <p:grpSpPr>
          <a:xfrm>
            <a:off x="8112224" y="4252446"/>
            <a:ext cx="144016" cy="184666"/>
            <a:chOff x="2123728" y="2389530"/>
            <a:chExt cx="144016" cy="184666"/>
          </a:xfrm>
        </p:grpSpPr>
        <p:cxnSp>
          <p:nvCxnSpPr>
            <p:cNvPr id="109" name="Egyenes összekötő 108"/>
            <p:cNvCxnSpPr/>
            <p:nvPr/>
          </p:nvCxnSpPr>
          <p:spPr>
            <a:xfrm>
              <a:off x="2195736" y="2389530"/>
              <a:ext cx="0" cy="1846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gyenes összekötő 109"/>
            <p:cNvCxnSpPr/>
            <p:nvPr/>
          </p:nvCxnSpPr>
          <p:spPr>
            <a:xfrm>
              <a:off x="2123728" y="2481863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llipszis 3"/>
          <p:cNvSpPr/>
          <p:nvPr/>
        </p:nvSpPr>
        <p:spPr>
          <a:xfrm>
            <a:off x="2567608" y="3068961"/>
            <a:ext cx="1008112" cy="1059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Ellipszis 95"/>
          <p:cNvSpPr/>
          <p:nvPr/>
        </p:nvSpPr>
        <p:spPr>
          <a:xfrm>
            <a:off x="4242893" y="4509121"/>
            <a:ext cx="1008112" cy="1059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 rot="19265626">
            <a:off x="2001260" y="415104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Clustering</a:t>
            </a:r>
            <a:endParaRPr lang="hu-HU" sz="2400" b="1" dirty="0"/>
          </a:p>
        </p:txBody>
      </p:sp>
      <p:sp>
        <p:nvSpPr>
          <p:cNvPr id="8" name="Szabadkézi sokszög 7"/>
          <p:cNvSpPr/>
          <p:nvPr/>
        </p:nvSpPr>
        <p:spPr>
          <a:xfrm>
            <a:off x="7100552" y="3786389"/>
            <a:ext cx="2086378" cy="840394"/>
          </a:xfrm>
          <a:custGeom>
            <a:avLst/>
            <a:gdLst>
              <a:gd name="connsiteX0" fmla="*/ 0 w 2086378"/>
              <a:gd name="connsiteY0" fmla="*/ 0 h 840394"/>
              <a:gd name="connsiteX1" fmla="*/ 257578 w 2086378"/>
              <a:gd name="connsiteY1" fmla="*/ 386366 h 840394"/>
              <a:gd name="connsiteX2" fmla="*/ 553792 w 2086378"/>
              <a:gd name="connsiteY2" fmla="*/ 656822 h 840394"/>
              <a:gd name="connsiteX3" fmla="*/ 798490 w 2086378"/>
              <a:gd name="connsiteY3" fmla="*/ 734096 h 840394"/>
              <a:gd name="connsiteX4" fmla="*/ 1043189 w 2086378"/>
              <a:gd name="connsiteY4" fmla="*/ 708338 h 840394"/>
              <a:gd name="connsiteX5" fmla="*/ 1171978 w 2086378"/>
              <a:gd name="connsiteY5" fmla="*/ 373487 h 840394"/>
              <a:gd name="connsiteX6" fmla="*/ 1339403 w 2086378"/>
              <a:gd name="connsiteY6" fmla="*/ 296214 h 840394"/>
              <a:gd name="connsiteX7" fmla="*/ 1712890 w 2086378"/>
              <a:gd name="connsiteY7" fmla="*/ 553791 h 840394"/>
              <a:gd name="connsiteX8" fmla="*/ 1854558 w 2086378"/>
              <a:gd name="connsiteY8" fmla="*/ 837126 h 840394"/>
              <a:gd name="connsiteX9" fmla="*/ 2086378 w 2086378"/>
              <a:gd name="connsiteY9" fmla="*/ 682580 h 84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378" h="840394">
                <a:moveTo>
                  <a:pt x="0" y="0"/>
                </a:moveTo>
                <a:cubicBezTo>
                  <a:pt x="82639" y="138448"/>
                  <a:pt x="165279" y="276896"/>
                  <a:pt x="257578" y="386366"/>
                </a:cubicBezTo>
                <a:cubicBezTo>
                  <a:pt x="349877" y="495836"/>
                  <a:pt x="463640" y="598867"/>
                  <a:pt x="553792" y="656822"/>
                </a:cubicBezTo>
                <a:cubicBezTo>
                  <a:pt x="643944" y="714777"/>
                  <a:pt x="716924" y="725510"/>
                  <a:pt x="798490" y="734096"/>
                </a:cubicBezTo>
                <a:cubicBezTo>
                  <a:pt x="880056" y="742682"/>
                  <a:pt x="980941" y="768439"/>
                  <a:pt x="1043189" y="708338"/>
                </a:cubicBezTo>
                <a:cubicBezTo>
                  <a:pt x="1105437" y="648237"/>
                  <a:pt x="1122609" y="442174"/>
                  <a:pt x="1171978" y="373487"/>
                </a:cubicBezTo>
                <a:cubicBezTo>
                  <a:pt x="1221347" y="304800"/>
                  <a:pt x="1249251" y="266163"/>
                  <a:pt x="1339403" y="296214"/>
                </a:cubicBezTo>
                <a:cubicBezTo>
                  <a:pt x="1429555" y="326265"/>
                  <a:pt x="1627031" y="463639"/>
                  <a:pt x="1712890" y="553791"/>
                </a:cubicBezTo>
                <a:cubicBezTo>
                  <a:pt x="1798749" y="643943"/>
                  <a:pt x="1792310" y="815661"/>
                  <a:pt x="1854558" y="837126"/>
                </a:cubicBezTo>
                <a:cubicBezTo>
                  <a:pt x="1916806" y="858591"/>
                  <a:pt x="2001592" y="770585"/>
                  <a:pt x="2086378" y="6825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Szövegdoboz 98"/>
          <p:cNvSpPr txBox="1"/>
          <p:nvPr/>
        </p:nvSpPr>
        <p:spPr>
          <a:xfrm rot="20105986">
            <a:off x="7050204" y="488417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Dimension</a:t>
            </a:r>
            <a:r>
              <a:rPr lang="hu-HU" sz="2400" b="1" dirty="0"/>
              <a:t> </a:t>
            </a:r>
            <a:r>
              <a:rPr lang="hu-HU" sz="2400" b="1" dirty="0" err="1"/>
              <a:t>reduction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48198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359" y="365125"/>
            <a:ext cx="3357282" cy="1325563"/>
          </a:xfrm>
        </p:spPr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One way to summarize a complex real-valued data point with a single categorical variable</a:t>
            </a:r>
          </a:p>
          <a:p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Another way to simplify complex high-dimensional data</a:t>
            </a:r>
          </a:p>
          <a:p>
            <a:pPr lvl="1"/>
            <a:r>
              <a:rPr lang="en-US" dirty="0"/>
              <a:t>Summarize data with a lower dimensional real valued vector</a:t>
            </a:r>
          </a:p>
        </p:txBody>
      </p:sp>
    </p:spTree>
    <p:extLst>
      <p:ext uri="{BB962C8B-B14F-4D97-AF65-F5344CB8AC3E}">
        <p14:creationId xmlns:p14="http://schemas.microsoft.com/office/powerpoint/2010/main" val="115405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359" y="365125"/>
            <a:ext cx="3357282" cy="1325563"/>
          </a:xfrm>
        </p:spPr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One way to summarize a complex real-valued data point with a single categorical variable</a:t>
            </a:r>
          </a:p>
          <a:p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Another way to simplify complex high-dimensional data</a:t>
            </a:r>
          </a:p>
          <a:p>
            <a:pPr lvl="1"/>
            <a:r>
              <a:rPr lang="en-US" dirty="0"/>
              <a:t>Summarize data with a lower </a:t>
            </a:r>
            <a:r>
              <a:rPr lang="en-US" dirty="0" err="1"/>
              <a:t>dimen</a:t>
            </a:r>
            <a:r>
              <a:rPr lang="hu-HU" dirty="0"/>
              <a:t>s</a:t>
            </a:r>
            <a:r>
              <a:rPr lang="en-US" dirty="0" err="1"/>
              <a:t>ional</a:t>
            </a:r>
            <a:r>
              <a:rPr lang="en-US" dirty="0"/>
              <a:t> real valued vector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49707" y="4664542"/>
            <a:ext cx="7472082" cy="169750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Given data points in </a:t>
            </a:r>
            <a:r>
              <a:rPr lang="en-US" i="1"/>
              <a:t>d</a:t>
            </a:r>
            <a:r>
              <a:rPr lang="en-US"/>
              <a:t> dimensions</a:t>
            </a:r>
          </a:p>
          <a:p>
            <a:r>
              <a:rPr lang="en-US"/>
              <a:t>Convert them to data points in </a:t>
            </a:r>
            <a:r>
              <a:rPr lang="en-US" i="1"/>
              <a:t>r&lt;d</a:t>
            </a:r>
            <a:r>
              <a:rPr lang="en-US"/>
              <a:t> dimensions</a:t>
            </a:r>
          </a:p>
          <a:p>
            <a:r>
              <a:rPr lang="en-US"/>
              <a:t>With minimal loss of information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32965" y="5230906"/>
            <a:ext cx="1317811" cy="56477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Dimensionality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230238"/>
            <a:ext cx="31051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68" y="1330822"/>
            <a:ext cx="3048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0" y="3851102"/>
            <a:ext cx="3048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32" y="3899868"/>
            <a:ext cx="30861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2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Dimensionality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230238"/>
            <a:ext cx="31051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68" y="1330822"/>
            <a:ext cx="3048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0" y="3851102"/>
            <a:ext cx="3048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32" y="3899868"/>
            <a:ext cx="30861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071664" y="177281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1D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048328" y="4978295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2D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944566" y="429309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1D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536160" y="158817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1D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2567608" y="2126759"/>
            <a:ext cx="2736304" cy="598904"/>
            <a:chOff x="1043608" y="2126759"/>
            <a:chExt cx="2736304" cy="598904"/>
          </a:xfrm>
        </p:grpSpPr>
        <p:cxnSp>
          <p:nvCxnSpPr>
            <p:cNvPr id="5" name="Egyenes összekötő nyíllal 4"/>
            <p:cNvCxnSpPr/>
            <p:nvPr/>
          </p:nvCxnSpPr>
          <p:spPr>
            <a:xfrm>
              <a:off x="1043608" y="2725663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nyíllal 6"/>
            <p:cNvCxnSpPr/>
            <p:nvPr/>
          </p:nvCxnSpPr>
          <p:spPr>
            <a:xfrm flipV="1">
              <a:off x="1043608" y="2126759"/>
              <a:ext cx="0" cy="5989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Csoportba foglalás 16"/>
          <p:cNvGrpSpPr/>
          <p:nvPr/>
        </p:nvGrpSpPr>
        <p:grpSpPr>
          <a:xfrm rot="18854051">
            <a:off x="7159279" y="1798437"/>
            <a:ext cx="2736304" cy="598904"/>
            <a:chOff x="1043608" y="2126759"/>
            <a:chExt cx="2736304" cy="598904"/>
          </a:xfrm>
        </p:grpSpPr>
        <p:cxnSp>
          <p:nvCxnSpPr>
            <p:cNvPr id="18" name="Egyenes összekötő nyíllal 17"/>
            <p:cNvCxnSpPr/>
            <p:nvPr/>
          </p:nvCxnSpPr>
          <p:spPr>
            <a:xfrm>
              <a:off x="1043608" y="2725663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/>
            <p:nvPr/>
          </p:nvCxnSpPr>
          <p:spPr>
            <a:xfrm flipV="1">
              <a:off x="1043608" y="2126759"/>
              <a:ext cx="0" cy="5989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Csoportba foglalás 19"/>
          <p:cNvGrpSpPr/>
          <p:nvPr/>
        </p:nvGrpSpPr>
        <p:grpSpPr>
          <a:xfrm rot="2087255">
            <a:off x="2793685" y="4991740"/>
            <a:ext cx="2736304" cy="598904"/>
            <a:chOff x="1043608" y="2126759"/>
            <a:chExt cx="2736304" cy="598904"/>
          </a:xfrm>
        </p:grpSpPr>
        <p:cxnSp>
          <p:nvCxnSpPr>
            <p:cNvPr id="21" name="Egyenes összekötő nyíllal 20"/>
            <p:cNvCxnSpPr/>
            <p:nvPr/>
          </p:nvCxnSpPr>
          <p:spPr>
            <a:xfrm>
              <a:off x="1043608" y="2725663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/>
            <p:cNvCxnSpPr/>
            <p:nvPr/>
          </p:nvCxnSpPr>
          <p:spPr>
            <a:xfrm flipV="1">
              <a:off x="1043608" y="2126759"/>
              <a:ext cx="0" cy="5989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744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Dimensionality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4" y="1881189"/>
            <a:ext cx="31146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672064" y="227687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2D</a:t>
            </a:r>
          </a:p>
        </p:txBody>
      </p:sp>
    </p:spTree>
    <p:extLst>
      <p:ext uri="{BB962C8B-B14F-4D97-AF65-F5344CB8AC3E}">
        <p14:creationId xmlns:p14="http://schemas.microsoft.com/office/powerpoint/2010/main" val="17358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Principal</a:t>
            </a:r>
            <a:r>
              <a:rPr lang="hu-HU" dirty="0"/>
              <a:t> </a:t>
            </a:r>
            <a:r>
              <a:rPr lang="hu-HU" dirty="0" err="1"/>
              <a:t>Component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(PCA)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nutshell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New </a:t>
            </a:r>
            <a:r>
              <a:rPr lang="hu-HU" dirty="0" err="1"/>
              <a:t>base</a:t>
            </a:r>
            <a:r>
              <a:rPr lang="hu-HU" dirty="0"/>
              <a:t> </a:t>
            </a:r>
            <a:r>
              <a:rPr lang="hu-HU" dirty="0" err="1"/>
              <a:t>vectors</a:t>
            </a:r>
            <a:endParaRPr lang="hu-HU" dirty="0"/>
          </a:p>
          <a:p>
            <a:pPr lvl="1"/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transitions</a:t>
            </a:r>
            <a:r>
              <a:rPr lang="hu-HU" dirty="0"/>
              <a:t> and </a:t>
            </a:r>
            <a:r>
              <a:rPr lang="hu-HU" dirty="0" err="1"/>
              <a:t>rotations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212976"/>
            <a:ext cx="2952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3"/>
          <p:cNvSpPr/>
          <p:nvPr/>
        </p:nvSpPr>
        <p:spPr>
          <a:xfrm>
            <a:off x="3935760" y="4365105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935760" y="4365104"/>
            <a:ext cx="111612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stCxn id="4" idx="7"/>
          </p:cNvCxnSpPr>
          <p:nvPr/>
        </p:nvCxnSpPr>
        <p:spPr>
          <a:xfrm flipV="1">
            <a:off x="3997224" y="4149081"/>
            <a:ext cx="154561" cy="222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447928" y="2852937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centre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  <a:p>
            <a:r>
              <a:rPr lang="hu-HU" dirty="0"/>
              <a:t>a) The </a:t>
            </a:r>
            <a:r>
              <a:rPr lang="hu-HU" dirty="0" err="1"/>
              <a:t>principal</a:t>
            </a:r>
            <a:r>
              <a:rPr lang="hu-HU" dirty="0"/>
              <a:t> </a:t>
            </a:r>
            <a:r>
              <a:rPr lang="hu-HU" dirty="0" err="1"/>
              <a:t>axis</a:t>
            </a:r>
            <a:endParaRPr lang="hu-HU" dirty="0"/>
          </a:p>
          <a:p>
            <a:pPr marL="742950" lvl="1" indent="-285750">
              <a:buFontTx/>
              <a:buChar char="-"/>
            </a:pPr>
            <a:r>
              <a:rPr lang="hu-HU" dirty="0" err="1"/>
              <a:t>the</a:t>
            </a:r>
            <a:r>
              <a:rPr lang="hu-HU" dirty="0"/>
              <a:t> most </a:t>
            </a:r>
            <a:r>
              <a:rPr lang="hu-HU" dirty="0" err="1"/>
              <a:t>variations</a:t>
            </a:r>
            <a:r>
              <a:rPr lang="hu-HU" dirty="0"/>
              <a:t> </a:t>
            </a:r>
            <a:r>
              <a:rPr lang="hu-HU" dirty="0" err="1"/>
              <a:t>relative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points</a:t>
            </a:r>
            <a:endParaRPr lang="hu-HU" dirty="0"/>
          </a:p>
          <a:p>
            <a:r>
              <a:rPr lang="hu-HU" dirty="0"/>
              <a:t>b) The </a:t>
            </a:r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principal</a:t>
            </a:r>
            <a:r>
              <a:rPr lang="hu-HU" dirty="0"/>
              <a:t> </a:t>
            </a:r>
            <a:r>
              <a:rPr lang="hu-HU" dirty="0" err="1"/>
              <a:t>axis</a:t>
            </a:r>
            <a:endParaRPr lang="hu-HU" dirty="0"/>
          </a:p>
          <a:p>
            <a:r>
              <a:rPr lang="hu-HU" dirty="0"/>
              <a:t>	- less </a:t>
            </a:r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direction</a:t>
            </a:r>
            <a:endParaRPr lang="hu-HU" dirty="0"/>
          </a:p>
          <a:p>
            <a:endParaRPr lang="hu-HU" dirty="0"/>
          </a:p>
          <a:p>
            <a:r>
              <a:rPr lang="hu-HU" dirty="0"/>
              <a:t>PCA </a:t>
            </a:r>
            <a:r>
              <a:rPr lang="hu-HU" dirty="0" err="1"/>
              <a:t>tells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axis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.</a:t>
            </a:r>
          </a:p>
        </p:txBody>
      </p:sp>
      <p:sp>
        <p:nvSpPr>
          <p:cNvPr id="11" name="Ív 10"/>
          <p:cNvSpPr/>
          <p:nvPr/>
        </p:nvSpPr>
        <p:spPr>
          <a:xfrm rot="1671549">
            <a:off x="3880209" y="4283136"/>
            <a:ext cx="234026" cy="25537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969847" y="413978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46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8686800" cy="725488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Density-Based Clustering Methods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077200" cy="495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ea typeface="SimSun" pitchFamily="2" charset="-122"/>
              </a:rPr>
              <a:t>Clustering based on density (local cluster criterion), such as density-connected points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dirty="0">
              <a:ea typeface="SimSun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dirty="0">
                <a:ea typeface="SimSun" pitchFamily="2" charset="-122"/>
              </a:rPr>
              <a:t>Major features: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Discover clusters of arbitrary shape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Handle noise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Measurable</a:t>
            </a:r>
            <a:r>
              <a:rPr lang="hu-HU" dirty="0"/>
              <a:t> and </a:t>
            </a:r>
            <a:r>
              <a:rPr lang="hu-HU" dirty="0" err="1"/>
              <a:t>latent</a:t>
            </a:r>
            <a:r>
              <a:rPr lang="hu-HU" dirty="0"/>
              <a:t> </a:t>
            </a:r>
            <a:r>
              <a:rPr lang="hu-HU" dirty="0" err="1"/>
              <a:t>features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Features</a:t>
            </a:r>
            <a:r>
              <a:rPr lang="hu-HU" dirty="0"/>
              <a:t> of a house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given</a:t>
            </a:r>
            <a:r>
              <a:rPr lang="hu-HU" dirty="0"/>
              <a:t>, </a:t>
            </a:r>
            <a:r>
              <a:rPr lang="hu-HU" dirty="0" err="1"/>
              <a:t>what</a:t>
            </a:r>
            <a:r>
              <a:rPr lang="hu-HU" dirty="0"/>
              <a:t> is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price</a:t>
            </a:r>
            <a:r>
              <a:rPr lang="hu-HU" dirty="0"/>
              <a:t>?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63552" y="292494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err="1"/>
              <a:t>Measurable</a:t>
            </a:r>
            <a:r>
              <a:rPr lang="hu-HU" b="1" u="sng" dirty="0"/>
              <a:t> </a:t>
            </a:r>
            <a:r>
              <a:rPr lang="hu-HU" b="1" u="sng" dirty="0" err="1"/>
              <a:t>features</a:t>
            </a:r>
            <a:endParaRPr lang="hu-HU" b="1" u="sng" dirty="0"/>
          </a:p>
          <a:p>
            <a:pPr algn="ctr"/>
            <a:endParaRPr lang="hu-HU" dirty="0"/>
          </a:p>
          <a:p>
            <a:pPr algn="ctr"/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footage</a:t>
            </a:r>
            <a:endParaRPr lang="hu-HU" dirty="0"/>
          </a:p>
          <a:p>
            <a:pPr algn="ctr"/>
            <a:r>
              <a:rPr lang="hu-HU" dirty="0"/>
              <a:t>No. of </a:t>
            </a:r>
            <a:r>
              <a:rPr lang="hu-HU" dirty="0" err="1"/>
              <a:t>rooms</a:t>
            </a:r>
            <a:endParaRPr lang="hu-HU" dirty="0"/>
          </a:p>
          <a:p>
            <a:pPr algn="ctr"/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ranking</a:t>
            </a:r>
            <a:endParaRPr lang="hu-HU" dirty="0"/>
          </a:p>
          <a:p>
            <a:pPr algn="ctr"/>
            <a:r>
              <a:rPr lang="hu-HU" dirty="0" err="1"/>
              <a:t>Neighborhood</a:t>
            </a:r>
            <a:r>
              <a:rPr lang="hu-HU" dirty="0"/>
              <a:t> </a:t>
            </a:r>
            <a:r>
              <a:rPr lang="hu-HU" dirty="0" err="1"/>
              <a:t>safety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312024" y="292494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err="1"/>
              <a:t>Latent</a:t>
            </a:r>
            <a:r>
              <a:rPr lang="hu-HU" b="1" u="sng" dirty="0"/>
              <a:t> </a:t>
            </a:r>
            <a:r>
              <a:rPr lang="hu-HU" b="1" u="sng" dirty="0" err="1"/>
              <a:t>features</a:t>
            </a:r>
            <a:endParaRPr lang="hu-HU" b="1" u="sng" dirty="0"/>
          </a:p>
          <a:p>
            <a:pPr algn="ctr"/>
            <a:endParaRPr lang="hu-HU" dirty="0"/>
          </a:p>
          <a:p>
            <a:pPr algn="ctr"/>
            <a:r>
              <a:rPr lang="hu-HU" dirty="0" err="1"/>
              <a:t>Size</a:t>
            </a:r>
            <a:endParaRPr lang="hu-HU" dirty="0"/>
          </a:p>
          <a:p>
            <a:pPr algn="ctr"/>
            <a:r>
              <a:rPr lang="hu-HU" dirty="0" err="1"/>
              <a:t>Neighborhood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955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Measurable</a:t>
            </a:r>
            <a:r>
              <a:rPr lang="hu-HU" dirty="0"/>
              <a:t> and </a:t>
            </a:r>
            <a:r>
              <a:rPr lang="hu-HU" dirty="0" err="1"/>
              <a:t>latent</a:t>
            </a:r>
            <a:r>
              <a:rPr lang="hu-HU" dirty="0"/>
              <a:t> </a:t>
            </a:r>
            <a:r>
              <a:rPr lang="hu-HU" dirty="0" err="1"/>
              <a:t>features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Features</a:t>
            </a:r>
            <a:r>
              <a:rPr lang="hu-HU" dirty="0"/>
              <a:t> of a house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given</a:t>
            </a:r>
            <a:r>
              <a:rPr lang="hu-HU" dirty="0"/>
              <a:t>, </a:t>
            </a:r>
            <a:r>
              <a:rPr lang="hu-HU" dirty="0" err="1"/>
              <a:t>what</a:t>
            </a:r>
            <a:r>
              <a:rPr lang="hu-HU" dirty="0"/>
              <a:t> is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price</a:t>
            </a:r>
            <a:r>
              <a:rPr lang="hu-HU" dirty="0"/>
              <a:t>?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63552" y="292494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err="1"/>
              <a:t>Measurable</a:t>
            </a:r>
            <a:r>
              <a:rPr lang="hu-HU" b="1" u="sng" dirty="0"/>
              <a:t> </a:t>
            </a:r>
            <a:r>
              <a:rPr lang="hu-HU" b="1" u="sng" dirty="0" err="1"/>
              <a:t>features</a:t>
            </a:r>
            <a:endParaRPr lang="hu-HU" b="1" u="sng" dirty="0"/>
          </a:p>
          <a:p>
            <a:pPr algn="ctr"/>
            <a:endParaRPr lang="hu-HU" dirty="0"/>
          </a:p>
          <a:p>
            <a:pPr algn="ctr"/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footage</a:t>
            </a:r>
            <a:endParaRPr lang="hu-HU" dirty="0"/>
          </a:p>
          <a:p>
            <a:pPr algn="ctr"/>
            <a:r>
              <a:rPr lang="hu-HU" dirty="0"/>
              <a:t>No. of </a:t>
            </a:r>
            <a:r>
              <a:rPr lang="hu-HU" dirty="0" err="1"/>
              <a:t>rooms</a:t>
            </a:r>
            <a:endParaRPr lang="hu-HU" dirty="0"/>
          </a:p>
          <a:p>
            <a:pPr algn="ctr"/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ranking</a:t>
            </a:r>
            <a:endParaRPr lang="hu-HU" dirty="0"/>
          </a:p>
          <a:p>
            <a:pPr algn="ctr"/>
            <a:r>
              <a:rPr lang="hu-HU" dirty="0" err="1"/>
              <a:t>Neighborhood</a:t>
            </a:r>
            <a:r>
              <a:rPr lang="hu-HU" dirty="0"/>
              <a:t> </a:t>
            </a:r>
            <a:r>
              <a:rPr lang="hu-HU" dirty="0" err="1"/>
              <a:t>safety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312024" y="292494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err="1"/>
              <a:t>Latent</a:t>
            </a:r>
            <a:r>
              <a:rPr lang="hu-HU" b="1" u="sng" dirty="0"/>
              <a:t> </a:t>
            </a:r>
            <a:r>
              <a:rPr lang="hu-HU" b="1" u="sng" dirty="0" err="1"/>
              <a:t>features</a:t>
            </a:r>
            <a:endParaRPr lang="hu-HU" b="1" u="sng" dirty="0"/>
          </a:p>
          <a:p>
            <a:pPr algn="ctr"/>
            <a:endParaRPr lang="hu-HU" dirty="0"/>
          </a:p>
          <a:p>
            <a:pPr algn="ctr"/>
            <a:r>
              <a:rPr lang="hu-HU" dirty="0" err="1"/>
              <a:t>Size</a:t>
            </a:r>
            <a:endParaRPr lang="hu-HU" dirty="0"/>
          </a:p>
          <a:p>
            <a:pPr algn="ctr"/>
            <a:r>
              <a:rPr lang="hu-HU" dirty="0" err="1"/>
              <a:t>Neighborhood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4223792" y="3645024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4151784" y="3645024"/>
            <a:ext cx="31683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4223792" y="3933056"/>
            <a:ext cx="27363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4511824" y="4077072"/>
            <a:ext cx="24482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63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Preserving</a:t>
            </a:r>
            <a:r>
              <a:rPr lang="hu-HU" dirty="0"/>
              <a:t> </a:t>
            </a:r>
            <a:r>
              <a:rPr lang="hu-HU" dirty="0" err="1"/>
              <a:t>information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Hypothesis</a:t>
            </a:r>
            <a:r>
              <a:rPr lang="hu-HU" dirty="0"/>
              <a:t>: a 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hu-HU" dirty="0" err="1"/>
              <a:t>actually</a:t>
            </a:r>
            <a:r>
              <a:rPr lang="hu-HU" dirty="0"/>
              <a:t> </a:t>
            </a:r>
            <a:r>
              <a:rPr lang="hu-HU" dirty="0" err="1"/>
              <a:t>drives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pattern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Try</a:t>
            </a:r>
            <a:r>
              <a:rPr lang="hu-HU" dirty="0"/>
              <a:t> </a:t>
            </a:r>
            <a:r>
              <a:rPr lang="hu-HU" dirty="0" err="1"/>
              <a:t>making</a:t>
            </a:r>
            <a:r>
              <a:rPr lang="hu-HU" dirty="0"/>
              <a:t> a </a:t>
            </a:r>
            <a:r>
              <a:rPr lang="hu-HU" dirty="0" err="1"/>
              <a:t>composite</a:t>
            </a:r>
            <a:r>
              <a:rPr lang="hu-HU" dirty="0"/>
              <a:t>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more </a:t>
            </a:r>
            <a:r>
              <a:rPr lang="hu-HU" dirty="0" err="1"/>
              <a:t>directly</a:t>
            </a:r>
            <a:r>
              <a:rPr lang="hu-HU" dirty="0"/>
              <a:t> </a:t>
            </a:r>
            <a:r>
              <a:rPr lang="hu-HU" dirty="0" err="1"/>
              <a:t>probes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undelying</a:t>
            </a:r>
            <a:r>
              <a:rPr lang="hu-HU" dirty="0"/>
              <a:t> </a:t>
            </a:r>
            <a:r>
              <a:rPr lang="hu-HU" dirty="0" err="1"/>
              <a:t>phenomenon</a:t>
            </a:r>
            <a:endParaRPr lang="hu-HU" dirty="0"/>
          </a:p>
          <a:p>
            <a:pPr lvl="1"/>
            <a:r>
              <a:rPr lang="hu-HU" dirty="0" err="1"/>
              <a:t>Composite</a:t>
            </a:r>
            <a:r>
              <a:rPr lang="hu-HU" dirty="0"/>
              <a:t> </a:t>
            </a:r>
            <a:r>
              <a:rPr lang="hu-HU" dirty="0" err="1"/>
              <a:t>feature</a:t>
            </a:r>
            <a:r>
              <a:rPr lang="hu-HU" dirty="0"/>
              <a:t> – </a:t>
            </a:r>
            <a:r>
              <a:rPr lang="hu-HU" dirty="0" err="1"/>
              <a:t>e.g</a:t>
            </a:r>
            <a:r>
              <a:rPr lang="hu-HU" dirty="0"/>
              <a:t>. </a:t>
            </a:r>
            <a:r>
              <a:rPr lang="hu-HU" dirty="0" err="1"/>
              <a:t>principle</a:t>
            </a:r>
            <a:r>
              <a:rPr lang="hu-HU" dirty="0"/>
              <a:t> </a:t>
            </a:r>
            <a:r>
              <a:rPr lang="hu-HU" dirty="0" err="1"/>
              <a:t>component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Dimension</a:t>
            </a:r>
            <a:r>
              <a:rPr lang="hu-HU" dirty="0"/>
              <a:t> </a:t>
            </a:r>
            <a:r>
              <a:rPr lang="hu-HU" dirty="0" err="1"/>
              <a:t>reduction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unsupervised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34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Example</a:t>
            </a:r>
            <a:r>
              <a:rPr lang="hu-HU" dirty="0"/>
              <a:t>: </a:t>
            </a:r>
            <a:r>
              <a:rPr lang="hu-HU" dirty="0" err="1"/>
              <a:t>size</a:t>
            </a:r>
            <a:r>
              <a:rPr lang="hu-HU" dirty="0"/>
              <a:t> of a house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footage</a:t>
            </a:r>
            <a:r>
              <a:rPr lang="hu-HU" dirty="0"/>
              <a:t> + No. of </a:t>
            </a:r>
            <a:r>
              <a:rPr lang="hu-HU" dirty="0" err="1"/>
              <a:t>rooms</a:t>
            </a:r>
            <a:r>
              <a:rPr lang="hu-HU" dirty="0"/>
              <a:t> -&gt; </a:t>
            </a:r>
            <a:r>
              <a:rPr lang="hu-HU" dirty="0" err="1"/>
              <a:t>size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2367508"/>
            <a:ext cx="67913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4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Example</a:t>
            </a:r>
            <a:r>
              <a:rPr lang="hu-HU" dirty="0"/>
              <a:t>: </a:t>
            </a:r>
            <a:r>
              <a:rPr lang="hu-HU" dirty="0" err="1"/>
              <a:t>size</a:t>
            </a:r>
            <a:r>
              <a:rPr lang="hu-HU" dirty="0"/>
              <a:t> of a house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footage</a:t>
            </a:r>
            <a:r>
              <a:rPr lang="hu-HU" dirty="0"/>
              <a:t> + No. of </a:t>
            </a:r>
            <a:r>
              <a:rPr lang="hu-HU" dirty="0" err="1"/>
              <a:t>rooms</a:t>
            </a:r>
            <a:r>
              <a:rPr lang="hu-HU" dirty="0"/>
              <a:t> -&gt; </a:t>
            </a:r>
            <a:r>
              <a:rPr lang="hu-HU" dirty="0" err="1"/>
              <a:t>size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329408"/>
            <a:ext cx="723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2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Variance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Roughly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spread</a:t>
            </a:r>
            <a:r>
              <a:rPr lang="hu-HU" dirty="0"/>
              <a:t> of a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endParaRPr lang="hu-HU" dirty="0"/>
          </a:p>
          <a:p>
            <a:pPr lvl="1"/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std</a:t>
            </a:r>
            <a:r>
              <a:rPr lang="hu-HU" dirty="0"/>
              <a:t>. </a:t>
            </a:r>
            <a:r>
              <a:rPr lang="hu-HU" dirty="0" err="1"/>
              <a:t>deviation</a:t>
            </a:r>
            <a:endParaRPr lang="hu-HU" dirty="0"/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9" y="2852936"/>
            <a:ext cx="6905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26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loss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95475"/>
            <a:ext cx="762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6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loss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700808"/>
            <a:ext cx="8694018" cy="380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0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PCA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90714"/>
            <a:ext cx="6705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2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508000" y="371025"/>
            <a:ext cx="11074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Principal Component Analysis (PCA) problem formulation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68533" y="889000"/>
            <a:ext cx="4910667" cy="3683000"/>
            <a:chOff x="5275415" y="690798"/>
            <a:chExt cx="3683000" cy="2762250"/>
          </a:xfrm>
        </p:grpSpPr>
        <p:pic>
          <p:nvPicPr>
            <p:cNvPr id="2050" name="Picture 2" descr="C:\Users\tlow\Desktop\cs229a\lectures-slides\assets\pca\15.3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415" y="690798"/>
              <a:ext cx="3683000" cy="276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932051"/>
              <a:ext cx="222885" cy="1504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896219"/>
              <a:ext cx="228600" cy="1504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270701"/>
              <a:ext cx="230505" cy="15430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08000" y="4343400"/>
            <a:ext cx="112776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Reduce from 2-dimension to 1-dimension: Find a direction (a vector                   )</a:t>
            </a:r>
          </a:p>
          <a:p>
            <a:r>
              <a:rPr lang="en-US" sz="2667" dirty="0"/>
              <a:t>onto which to project the data so as to minimize the projection error.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000" y="5228352"/>
            <a:ext cx="110744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Reduce from n-dimension to k-dimension: Find    vectors </a:t>
            </a:r>
          </a:p>
          <a:p>
            <a:r>
              <a:rPr lang="en-US" sz="2667" dirty="0"/>
              <a:t>onto which to project the data, so as to minimize the projection error.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66" y="5366415"/>
            <a:ext cx="154940" cy="238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47" y="5300375"/>
            <a:ext cx="2529840" cy="370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33" y="4412377"/>
            <a:ext cx="1361440" cy="3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50" y="783855"/>
            <a:ext cx="1409700" cy="24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0" y="1155523"/>
            <a:ext cx="901700" cy="23114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80062" y="1008462"/>
            <a:ext cx="4095775" cy="3172857"/>
            <a:chOff x="838200" y="949289"/>
            <a:chExt cx="3158164" cy="2536861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461555" y="1106507"/>
              <a:ext cx="0" cy="237964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38200" y="2482621"/>
              <a:ext cx="315816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ross 30"/>
            <p:cNvSpPr/>
            <p:nvPr/>
          </p:nvSpPr>
          <p:spPr>
            <a:xfrm rot="2734294">
              <a:off x="2767254" y="2065901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Cross 31"/>
            <p:cNvSpPr/>
            <p:nvPr/>
          </p:nvSpPr>
          <p:spPr>
            <a:xfrm rot="2734294">
              <a:off x="3299261" y="1456807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Cross 32"/>
            <p:cNvSpPr/>
            <p:nvPr/>
          </p:nvSpPr>
          <p:spPr>
            <a:xfrm rot="2734294">
              <a:off x="3240230" y="1919263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Cross 33"/>
            <p:cNvSpPr/>
            <p:nvPr/>
          </p:nvSpPr>
          <p:spPr>
            <a:xfrm rot="2734294">
              <a:off x="1097360" y="3260276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Cross 34"/>
            <p:cNvSpPr/>
            <p:nvPr/>
          </p:nvSpPr>
          <p:spPr>
            <a:xfrm rot="2734294">
              <a:off x="1686038" y="3129994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6" name="Picture 3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102" y="949289"/>
              <a:ext cx="177093" cy="1165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698" y="2665086"/>
              <a:ext cx="172666" cy="11658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0954393" y="6488668"/>
            <a:ext cx="122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2126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Classification of points in density-based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b="1" dirty="0"/>
                  <a:t>Core points</a:t>
                </a:r>
                <a:r>
                  <a:rPr lang="en-US" dirty="0"/>
                  <a:t>: Interior points of a density-based cluster. A point </a:t>
                </a:r>
                <a:r>
                  <a:rPr lang="en-US" b="1" dirty="0">
                    <a:solidFill>
                      <a:schemeClr val="accent2"/>
                    </a:solidFill>
                  </a:rPr>
                  <a:t>p</a:t>
                </a:r>
                <a:r>
                  <a:rPr lang="en-US" dirty="0"/>
                  <a:t> is a core point if for distance </a:t>
                </a:r>
                <a14:m>
                  <m:oMath xmlns:m="http://schemas.openxmlformats.org/officeDocument/2006/math">
                    <m:r>
                      <a:rPr lang="hu-HU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hu-HU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hu-H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Eps</m:t>
                    </m:r>
                    <m:r>
                      <a:rPr lang="hu-H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altLang="zh-CN" dirty="0">
                    <a:ea typeface="SimSun" pitchFamily="2" charset="-122"/>
                  </a:rPr>
                  <a:t>: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b="1" dirty="0">
                    <a:solidFill>
                      <a:schemeClr val="accent2"/>
                    </a:solidFill>
                    <a:ea typeface="SimSun" pitchFamily="2" charset="-122"/>
                  </a:rPr>
                  <a:t>|</a:t>
                </a:r>
                <a:r>
                  <a:rPr lang="en-US" altLang="zh-CN" b="1" dirty="0" err="1">
                    <a:solidFill>
                      <a:schemeClr val="accent2"/>
                    </a:solidFill>
                    <a:ea typeface="SimSun" pitchFamily="2" charset="-122"/>
                  </a:rPr>
                  <a:t>N</a:t>
                </a:r>
                <a:r>
                  <a:rPr lang="en-US" altLang="zh-CN" b="1" baseline="-25000" dirty="0" err="1">
                    <a:solidFill>
                      <a:schemeClr val="accent2"/>
                    </a:solidFill>
                    <a:ea typeface="SimSun" pitchFamily="2" charset="-122"/>
                  </a:rPr>
                  <a:t>Eps</a:t>
                </a:r>
                <a:r>
                  <a:rPr lang="en-US" altLang="zh-CN" b="1" dirty="0">
                    <a:solidFill>
                      <a:schemeClr val="accent2"/>
                    </a:solidFill>
                    <a:ea typeface="SimSun" pitchFamily="2" charset="-122"/>
                  </a:rPr>
                  <a:t>(p)={q | </a:t>
                </a:r>
                <a:r>
                  <a:rPr lang="en-US" altLang="zh-CN" b="1" dirty="0" err="1">
                    <a:solidFill>
                      <a:schemeClr val="accent2"/>
                    </a:solidFill>
                    <a:ea typeface="SimSun" pitchFamily="2" charset="-122"/>
                  </a:rPr>
                  <a:t>dist</a:t>
                </a:r>
                <a:r>
                  <a:rPr lang="en-US" altLang="zh-CN" b="1" dirty="0">
                    <a:solidFill>
                      <a:schemeClr val="accent2"/>
                    </a:solidFill>
                    <a:ea typeface="SimSun" pitchFamily="2" charset="-122"/>
                  </a:rPr>
                  <a:t>(</a:t>
                </a:r>
                <a:r>
                  <a:rPr lang="en-US" altLang="zh-CN" b="1" dirty="0" err="1">
                    <a:solidFill>
                      <a:schemeClr val="accent2"/>
                    </a:solidFill>
                    <a:ea typeface="SimSun" pitchFamily="2" charset="-122"/>
                  </a:rPr>
                  <a:t>p,q</a:t>
                </a:r>
                <a:r>
                  <a:rPr lang="en-US" altLang="zh-CN" b="1" dirty="0">
                    <a:solidFill>
                      <a:schemeClr val="accent2"/>
                    </a:solidFill>
                    <a:ea typeface="SimSun" pitchFamily="2" charset="-122"/>
                  </a:rPr>
                  <a:t>) &lt;= </a:t>
                </a:r>
                <a:r>
                  <a:rPr lang="en-US" altLang="zh-CN" b="1" dirty="0">
                    <a:solidFill>
                      <a:schemeClr val="accent2"/>
                    </a:solidFill>
                    <a:latin typeface="Symbol" pitchFamily="18" charset="2"/>
                    <a:ea typeface="SimSun" pitchFamily="2" charset="-122"/>
                  </a:rPr>
                  <a:t>e</a:t>
                </a:r>
                <a:r>
                  <a:rPr lang="en-US" altLang="zh-CN" b="1" dirty="0">
                    <a:solidFill>
                      <a:schemeClr val="accent2"/>
                    </a:solidFill>
                    <a:ea typeface="SimSun" pitchFamily="2" charset="-122"/>
                  </a:rPr>
                  <a:t> }| ≥ </a:t>
                </a:r>
                <a:r>
                  <a:rPr lang="en-US" altLang="zh-CN" b="1" dirty="0" err="1">
                    <a:solidFill>
                      <a:schemeClr val="accent2"/>
                    </a:solidFill>
                    <a:ea typeface="SimSun" pitchFamily="2" charset="-122"/>
                  </a:rPr>
                  <a:t>MinPts</a:t>
                </a:r>
                <a:endParaRPr lang="en-US" altLang="zh-CN" b="1" dirty="0">
                  <a:solidFill>
                    <a:schemeClr val="accent2"/>
                  </a:solidFill>
                  <a:ea typeface="SimSun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</a:pPr>
                <a:endParaRPr lang="en-US" dirty="0"/>
              </a:p>
              <a:p>
                <a:pPr eaLnBrk="1" hangingPunct="1"/>
                <a:r>
                  <a:rPr lang="en-US" b="1" dirty="0"/>
                  <a:t>Border points: </a:t>
                </a:r>
                <a:r>
                  <a:rPr lang="en-US" dirty="0"/>
                  <a:t>Not a core point but within the neighborhood of a core point (it can be in the neighborhoods of many core points)</a:t>
                </a:r>
                <a:endParaRPr lang="en-US" b="1" dirty="0"/>
              </a:p>
              <a:p>
                <a:pPr eaLnBrk="1" hangingPunct="1">
                  <a:buFont typeface="Arial" pitchFamily="34" charset="0"/>
                  <a:buNone/>
                </a:pPr>
                <a:endParaRPr lang="en-US" b="1" dirty="0"/>
              </a:p>
              <a:p>
                <a:pPr eaLnBrk="1" hangingPunct="1"/>
                <a:r>
                  <a:rPr lang="en-US" b="1" dirty="0"/>
                  <a:t>Noise points: </a:t>
                </a:r>
                <a:r>
                  <a:rPr lang="en-US" dirty="0"/>
                  <a:t>Not a core or a border point</a:t>
                </a:r>
              </a:p>
            </p:txBody>
          </p:sp>
        </mc:Choice>
        <mc:Fallback>
          <p:sp>
            <p:nvSpPr>
              <p:cNvPr id="2048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8646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2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Variance and Covariance:</a:t>
            </a:r>
          </a:p>
          <a:p>
            <a:pPr lvl="1"/>
            <a:r>
              <a:rPr lang="en-US" dirty="0"/>
              <a:t>Measure of the “spread” of a set of points around their center of mass(mean)</a:t>
            </a:r>
          </a:p>
          <a:p>
            <a:r>
              <a:rPr lang="en-US" dirty="0"/>
              <a:t>Variance:</a:t>
            </a:r>
          </a:p>
          <a:p>
            <a:pPr lvl="1"/>
            <a:r>
              <a:rPr lang="en-US" dirty="0"/>
              <a:t>Measure of the deviation from the mean for points in one dimension</a:t>
            </a:r>
          </a:p>
          <a:p>
            <a:r>
              <a:rPr lang="en-US" dirty="0"/>
              <a:t>Covariance:</a:t>
            </a:r>
          </a:p>
          <a:p>
            <a:pPr lvl="1"/>
            <a:r>
              <a:rPr lang="en-US" dirty="0"/>
              <a:t>Measure of how much each of the dimensions vary from the mean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respect to each other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311674" y="5410631"/>
            <a:ext cx="971550" cy="605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3629" y="5090279"/>
            <a:ext cx="8762976" cy="124649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500" b="1" dirty="0"/>
              <a:t>Covariance is measured between two dimensions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500" b="1" dirty="0"/>
              <a:t>Covariance sees if there is a relation between two dimensions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500" b="1" dirty="0"/>
              <a:t>Covariance between one dimension is the variance</a:t>
            </a:r>
          </a:p>
        </p:txBody>
      </p:sp>
    </p:spTree>
    <p:extLst>
      <p:ext uri="{BB962C8B-B14F-4D97-AF65-F5344CB8AC3E}">
        <p14:creationId xmlns:p14="http://schemas.microsoft.com/office/powerpoint/2010/main" val="1681434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-93060"/>
            <a:ext cx="10630580" cy="6229891"/>
          </a:xfrm>
        </p:spPr>
      </p:pic>
      <p:sp>
        <p:nvSpPr>
          <p:cNvPr id="5" name="TextBox 4"/>
          <p:cNvSpPr txBox="1"/>
          <p:nvPr/>
        </p:nvSpPr>
        <p:spPr>
          <a:xfrm>
            <a:off x="834390" y="6113971"/>
            <a:ext cx="553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Positive: Both dimensions increase or decrease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8705" y="6113971"/>
            <a:ext cx="481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Negative: While one increase the other decrease</a:t>
            </a:r>
          </a:p>
        </p:txBody>
      </p:sp>
    </p:spTree>
    <p:extLst>
      <p:ext uri="{BB962C8B-B14F-4D97-AF65-F5344CB8AC3E}">
        <p14:creationId xmlns:p14="http://schemas.microsoft.com/office/powerpoint/2010/main" val="878958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059" y="130730"/>
            <a:ext cx="10515600" cy="1325563"/>
          </a:xfrm>
        </p:spPr>
        <p:txBody>
          <a:bodyPr/>
          <a:lstStyle/>
          <a:p>
            <a:r>
              <a:rPr lang="en-US" dirty="0"/>
              <a:t>Covariance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find relationships between dimensions in high dimensional data 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70" y="3183890"/>
            <a:ext cx="6965950" cy="1243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8175" y="4748388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Sample mean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18275" y="4001294"/>
            <a:ext cx="0" cy="747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0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22" y="-36607"/>
            <a:ext cx="10515600" cy="1325563"/>
          </a:xfrm>
        </p:spPr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747" y="1149727"/>
            <a:ext cx="2153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Ax = </a:t>
            </a:r>
            <a:r>
              <a:rPr lang="el-GR" altLang="zh-TW" sz="4000" b="1" dirty="0">
                <a:solidFill>
                  <a:srgbClr val="7030A0"/>
                </a:solidFill>
              </a:rPr>
              <a:t>λ</a:t>
            </a:r>
            <a:r>
              <a:rPr lang="en-US" altLang="zh-TW" sz="4000" b="1" dirty="0">
                <a:solidFill>
                  <a:srgbClr val="7030A0"/>
                </a:solidFill>
              </a:rPr>
              <a:t>x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7722" y="1837209"/>
            <a:ext cx="752094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>
                <a:solidFill>
                  <a:srgbClr val="0070C0"/>
                </a:solidFill>
              </a:rPr>
              <a:t>A: Square Mat</a:t>
            </a:r>
            <a:r>
              <a:rPr lang="hu-HU" altLang="zh-TW" sz="3500" b="1" dirty="0">
                <a:solidFill>
                  <a:srgbClr val="0070C0"/>
                </a:solidFill>
              </a:rPr>
              <a:t>r</a:t>
            </a:r>
            <a:r>
              <a:rPr lang="en-US" altLang="zh-TW" sz="3500" b="1" dirty="0">
                <a:solidFill>
                  <a:srgbClr val="0070C0"/>
                </a:solidFill>
              </a:rPr>
              <a:t>ix</a:t>
            </a:r>
          </a:p>
          <a:p>
            <a:r>
              <a:rPr lang="hu-HU" altLang="zh-TW" sz="3500" b="1" dirty="0">
                <a:solidFill>
                  <a:srgbClr val="0070C0"/>
                </a:solidFill>
              </a:rPr>
              <a:t>x</a:t>
            </a:r>
            <a:r>
              <a:rPr lang="en-US" altLang="zh-TW" sz="3500" b="1" dirty="0">
                <a:solidFill>
                  <a:srgbClr val="0070C0"/>
                </a:solidFill>
              </a:rPr>
              <a:t>: Eigenvector or characteristic vector</a:t>
            </a:r>
          </a:p>
          <a:p>
            <a:r>
              <a:rPr lang="el-GR" altLang="zh-TW" sz="3500" b="1" dirty="0">
                <a:solidFill>
                  <a:srgbClr val="0070C0"/>
                </a:solidFill>
              </a:rPr>
              <a:t>λ </a:t>
            </a:r>
            <a:r>
              <a:rPr lang="en-US" altLang="zh-TW" sz="3500" b="1" dirty="0">
                <a:solidFill>
                  <a:srgbClr val="0070C0"/>
                </a:solidFill>
              </a:rPr>
              <a:t>: Eigenvalue or characteristic value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12254" y="3863340"/>
            <a:ext cx="891540" cy="70866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51780" y="3863340"/>
            <a:ext cx="5392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b="1" i="1" dirty="0"/>
              <a:t>The zero vector can not be an eigenvector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i="1" dirty="0"/>
              <a:t>The value zero can be eigenvalue </a:t>
            </a:r>
          </a:p>
        </p:txBody>
      </p:sp>
    </p:spTree>
    <p:extLst>
      <p:ext uri="{BB962C8B-B14F-4D97-AF65-F5344CB8AC3E}">
        <p14:creationId xmlns:p14="http://schemas.microsoft.com/office/powerpoint/2010/main" val="120178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22" y="-36607"/>
            <a:ext cx="10515600" cy="1325563"/>
          </a:xfrm>
        </p:spPr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747" y="1149727"/>
            <a:ext cx="2153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Ax = </a:t>
            </a:r>
            <a:r>
              <a:rPr lang="el-GR" altLang="zh-TW" sz="4000" b="1" dirty="0">
                <a:solidFill>
                  <a:srgbClr val="7030A0"/>
                </a:solidFill>
              </a:rPr>
              <a:t>λ</a:t>
            </a:r>
            <a:r>
              <a:rPr lang="en-US" altLang="zh-TW" sz="4000" b="1" dirty="0">
                <a:solidFill>
                  <a:srgbClr val="7030A0"/>
                </a:solidFill>
              </a:rPr>
              <a:t>x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7722" y="1837209"/>
            <a:ext cx="752094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>
                <a:solidFill>
                  <a:srgbClr val="0070C0"/>
                </a:solidFill>
              </a:rPr>
              <a:t>A: Square Mat</a:t>
            </a:r>
            <a:r>
              <a:rPr lang="hu-HU" altLang="zh-TW" sz="3500" b="1" dirty="0">
                <a:solidFill>
                  <a:srgbClr val="0070C0"/>
                </a:solidFill>
              </a:rPr>
              <a:t>r</a:t>
            </a:r>
            <a:r>
              <a:rPr lang="en-US" altLang="zh-TW" sz="3500" b="1" dirty="0">
                <a:solidFill>
                  <a:srgbClr val="0070C0"/>
                </a:solidFill>
              </a:rPr>
              <a:t>ix</a:t>
            </a:r>
          </a:p>
          <a:p>
            <a:r>
              <a:rPr lang="hu-HU" altLang="zh-TW" sz="3500" b="1" dirty="0">
                <a:solidFill>
                  <a:srgbClr val="0070C0"/>
                </a:solidFill>
              </a:rPr>
              <a:t>x</a:t>
            </a:r>
            <a:r>
              <a:rPr lang="en-US" altLang="zh-TW" sz="3500" b="1" dirty="0">
                <a:solidFill>
                  <a:srgbClr val="0070C0"/>
                </a:solidFill>
              </a:rPr>
              <a:t>: Eigenvector or characteristic vector</a:t>
            </a:r>
          </a:p>
          <a:p>
            <a:r>
              <a:rPr lang="el-GR" altLang="zh-TW" sz="3500" b="1" dirty="0">
                <a:solidFill>
                  <a:srgbClr val="0070C0"/>
                </a:solidFill>
              </a:rPr>
              <a:t>λ </a:t>
            </a:r>
            <a:r>
              <a:rPr lang="en-US" altLang="zh-TW" sz="3500" b="1" dirty="0">
                <a:solidFill>
                  <a:srgbClr val="0070C0"/>
                </a:solidFill>
              </a:rPr>
              <a:t>: Eigenvalue or characteristic value</a:t>
            </a:r>
            <a:endParaRPr lang="en-US" sz="3500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7"/>
          <p:cNvGraphicFramePr>
            <a:graphicFrameLocks/>
          </p:cNvGraphicFramePr>
          <p:nvPr/>
        </p:nvGraphicFramePr>
        <p:xfrm>
          <a:off x="2795532" y="3499097"/>
          <a:ext cx="7591828" cy="335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1638300" progId="Equation.3">
                  <p:embed/>
                </p:oleObj>
              </mc:Choice>
              <mc:Fallback>
                <p:oleObj name="Equation" r:id="rId2" imgW="3378200" imgH="16383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32" y="3499097"/>
                        <a:ext cx="7591828" cy="3358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597851" y="3545369"/>
            <a:ext cx="1911173" cy="152846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191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22" y="-36607"/>
            <a:ext cx="10515600" cy="1325563"/>
          </a:xfrm>
        </p:spPr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8812" y="1112344"/>
            <a:ext cx="3107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0070C0"/>
                </a:solidFill>
              </a:rPr>
              <a:t>Ax - </a:t>
            </a:r>
            <a:r>
              <a:rPr lang="el-GR" altLang="zh-TW" sz="3600" b="1" dirty="0">
                <a:solidFill>
                  <a:srgbClr val="0070C0"/>
                </a:solidFill>
              </a:rPr>
              <a:t>λ</a:t>
            </a:r>
            <a:r>
              <a:rPr lang="en-US" altLang="zh-TW" sz="3600" b="1" dirty="0">
                <a:solidFill>
                  <a:srgbClr val="0070C0"/>
                </a:solidFill>
              </a:rPr>
              <a:t>x</a:t>
            </a:r>
            <a:r>
              <a:rPr lang="en-US" altLang="zh-TW" sz="3600" dirty="0">
                <a:solidFill>
                  <a:srgbClr val="0070C0"/>
                </a:solidFill>
              </a:rPr>
              <a:t> </a:t>
            </a:r>
            <a:r>
              <a:rPr lang="en-US" altLang="zh-TW" sz="3600" b="1" dirty="0">
                <a:solidFill>
                  <a:srgbClr val="0070C0"/>
                </a:solidFill>
              </a:rPr>
              <a:t>= 0</a:t>
            </a:r>
          </a:p>
          <a:p>
            <a:r>
              <a:rPr lang="en-US" altLang="zh-TW" sz="3600" b="1" dirty="0">
                <a:solidFill>
                  <a:srgbClr val="0070C0"/>
                </a:solidFill>
              </a:rPr>
              <a:t>(A – </a:t>
            </a:r>
            <a:r>
              <a:rPr lang="el-GR" altLang="zh-TW" sz="3600" b="1" dirty="0">
                <a:solidFill>
                  <a:srgbClr val="0070C0"/>
                </a:solidFill>
              </a:rPr>
              <a:t>λ</a:t>
            </a:r>
            <a:r>
              <a:rPr lang="en-US" altLang="zh-TW" sz="3600" b="1" dirty="0">
                <a:solidFill>
                  <a:srgbClr val="0070C0"/>
                </a:solidFill>
              </a:rPr>
              <a:t>I)x</a:t>
            </a:r>
            <a:r>
              <a:rPr lang="en-US" altLang="zh-TW" sz="3600" dirty="0">
                <a:solidFill>
                  <a:srgbClr val="0070C0"/>
                </a:solidFill>
              </a:rPr>
              <a:t> </a:t>
            </a:r>
            <a:r>
              <a:rPr lang="en-US" altLang="zh-TW" sz="3600" b="1" dirty="0">
                <a:solidFill>
                  <a:srgbClr val="0070C0"/>
                </a:solidFill>
              </a:rPr>
              <a:t>= 0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8808" y="2571976"/>
            <a:ext cx="19463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0070C0"/>
                </a:solidFill>
              </a:rPr>
              <a:t>B = A – </a:t>
            </a:r>
            <a:r>
              <a:rPr lang="el-GR" altLang="zh-TW" sz="3600" b="1" dirty="0">
                <a:solidFill>
                  <a:srgbClr val="0070C0"/>
                </a:solidFill>
              </a:rPr>
              <a:t>λ</a:t>
            </a:r>
            <a:r>
              <a:rPr lang="en-US" altLang="zh-TW" sz="3600" b="1" dirty="0">
                <a:solidFill>
                  <a:srgbClr val="0070C0"/>
                </a:solidFill>
              </a:rPr>
              <a:t>I</a:t>
            </a:r>
          </a:p>
          <a:p>
            <a:r>
              <a:rPr lang="en-US" altLang="zh-TW" sz="3600" b="1" dirty="0" err="1">
                <a:solidFill>
                  <a:srgbClr val="0070C0"/>
                </a:solidFill>
              </a:rPr>
              <a:t>Bx</a:t>
            </a:r>
            <a:r>
              <a:rPr lang="en-US" altLang="zh-TW" sz="3600" dirty="0">
                <a:solidFill>
                  <a:srgbClr val="0070C0"/>
                </a:solidFill>
              </a:rPr>
              <a:t> </a:t>
            </a:r>
            <a:r>
              <a:rPr lang="en-US" altLang="zh-TW" sz="3600" b="1" dirty="0">
                <a:solidFill>
                  <a:srgbClr val="0070C0"/>
                </a:solidFill>
              </a:rPr>
              <a:t>= 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8808" y="4071949"/>
            <a:ext cx="2247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0070C0"/>
                </a:solidFill>
              </a:rPr>
              <a:t>x = B</a:t>
            </a:r>
            <a:r>
              <a:rPr lang="en-US" altLang="zh-TW" sz="3600" b="1" baseline="30000" dirty="0">
                <a:solidFill>
                  <a:srgbClr val="0070C0"/>
                </a:solidFill>
              </a:rPr>
              <a:t>-1</a:t>
            </a:r>
            <a:r>
              <a:rPr lang="en-US" altLang="zh-TW" sz="3600" b="1" dirty="0">
                <a:solidFill>
                  <a:srgbClr val="0070C0"/>
                </a:solidFill>
              </a:rPr>
              <a:t>0 = 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511" y="2874711"/>
            <a:ext cx="39639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If we define a new matrix B: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7392" y="4156587"/>
            <a:ext cx="26725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If B has an inverse: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16732" y="3964227"/>
            <a:ext cx="28582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BUT</a:t>
            </a:r>
            <a:r>
              <a:rPr lang="en-US" sz="2500" b="1">
                <a:solidFill>
                  <a:srgbClr val="FF0000"/>
                </a:solidFill>
              </a:rPr>
              <a:t>! </a:t>
            </a:r>
            <a:r>
              <a:rPr lang="en-US" sz="2500" b="1" dirty="0">
                <a:solidFill>
                  <a:srgbClr val="FF0000"/>
                </a:solidFill>
              </a:rPr>
              <a:t>an eigenvector cannot be zero!!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1265" y="5033956"/>
            <a:ext cx="68014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/>
              <a:t>x will be an eigenvector of A if and only if  B does not have an inverse, or equivalently </a:t>
            </a:r>
            <a:r>
              <a:rPr lang="en-US" sz="2500" b="1" dirty="0" err="1"/>
              <a:t>det</a:t>
            </a:r>
            <a:r>
              <a:rPr lang="en-US" sz="2500" b="1" dirty="0"/>
              <a:t>(B)=0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8020" y="5895730"/>
            <a:ext cx="2849306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 dirty="0" err="1">
                <a:solidFill>
                  <a:srgbClr val="0070C0"/>
                </a:solidFill>
                <a:sym typeface="Symbol" charset="2"/>
              </a:rPr>
              <a:t>det</a:t>
            </a:r>
            <a:r>
              <a:rPr lang="en-US" altLang="zh-TW" sz="3600" b="1" dirty="0">
                <a:solidFill>
                  <a:srgbClr val="0070C0"/>
                </a:solidFill>
              </a:rPr>
              <a:t>(A – </a:t>
            </a:r>
            <a:r>
              <a:rPr lang="el-GR" altLang="zh-TW" sz="3600" b="1" dirty="0">
                <a:solidFill>
                  <a:srgbClr val="0070C0"/>
                </a:solidFill>
              </a:rPr>
              <a:t>λ</a:t>
            </a:r>
            <a:r>
              <a:rPr lang="en-US" altLang="zh-TW" sz="3600" b="1" dirty="0">
                <a:solidFill>
                  <a:srgbClr val="0070C0"/>
                </a:solidFill>
              </a:rPr>
              <a:t>I) = 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6464" y="1381897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7030A0"/>
                </a:solidFill>
              </a:rPr>
              <a:t>Ax = </a:t>
            </a:r>
            <a:r>
              <a:rPr lang="el-GR" altLang="zh-TW" sz="3600" b="1" dirty="0">
                <a:solidFill>
                  <a:srgbClr val="7030A0"/>
                </a:solidFill>
              </a:rPr>
              <a:t>λ</a:t>
            </a:r>
            <a:r>
              <a:rPr lang="en-US" altLang="zh-TW" sz="3600" b="1" dirty="0">
                <a:solidFill>
                  <a:srgbClr val="7030A0"/>
                </a:solidFill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28722" y="1705063"/>
            <a:ext cx="69989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9015" y="3141754"/>
            <a:ext cx="69989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28722" y="4395114"/>
            <a:ext cx="69989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1748335" y="5044496"/>
            <a:ext cx="1183341" cy="804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41" y="4123779"/>
            <a:ext cx="527691" cy="5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12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5327" y="1111622"/>
            <a:ext cx="9144000" cy="58674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zh-TW" sz="2000" dirty="0">
                <a:solidFill>
                  <a:srgbClr val="3333FF"/>
                </a:solidFill>
              </a:rPr>
              <a:t>Example 1: </a:t>
            </a:r>
            <a:r>
              <a:rPr lang="en-US" altLang="zh-TW" sz="2000" dirty="0"/>
              <a:t>Find the eigenvalues of</a:t>
            </a:r>
          </a:p>
          <a:p>
            <a:pPr>
              <a:buFont typeface="Wingdings" charset="2"/>
              <a:buNone/>
            </a:pPr>
            <a:endParaRPr lang="en-US" altLang="zh-TW" sz="2000" dirty="0"/>
          </a:p>
          <a:p>
            <a:pPr>
              <a:buFont typeface="Wingdings" charset="2"/>
              <a:buNone/>
            </a:pPr>
            <a:endParaRPr lang="en-US" altLang="zh-TW" sz="2000" dirty="0"/>
          </a:p>
          <a:p>
            <a:pPr>
              <a:buFont typeface="Wingdings" charset="2"/>
              <a:buNone/>
            </a:pPr>
            <a:endParaRPr lang="en-US" altLang="zh-TW" sz="2000" dirty="0"/>
          </a:p>
          <a:p>
            <a:pPr>
              <a:buFont typeface="Wingdings" charset="2"/>
              <a:buNone/>
            </a:pPr>
            <a:r>
              <a:rPr lang="en-US" altLang="zh-TW" sz="2000" dirty="0"/>
              <a:t>       </a:t>
            </a:r>
          </a:p>
          <a:p>
            <a:pPr>
              <a:buFont typeface="Wingdings" charset="2"/>
              <a:buNone/>
            </a:pPr>
            <a:endParaRPr lang="en-US" altLang="zh-TW" sz="2000" dirty="0"/>
          </a:p>
          <a:p>
            <a:pPr>
              <a:buFont typeface="Wingdings" charset="2"/>
              <a:buNone/>
            </a:pPr>
            <a:r>
              <a:rPr lang="en-US" altLang="zh-TW" sz="2000" dirty="0"/>
              <a:t>two eigenvalues: </a:t>
            </a:r>
            <a:r>
              <a:rPr lang="en-US" altLang="zh-TW" sz="2000" dirty="0">
                <a:sym typeface="Symbol" charset="2"/>
              </a:rPr>
              <a:t></a:t>
            </a:r>
            <a:r>
              <a:rPr lang="en-US" altLang="zh-TW" sz="2000" dirty="0"/>
              <a:t>1, </a:t>
            </a:r>
            <a:r>
              <a:rPr lang="en-US" altLang="zh-TW" sz="2000" dirty="0">
                <a:sym typeface="Symbol" charset="2"/>
              </a:rPr>
              <a:t></a:t>
            </a:r>
            <a:r>
              <a:rPr lang="en-US" altLang="zh-TW" sz="2000" dirty="0"/>
              <a:t> 2  </a:t>
            </a:r>
          </a:p>
          <a:p>
            <a:pPr>
              <a:buFont typeface="Wingdings" charset="2"/>
              <a:buNone/>
            </a:pPr>
            <a:r>
              <a:rPr lang="en-US" altLang="zh-TW" sz="2000" i="1" dirty="0">
                <a:solidFill>
                  <a:srgbClr val="0070C0"/>
                </a:solidFill>
              </a:rPr>
              <a:t>Note:</a:t>
            </a:r>
            <a:r>
              <a:rPr lang="en-US" altLang="zh-TW" sz="2000" dirty="0"/>
              <a:t> The roots of the characteristic equation can be repeated. That is, </a:t>
            </a:r>
            <a:r>
              <a:rPr lang="el-GR" altLang="zh-TW" sz="2000" dirty="0"/>
              <a:t>λ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 = </a:t>
            </a:r>
            <a:r>
              <a:rPr lang="el-GR" altLang="zh-TW" sz="2000" dirty="0"/>
              <a:t>λ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 =…= </a:t>
            </a:r>
            <a:r>
              <a:rPr lang="el-GR" altLang="zh-TW" sz="2000" dirty="0"/>
              <a:t>λ</a:t>
            </a:r>
            <a:r>
              <a:rPr lang="en-US" altLang="zh-TW" sz="2000" baseline="-25000" dirty="0"/>
              <a:t>k</a:t>
            </a:r>
            <a:r>
              <a:rPr lang="en-US" altLang="zh-TW" sz="2000" dirty="0"/>
              <a:t>. If that happens, the eigenvalue is said to be of multiplicity k.</a:t>
            </a:r>
          </a:p>
          <a:p>
            <a:pPr>
              <a:buFontTx/>
              <a:buNone/>
            </a:pPr>
            <a:r>
              <a:rPr lang="en-US" altLang="zh-TW" sz="2000" dirty="0">
                <a:solidFill>
                  <a:srgbClr val="3333FF"/>
                </a:solidFill>
              </a:rPr>
              <a:t>Example 2: </a:t>
            </a:r>
            <a:r>
              <a:rPr lang="en-US" altLang="zh-TW" sz="2000" dirty="0"/>
              <a:t>Find the eigenvalues of</a:t>
            </a: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r>
              <a:rPr lang="en-US" altLang="zh-TW" sz="2000" dirty="0"/>
              <a:t>					             </a:t>
            </a:r>
            <a:r>
              <a:rPr lang="el-GR" altLang="zh-TW" sz="2000" dirty="0"/>
              <a:t>λ</a:t>
            </a:r>
            <a:r>
              <a:rPr lang="en-US" altLang="zh-TW" sz="2000" dirty="0"/>
              <a:t> = 2 is an eigenvector of multiplicity 3.</a:t>
            </a:r>
          </a:p>
          <a:p>
            <a:pPr>
              <a:buFont typeface="Wingdings" charset="2"/>
              <a:buNone/>
            </a:pPr>
            <a:endParaRPr lang="en-US" altLang="zh-TW" sz="2000" dirty="0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6425078" y="1080713"/>
          <a:ext cx="18065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28" imgH="428655" progId="Equation.3">
                  <p:embed/>
                </p:oleObj>
              </mc:Choice>
              <mc:Fallback>
                <p:oleObj name="Equation" r:id="rId2" imgW="876228" imgH="428655" progId="Equation.3">
                  <p:embed/>
                  <p:pic>
                    <p:nvPicPr>
                      <p:cNvPr id="51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078" y="1080713"/>
                        <a:ext cx="180657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2837328" y="1788458"/>
          <a:ext cx="53943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400" imgH="711200" progId="Equation.3">
                  <p:embed/>
                </p:oleObj>
              </mc:Choice>
              <mc:Fallback>
                <p:oleObj name="Equation" r:id="rId4" imgW="2692400" imgH="711200" progId="Equation.3">
                  <p:embed/>
                  <p:pic>
                    <p:nvPicPr>
                      <p:cNvPr id="51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328" y="1788458"/>
                        <a:ext cx="53943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3"/>
          <p:cNvGraphicFramePr>
            <a:graphicFrameLocks noChangeAspect="1"/>
          </p:cNvGraphicFramePr>
          <p:nvPr/>
        </p:nvGraphicFramePr>
        <p:xfrm>
          <a:off x="6266328" y="4128246"/>
          <a:ext cx="19081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290" imgH="676184" progId="Equation.3">
                  <p:embed/>
                </p:oleObj>
              </mc:Choice>
              <mc:Fallback>
                <p:oleObj name="Equation" r:id="rId6" imgW="914290" imgH="676184" progId="Equation.3">
                  <p:embed/>
                  <p:pic>
                    <p:nvPicPr>
                      <p:cNvPr id="51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328" y="4128246"/>
                        <a:ext cx="1908175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5"/>
          <p:cNvGraphicFramePr>
            <a:graphicFrameLocks noChangeAspect="1"/>
          </p:cNvGraphicFramePr>
          <p:nvPr/>
        </p:nvGraphicFramePr>
        <p:xfrm>
          <a:off x="2380127" y="5347446"/>
          <a:ext cx="55181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55900" imgH="711200" progId="Equation.3">
                  <p:embed/>
                </p:oleObj>
              </mc:Choice>
              <mc:Fallback>
                <p:oleObj name="Equation" r:id="rId8" imgW="2755900" imgH="711200" progId="Equation.3">
                  <p:embed/>
                  <p:pic>
                    <p:nvPicPr>
                      <p:cNvPr id="51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127" y="5347446"/>
                        <a:ext cx="551815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7722" y="-36607"/>
            <a:ext cx="10515600" cy="1325563"/>
          </a:xfrm>
        </p:spPr>
        <p:txBody>
          <a:bodyPr/>
          <a:lstStyle/>
          <a:p>
            <a:r>
              <a:rPr lang="en-US" dirty="0"/>
              <a:t>Eigenvector and Eigenvalue</a:t>
            </a:r>
          </a:p>
        </p:txBody>
      </p:sp>
    </p:spTree>
    <p:extLst>
      <p:ext uri="{BB962C8B-B14F-4D97-AF65-F5344CB8AC3E}">
        <p14:creationId xmlns:p14="http://schemas.microsoft.com/office/powerpoint/2010/main" val="13558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711" y="166302"/>
            <a:ext cx="7425018" cy="1325563"/>
          </a:xfrm>
        </p:spPr>
        <p:txBody>
          <a:bodyPr>
            <a:normAutofit/>
          </a:bodyPr>
          <a:lstStyle/>
          <a:p>
            <a:r>
              <a:rPr lang="en-US" dirty="0"/>
              <a:t>Principal Component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13" y="1593214"/>
            <a:ext cx="5194300" cy="59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13" y="2630459"/>
            <a:ext cx="2057400" cy="482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69148" y="4429834"/>
            <a:ext cx="3581400" cy="2311400"/>
            <a:chOff x="3368040" y="3759200"/>
            <a:chExt cx="3581400" cy="2311400"/>
          </a:xfrm>
        </p:grpSpPr>
        <p:grpSp>
          <p:nvGrpSpPr>
            <p:cNvPr id="10" name="Group 9"/>
            <p:cNvGrpSpPr/>
            <p:nvPr/>
          </p:nvGrpSpPr>
          <p:grpSpPr>
            <a:xfrm>
              <a:off x="3368040" y="3759200"/>
              <a:ext cx="3581400" cy="2311400"/>
              <a:chOff x="3368040" y="3759200"/>
              <a:chExt cx="3581400" cy="23114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040" y="3759200"/>
                <a:ext cx="3581400" cy="2311400"/>
              </a:xfrm>
              <a:prstGeom prst="rect">
                <a:avLst/>
              </a:prstGeom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5552440" y="5634990"/>
                <a:ext cx="334010" cy="33147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680" y="5706931"/>
              <a:ext cx="318770" cy="290643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057909" y="1623678"/>
            <a:ext cx="11464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Input: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5485" y="3533518"/>
            <a:ext cx="9498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Summarize a </a:t>
            </a:r>
            <a:r>
              <a:rPr lang="en-US" sz="3000" b="1" i="1" dirty="0"/>
              <a:t>D</a:t>
            </a:r>
            <a:r>
              <a:rPr lang="en-US" sz="3000" b="1" dirty="0"/>
              <a:t> dimensional vector </a:t>
            </a:r>
            <a:r>
              <a:rPr lang="en-US" sz="3000" b="1" i="1" dirty="0"/>
              <a:t>X</a:t>
            </a:r>
            <a:r>
              <a:rPr lang="en-US" sz="3000" b="1" dirty="0"/>
              <a:t> with </a:t>
            </a:r>
            <a:r>
              <a:rPr lang="en-US" sz="3000" b="1" i="1" dirty="0"/>
              <a:t>K</a:t>
            </a:r>
            <a:r>
              <a:rPr lang="en-US" sz="3000" b="1" dirty="0"/>
              <a:t> dimensional feature vector </a:t>
            </a:r>
            <a:r>
              <a:rPr lang="en-US" sz="3000" b="1" i="1" dirty="0"/>
              <a:t>h(x)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5485" y="2532432"/>
            <a:ext cx="33383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Set of basis vectors:</a:t>
            </a:r>
          </a:p>
        </p:txBody>
      </p:sp>
    </p:spTree>
    <p:extLst>
      <p:ext uri="{BB962C8B-B14F-4D97-AF65-F5344CB8AC3E}">
        <p14:creationId xmlns:p14="http://schemas.microsoft.com/office/powerpoint/2010/main" val="2119695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42" y="2939710"/>
            <a:ext cx="2146300" cy="68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0" y="3617649"/>
            <a:ext cx="20320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74" y="5107185"/>
            <a:ext cx="2298700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74" y="5653285"/>
            <a:ext cx="4330700" cy="66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14" y="1578578"/>
            <a:ext cx="3746500" cy="787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03711" y="166302"/>
            <a:ext cx="7425018" cy="1325563"/>
          </a:xfrm>
        </p:spPr>
        <p:txBody>
          <a:bodyPr>
            <a:normAutofit/>
          </a:bodyPr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385" y="2572184"/>
            <a:ext cx="49586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Basis vectors are orthonormal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384" y="4298977"/>
            <a:ext cx="48781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New data representation </a:t>
            </a:r>
            <a:r>
              <a:rPr lang="en-US" sz="3000" b="1" i="1" dirty="0"/>
              <a:t>h(x)</a:t>
            </a:r>
          </a:p>
        </p:txBody>
      </p:sp>
    </p:spTree>
    <p:extLst>
      <p:ext uri="{BB962C8B-B14F-4D97-AF65-F5344CB8AC3E}">
        <p14:creationId xmlns:p14="http://schemas.microsoft.com/office/powerpoint/2010/main" val="213817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Core, border and noise points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286000" y="2286000"/>
            <a:ext cx="3048000" cy="2895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3714750" y="3540126"/>
            <a:ext cx="285750" cy="2905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4476750" y="2865439"/>
            <a:ext cx="285750" cy="288925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4095750" y="4022726"/>
            <a:ext cx="285750" cy="2905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2667000" y="4022726"/>
            <a:ext cx="285750" cy="2905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2667000" y="3154363"/>
            <a:ext cx="285750" cy="2905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3619500" y="2768601"/>
            <a:ext cx="285750" cy="288925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14" name="Oval 12"/>
          <p:cNvSpPr>
            <a:spLocks noChangeArrowheads="1"/>
          </p:cNvSpPr>
          <p:nvPr/>
        </p:nvSpPr>
        <p:spPr bwMode="auto">
          <a:xfrm>
            <a:off x="3714750" y="4505326"/>
            <a:ext cx="285750" cy="2905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15" name="Oval 13"/>
          <p:cNvSpPr>
            <a:spLocks noChangeArrowheads="1"/>
          </p:cNvSpPr>
          <p:nvPr/>
        </p:nvSpPr>
        <p:spPr bwMode="auto">
          <a:xfrm>
            <a:off x="4667250" y="3540126"/>
            <a:ext cx="285750" cy="2905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16" name="Oval 14"/>
          <p:cNvSpPr>
            <a:spLocks noChangeArrowheads="1"/>
          </p:cNvSpPr>
          <p:nvPr/>
        </p:nvSpPr>
        <p:spPr bwMode="auto">
          <a:xfrm>
            <a:off x="4095750" y="3154363"/>
            <a:ext cx="285750" cy="2905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cxnSp>
        <p:nvCxnSpPr>
          <p:cNvPr id="21517" name="Straight Arrow Connector 16"/>
          <p:cNvCxnSpPr>
            <a:cxnSpLocks noChangeShapeType="1"/>
            <a:stCxn id="21508" idx="3"/>
            <a:endCxn id="21507" idx="3"/>
          </p:cNvCxnSpPr>
          <p:nvPr/>
        </p:nvCxnSpPr>
        <p:spPr bwMode="auto">
          <a:xfrm rot="5400000">
            <a:off x="2759076" y="3760789"/>
            <a:ext cx="969963" cy="10239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18" name="TextBox 17"/>
          <p:cNvSpPr txBox="1">
            <a:spLocks noChangeArrowheads="1"/>
          </p:cNvSpPr>
          <p:nvPr/>
        </p:nvSpPr>
        <p:spPr bwMode="auto">
          <a:xfrm>
            <a:off x="2952750" y="3733800"/>
            <a:ext cx="952500" cy="3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00B050"/>
                </a:solidFill>
              </a:rPr>
              <a:t>Eps</a:t>
            </a:r>
          </a:p>
        </p:txBody>
      </p:sp>
      <p:sp>
        <p:nvSpPr>
          <p:cNvPr id="21519" name="Oval 20"/>
          <p:cNvSpPr>
            <a:spLocks noChangeArrowheads="1"/>
          </p:cNvSpPr>
          <p:nvPr/>
        </p:nvSpPr>
        <p:spPr bwMode="auto">
          <a:xfrm>
            <a:off x="5029200" y="2133600"/>
            <a:ext cx="3048000" cy="2895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20" name="Oval 21"/>
          <p:cNvSpPr>
            <a:spLocks noChangeArrowheads="1"/>
          </p:cNvSpPr>
          <p:nvPr/>
        </p:nvSpPr>
        <p:spPr bwMode="auto">
          <a:xfrm>
            <a:off x="6457950" y="3387726"/>
            <a:ext cx="285750" cy="2905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21" name="Oval 22"/>
          <p:cNvSpPr>
            <a:spLocks noChangeArrowheads="1"/>
          </p:cNvSpPr>
          <p:nvPr/>
        </p:nvSpPr>
        <p:spPr bwMode="auto">
          <a:xfrm>
            <a:off x="7219950" y="2713039"/>
            <a:ext cx="285750" cy="288925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22" name="Oval 23"/>
          <p:cNvSpPr>
            <a:spLocks noChangeArrowheads="1"/>
          </p:cNvSpPr>
          <p:nvPr/>
        </p:nvSpPr>
        <p:spPr bwMode="auto">
          <a:xfrm>
            <a:off x="6838950" y="3870326"/>
            <a:ext cx="285750" cy="2905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23" name="Oval 24"/>
          <p:cNvSpPr>
            <a:spLocks noChangeArrowheads="1"/>
          </p:cNvSpPr>
          <p:nvPr/>
        </p:nvSpPr>
        <p:spPr bwMode="auto">
          <a:xfrm>
            <a:off x="5105400" y="4130676"/>
            <a:ext cx="285750" cy="2889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24" name="Oval 25"/>
          <p:cNvSpPr>
            <a:spLocks noChangeArrowheads="1"/>
          </p:cNvSpPr>
          <p:nvPr/>
        </p:nvSpPr>
        <p:spPr bwMode="auto">
          <a:xfrm>
            <a:off x="5410200" y="3001963"/>
            <a:ext cx="285750" cy="2905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25" name="Oval 26"/>
          <p:cNvSpPr>
            <a:spLocks noChangeArrowheads="1"/>
          </p:cNvSpPr>
          <p:nvPr/>
        </p:nvSpPr>
        <p:spPr bwMode="auto">
          <a:xfrm>
            <a:off x="6362700" y="2616201"/>
            <a:ext cx="285750" cy="288925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26" name="Oval 27"/>
          <p:cNvSpPr>
            <a:spLocks noChangeArrowheads="1"/>
          </p:cNvSpPr>
          <p:nvPr/>
        </p:nvSpPr>
        <p:spPr bwMode="auto">
          <a:xfrm>
            <a:off x="6457950" y="4352926"/>
            <a:ext cx="285750" cy="2905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27" name="Oval 28"/>
          <p:cNvSpPr>
            <a:spLocks noChangeArrowheads="1"/>
          </p:cNvSpPr>
          <p:nvPr/>
        </p:nvSpPr>
        <p:spPr bwMode="auto">
          <a:xfrm>
            <a:off x="7410450" y="3387726"/>
            <a:ext cx="285750" cy="2905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28" name="Oval 29"/>
          <p:cNvSpPr>
            <a:spLocks noChangeArrowheads="1"/>
          </p:cNvSpPr>
          <p:nvPr/>
        </p:nvSpPr>
        <p:spPr bwMode="auto">
          <a:xfrm>
            <a:off x="6838950" y="3001963"/>
            <a:ext cx="285750" cy="2905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cxnSp>
        <p:nvCxnSpPr>
          <p:cNvPr id="21529" name="Straight Arrow Connector 30"/>
          <p:cNvCxnSpPr>
            <a:cxnSpLocks noChangeShapeType="1"/>
            <a:stCxn id="21520" idx="3"/>
            <a:endCxn id="21519" idx="3"/>
          </p:cNvCxnSpPr>
          <p:nvPr/>
        </p:nvCxnSpPr>
        <p:spPr bwMode="auto">
          <a:xfrm rot="5400000">
            <a:off x="5502276" y="3608389"/>
            <a:ext cx="969963" cy="10239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30" name="TextBox 31"/>
          <p:cNvSpPr txBox="1">
            <a:spLocks noChangeArrowheads="1"/>
          </p:cNvSpPr>
          <p:nvPr/>
        </p:nvSpPr>
        <p:spPr bwMode="auto">
          <a:xfrm>
            <a:off x="5695950" y="3581400"/>
            <a:ext cx="952500" cy="3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00B050"/>
                </a:solidFill>
              </a:rPr>
              <a:t>Eps</a:t>
            </a:r>
          </a:p>
        </p:txBody>
      </p:sp>
      <p:sp>
        <p:nvSpPr>
          <p:cNvPr id="21531" name="Oval 33"/>
          <p:cNvSpPr>
            <a:spLocks noChangeArrowheads="1"/>
          </p:cNvSpPr>
          <p:nvPr/>
        </p:nvSpPr>
        <p:spPr bwMode="auto">
          <a:xfrm>
            <a:off x="7543800" y="1828800"/>
            <a:ext cx="3048000" cy="2895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32" name="Oval 34"/>
          <p:cNvSpPr>
            <a:spLocks noChangeArrowheads="1"/>
          </p:cNvSpPr>
          <p:nvPr/>
        </p:nvSpPr>
        <p:spPr bwMode="auto">
          <a:xfrm>
            <a:off x="8972550" y="3082926"/>
            <a:ext cx="285750" cy="29051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33" name="Oval 39"/>
          <p:cNvSpPr>
            <a:spLocks noChangeArrowheads="1"/>
          </p:cNvSpPr>
          <p:nvPr/>
        </p:nvSpPr>
        <p:spPr bwMode="auto">
          <a:xfrm>
            <a:off x="8877300" y="2311401"/>
            <a:ext cx="285750" cy="288925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34" name="Oval 40"/>
          <p:cNvSpPr>
            <a:spLocks noChangeArrowheads="1"/>
          </p:cNvSpPr>
          <p:nvPr/>
        </p:nvSpPr>
        <p:spPr bwMode="auto">
          <a:xfrm>
            <a:off x="8972550" y="4048126"/>
            <a:ext cx="285750" cy="2905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cxnSp>
        <p:nvCxnSpPr>
          <p:cNvPr id="21535" name="Straight Arrow Connector 43"/>
          <p:cNvCxnSpPr>
            <a:cxnSpLocks noChangeShapeType="1"/>
            <a:stCxn id="21532" idx="5"/>
            <a:endCxn id="21531" idx="5"/>
          </p:cNvCxnSpPr>
          <p:nvPr/>
        </p:nvCxnSpPr>
        <p:spPr bwMode="auto">
          <a:xfrm rot="16200000" flipH="1">
            <a:off x="9196388" y="3351213"/>
            <a:ext cx="969963" cy="9286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36" name="TextBox 44"/>
          <p:cNvSpPr txBox="1">
            <a:spLocks noChangeArrowheads="1"/>
          </p:cNvSpPr>
          <p:nvPr/>
        </p:nvSpPr>
        <p:spPr bwMode="auto">
          <a:xfrm>
            <a:off x="9601200" y="3581400"/>
            <a:ext cx="952500" cy="3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rgbClr val="00B050"/>
                </a:solidFill>
              </a:rPr>
              <a:t>Eps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14" y="1578578"/>
            <a:ext cx="3746500" cy="787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03711" y="166302"/>
            <a:ext cx="7425018" cy="1325563"/>
          </a:xfrm>
        </p:spPr>
        <p:txBody>
          <a:bodyPr>
            <a:normAutofit/>
          </a:bodyPr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490" y="2644988"/>
            <a:ext cx="48781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New data representation </a:t>
            </a:r>
            <a:r>
              <a:rPr lang="en-US" sz="3000" b="1" i="1" dirty="0"/>
              <a:t>h(x)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14" y="3419458"/>
            <a:ext cx="28575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70" y="5613002"/>
            <a:ext cx="3708400" cy="850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70" y="4401930"/>
            <a:ext cx="4279900" cy="990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15478" y="5897719"/>
            <a:ext cx="277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Empirical mean of the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96751" y="6384482"/>
            <a:ext cx="7491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8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8929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5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8807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9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0"/>
            <a:ext cx="924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4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50645" cy="6858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14CB327C-C974-4924-84C3-A68FF1D35380}"/>
              </a:ext>
            </a:extLst>
          </p:cNvPr>
          <p:cNvSpPr/>
          <p:nvPr/>
        </p:nvSpPr>
        <p:spPr>
          <a:xfrm>
            <a:off x="2167847" y="2054831"/>
            <a:ext cx="1263722" cy="3113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k=4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k=200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k=400</a:t>
            </a:r>
          </a:p>
        </p:txBody>
      </p:sp>
    </p:spTree>
    <p:extLst>
      <p:ext uri="{BB962C8B-B14F-4D97-AF65-F5344CB8AC3E}">
        <p14:creationId xmlns:p14="http://schemas.microsoft.com/office/powerpoint/2010/main" val="256901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21044" y="4171266"/>
            <a:ext cx="2474328" cy="78678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3000" dirty="0"/>
              <a:t>Original Image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2145030" y="5791201"/>
            <a:ext cx="7827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Divide the original </a:t>
            </a:r>
            <a:r>
              <a:rPr lang="en-CA" altLang="en-US" dirty="0"/>
              <a:t>372</a:t>
            </a:r>
            <a:r>
              <a:rPr lang="hu-HU" altLang="en-US" dirty="0"/>
              <a:t>x</a:t>
            </a:r>
            <a:r>
              <a:rPr lang="en-CA" altLang="en-US" dirty="0"/>
              <a:t>492</a:t>
            </a:r>
            <a:r>
              <a:rPr lang="en-US" altLang="en-US" dirty="0"/>
              <a:t> image into patches</a:t>
            </a:r>
            <a:r>
              <a:rPr lang="en-CA" altLang="en-US" dirty="0"/>
              <a:t>:</a:t>
            </a:r>
          </a:p>
          <a:p>
            <a:pPr lvl="1" eaLnBrk="1" hangingPunct="1">
              <a:buFontTx/>
              <a:buChar char="•"/>
            </a:pPr>
            <a:r>
              <a:rPr lang="en-CA" altLang="en-US" dirty="0"/>
              <a:t> Each patch is an instance that contains 12x12 pixels on a grid</a:t>
            </a:r>
          </a:p>
          <a:p>
            <a:pPr eaLnBrk="1" hangingPunct="1">
              <a:buFontTx/>
              <a:buChar char="•"/>
            </a:pPr>
            <a:r>
              <a:rPr lang="en-CA" altLang="en-US" dirty="0"/>
              <a:t>View each as a 144-D vector</a:t>
            </a:r>
            <a:endParaRPr lang="en-US" altLang="en-US" dirty="0"/>
          </a:p>
        </p:txBody>
      </p:sp>
      <p:pic>
        <p:nvPicPr>
          <p:cNvPr id="38916" name="Picture 6" descr="butterfly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5206" r="10843" b="9761"/>
          <a:stretch>
            <a:fillRect/>
          </a:stretch>
        </p:blipFill>
        <p:spPr bwMode="auto">
          <a:xfrm>
            <a:off x="2145030" y="685043"/>
            <a:ext cx="6822072" cy="514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5030" y="0"/>
            <a:ext cx="8462009" cy="78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altLang="en-US" sz="4000" dirty="0"/>
              <a:t>Application: Image compression</a:t>
            </a:r>
          </a:p>
        </p:txBody>
      </p:sp>
      <p:cxnSp>
        <p:nvCxnSpPr>
          <p:cNvPr id="3" name="Curved Connector 2"/>
          <p:cNvCxnSpPr/>
          <p:nvPr/>
        </p:nvCxnSpPr>
        <p:spPr>
          <a:xfrm rot="10800000">
            <a:off x="9144000" y="3234690"/>
            <a:ext cx="1337310" cy="1131570"/>
          </a:xfrm>
          <a:prstGeom prst="curvedConnector3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48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21044" y="4171266"/>
            <a:ext cx="2474328" cy="78678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3000" dirty="0"/>
              <a:t>Original Image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2145030" y="5791201"/>
            <a:ext cx="80666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Divide the original </a:t>
            </a:r>
            <a:r>
              <a:rPr lang="en-CA" altLang="en-US" dirty="0"/>
              <a:t>372</a:t>
            </a:r>
            <a:r>
              <a:rPr lang="hu-HU" altLang="en-US" dirty="0"/>
              <a:t>x</a:t>
            </a:r>
            <a:r>
              <a:rPr lang="en-CA" altLang="en-US" dirty="0"/>
              <a:t>492</a:t>
            </a:r>
            <a:r>
              <a:rPr lang="en-US" altLang="en-US" dirty="0"/>
              <a:t> image into patches</a:t>
            </a:r>
            <a:r>
              <a:rPr lang="en-CA" altLang="en-US" dirty="0"/>
              <a:t>:</a:t>
            </a:r>
          </a:p>
          <a:p>
            <a:pPr lvl="1" eaLnBrk="1" hangingPunct="1">
              <a:buFontTx/>
              <a:buChar char="•"/>
            </a:pPr>
            <a:r>
              <a:rPr lang="en-CA" altLang="en-US" dirty="0"/>
              <a:t> Each patch is an instance that contains </a:t>
            </a:r>
            <a:r>
              <a:rPr lang="en-CA" altLang="en-US" b="1" dirty="0"/>
              <a:t>12x12 pixels </a:t>
            </a:r>
            <a:r>
              <a:rPr lang="en-CA" altLang="en-US" dirty="0"/>
              <a:t>on a grid</a:t>
            </a:r>
          </a:p>
          <a:p>
            <a:pPr eaLnBrk="1" hangingPunct="1">
              <a:buFontTx/>
              <a:buChar char="•"/>
            </a:pPr>
            <a:r>
              <a:rPr lang="en-CA" altLang="en-US" dirty="0"/>
              <a:t>View each as a 144-D vector</a:t>
            </a:r>
            <a:endParaRPr lang="en-US" altLang="en-US" dirty="0"/>
          </a:p>
        </p:txBody>
      </p:sp>
      <p:pic>
        <p:nvPicPr>
          <p:cNvPr id="38916" name="Picture 6" descr="butterfly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5206" r="10843" b="9761"/>
          <a:stretch>
            <a:fillRect/>
          </a:stretch>
        </p:blipFill>
        <p:spPr bwMode="auto">
          <a:xfrm>
            <a:off x="2145030" y="685043"/>
            <a:ext cx="6822072" cy="514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5030" y="0"/>
            <a:ext cx="8462009" cy="78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altLang="en-US" sz="4000" dirty="0"/>
              <a:t>Application: Image compression</a:t>
            </a:r>
          </a:p>
        </p:txBody>
      </p:sp>
      <p:cxnSp>
        <p:nvCxnSpPr>
          <p:cNvPr id="3" name="Curved Connector 2"/>
          <p:cNvCxnSpPr/>
          <p:nvPr/>
        </p:nvCxnSpPr>
        <p:spPr>
          <a:xfrm rot="10800000">
            <a:off x="9144000" y="3234690"/>
            <a:ext cx="1337310" cy="1131570"/>
          </a:xfrm>
          <a:prstGeom prst="curvedConnector3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FACA3670-E61B-4316-99F1-51943106FCF4}"/>
              </a:ext>
            </a:extLst>
          </p:cNvPr>
          <p:cNvCxnSpPr/>
          <p:nvPr/>
        </p:nvCxnSpPr>
        <p:spPr>
          <a:xfrm>
            <a:off x="1099335" y="1417834"/>
            <a:ext cx="9030984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6616638-A6D9-4269-AD07-134F1C54A455}"/>
              </a:ext>
            </a:extLst>
          </p:cNvPr>
          <p:cNvCxnSpPr/>
          <p:nvPr/>
        </p:nvCxnSpPr>
        <p:spPr>
          <a:xfrm>
            <a:off x="1107897" y="2104490"/>
            <a:ext cx="9030984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AEFA608E-E306-4045-9D9D-4FD787680650}"/>
              </a:ext>
            </a:extLst>
          </p:cNvPr>
          <p:cNvCxnSpPr/>
          <p:nvPr/>
        </p:nvCxnSpPr>
        <p:spPr>
          <a:xfrm>
            <a:off x="1099335" y="2905874"/>
            <a:ext cx="9030984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90B9A1B3-AF18-4856-8B68-30315D9E8B31}"/>
              </a:ext>
            </a:extLst>
          </p:cNvPr>
          <p:cNvCxnSpPr/>
          <p:nvPr/>
        </p:nvCxnSpPr>
        <p:spPr>
          <a:xfrm>
            <a:off x="1107897" y="3592530"/>
            <a:ext cx="9030984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C2E4DB2E-0A0D-4ACF-8627-A53E3F65622A}"/>
              </a:ext>
            </a:extLst>
          </p:cNvPr>
          <p:cNvCxnSpPr/>
          <p:nvPr/>
        </p:nvCxnSpPr>
        <p:spPr>
          <a:xfrm>
            <a:off x="1099335" y="4298024"/>
            <a:ext cx="9030984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62528D8-5900-49C9-9C57-5ECC38E912CB}"/>
              </a:ext>
            </a:extLst>
          </p:cNvPr>
          <p:cNvCxnSpPr/>
          <p:nvPr/>
        </p:nvCxnSpPr>
        <p:spPr>
          <a:xfrm>
            <a:off x="1090773" y="5099408"/>
            <a:ext cx="9030984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0C8AD10B-A692-41A8-8DCE-4BDC1108F09E}"/>
              </a:ext>
            </a:extLst>
          </p:cNvPr>
          <p:cNvCxnSpPr>
            <a:cxnSpLocks/>
          </p:cNvCxnSpPr>
          <p:nvPr/>
        </p:nvCxnSpPr>
        <p:spPr>
          <a:xfrm flipV="1">
            <a:off x="2948683" y="685044"/>
            <a:ext cx="0" cy="5106157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25AD538E-BAEF-47C4-896E-CA7DD3B11820}"/>
              </a:ext>
            </a:extLst>
          </p:cNvPr>
          <p:cNvCxnSpPr>
            <a:cxnSpLocks/>
          </p:cNvCxnSpPr>
          <p:nvPr/>
        </p:nvCxnSpPr>
        <p:spPr>
          <a:xfrm flipV="1">
            <a:off x="3676436" y="681610"/>
            <a:ext cx="0" cy="5106157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13F0CD02-133B-4A99-889D-C18EF42DFB00}"/>
              </a:ext>
            </a:extLst>
          </p:cNvPr>
          <p:cNvCxnSpPr>
            <a:cxnSpLocks/>
          </p:cNvCxnSpPr>
          <p:nvPr/>
        </p:nvCxnSpPr>
        <p:spPr>
          <a:xfrm flipV="1">
            <a:off x="4426449" y="685044"/>
            <a:ext cx="0" cy="5106157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1FC4CD38-3A49-412F-B5DF-367F16B4247B}"/>
              </a:ext>
            </a:extLst>
          </p:cNvPr>
          <p:cNvCxnSpPr>
            <a:cxnSpLocks/>
          </p:cNvCxnSpPr>
          <p:nvPr/>
        </p:nvCxnSpPr>
        <p:spPr>
          <a:xfrm flipV="1">
            <a:off x="5154202" y="681610"/>
            <a:ext cx="0" cy="5106157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F75153CA-5B92-4BBC-9DE9-140E0DED308A}"/>
              </a:ext>
            </a:extLst>
          </p:cNvPr>
          <p:cNvCxnSpPr>
            <a:cxnSpLocks/>
          </p:cNvCxnSpPr>
          <p:nvPr/>
        </p:nvCxnSpPr>
        <p:spPr>
          <a:xfrm flipV="1">
            <a:off x="5885380" y="685044"/>
            <a:ext cx="0" cy="5106157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A38B56B4-CDBC-417F-8704-F0BBD6EFAB58}"/>
              </a:ext>
            </a:extLst>
          </p:cNvPr>
          <p:cNvCxnSpPr>
            <a:cxnSpLocks/>
          </p:cNvCxnSpPr>
          <p:nvPr/>
        </p:nvCxnSpPr>
        <p:spPr>
          <a:xfrm flipV="1">
            <a:off x="6613133" y="681610"/>
            <a:ext cx="0" cy="5106157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2A252D03-B410-43F6-A398-6CA093FFEF21}"/>
              </a:ext>
            </a:extLst>
          </p:cNvPr>
          <p:cNvCxnSpPr>
            <a:cxnSpLocks/>
          </p:cNvCxnSpPr>
          <p:nvPr/>
        </p:nvCxnSpPr>
        <p:spPr>
          <a:xfrm flipV="1">
            <a:off x="7375132" y="685044"/>
            <a:ext cx="0" cy="5106157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44E0FEE9-13D0-414F-8F1F-4DFC2161D37E}"/>
              </a:ext>
            </a:extLst>
          </p:cNvPr>
          <p:cNvCxnSpPr>
            <a:cxnSpLocks/>
          </p:cNvCxnSpPr>
          <p:nvPr/>
        </p:nvCxnSpPr>
        <p:spPr>
          <a:xfrm flipV="1">
            <a:off x="8102885" y="681610"/>
            <a:ext cx="0" cy="5106157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9BDA2706-A408-4A70-A5A5-1ADCD835B292}"/>
              </a:ext>
            </a:extLst>
          </p:cNvPr>
          <p:cNvSpPr/>
          <p:nvPr/>
        </p:nvSpPr>
        <p:spPr>
          <a:xfrm>
            <a:off x="7787811" y="4664467"/>
            <a:ext cx="1824596" cy="1479479"/>
          </a:xfrm>
          <a:custGeom>
            <a:avLst/>
            <a:gdLst>
              <a:gd name="connsiteX0" fmla="*/ 0 w 1824596"/>
              <a:gd name="connsiteY0" fmla="*/ 0 h 1479479"/>
              <a:gd name="connsiteX1" fmla="*/ 92468 w 1824596"/>
              <a:gd name="connsiteY1" fmla="*/ 10275 h 1479479"/>
              <a:gd name="connsiteX2" fmla="*/ 174661 w 1824596"/>
              <a:gd name="connsiteY2" fmla="*/ 30823 h 1479479"/>
              <a:gd name="connsiteX3" fmla="*/ 349322 w 1824596"/>
              <a:gd name="connsiteY3" fmla="*/ 51371 h 1479479"/>
              <a:gd name="connsiteX4" fmla="*/ 410967 w 1824596"/>
              <a:gd name="connsiteY4" fmla="*/ 71920 h 1479479"/>
              <a:gd name="connsiteX5" fmla="*/ 678095 w 1824596"/>
              <a:gd name="connsiteY5" fmla="*/ 92468 h 1479479"/>
              <a:gd name="connsiteX6" fmla="*/ 739740 w 1824596"/>
              <a:gd name="connsiteY6" fmla="*/ 113016 h 1479479"/>
              <a:gd name="connsiteX7" fmla="*/ 863029 w 1824596"/>
              <a:gd name="connsiteY7" fmla="*/ 133564 h 1479479"/>
              <a:gd name="connsiteX8" fmla="*/ 893852 w 1824596"/>
              <a:gd name="connsiteY8" fmla="*/ 143839 h 1479479"/>
              <a:gd name="connsiteX9" fmla="*/ 986319 w 1824596"/>
              <a:gd name="connsiteY9" fmla="*/ 164387 h 1479479"/>
              <a:gd name="connsiteX10" fmla="*/ 1017142 w 1824596"/>
              <a:gd name="connsiteY10" fmla="*/ 174661 h 1479479"/>
              <a:gd name="connsiteX11" fmla="*/ 1068513 w 1824596"/>
              <a:gd name="connsiteY11" fmla="*/ 184935 h 1479479"/>
              <a:gd name="connsiteX12" fmla="*/ 1150706 w 1824596"/>
              <a:gd name="connsiteY12" fmla="*/ 205484 h 1479479"/>
              <a:gd name="connsiteX13" fmla="*/ 1294544 w 1824596"/>
              <a:gd name="connsiteY13" fmla="*/ 226032 h 1479479"/>
              <a:gd name="connsiteX14" fmla="*/ 1325367 w 1824596"/>
              <a:gd name="connsiteY14" fmla="*/ 236306 h 1479479"/>
              <a:gd name="connsiteX15" fmla="*/ 1397286 w 1824596"/>
              <a:gd name="connsiteY15" fmla="*/ 267129 h 1479479"/>
              <a:gd name="connsiteX16" fmla="*/ 1428108 w 1824596"/>
              <a:gd name="connsiteY16" fmla="*/ 287677 h 1479479"/>
              <a:gd name="connsiteX17" fmla="*/ 1469205 w 1824596"/>
              <a:gd name="connsiteY17" fmla="*/ 297951 h 1479479"/>
              <a:gd name="connsiteX18" fmla="*/ 1500027 w 1824596"/>
              <a:gd name="connsiteY18" fmla="*/ 308225 h 1479479"/>
              <a:gd name="connsiteX19" fmla="*/ 1571946 w 1824596"/>
              <a:gd name="connsiteY19" fmla="*/ 359596 h 1479479"/>
              <a:gd name="connsiteX20" fmla="*/ 1633591 w 1824596"/>
              <a:gd name="connsiteY20" fmla="*/ 400693 h 1479479"/>
              <a:gd name="connsiteX21" fmla="*/ 1654140 w 1824596"/>
              <a:gd name="connsiteY21" fmla="*/ 421241 h 1479479"/>
              <a:gd name="connsiteX22" fmla="*/ 1695236 w 1824596"/>
              <a:gd name="connsiteY22" fmla="*/ 441789 h 1479479"/>
              <a:gd name="connsiteX23" fmla="*/ 1736333 w 1824596"/>
              <a:gd name="connsiteY23" fmla="*/ 493160 h 1479479"/>
              <a:gd name="connsiteX24" fmla="*/ 1767155 w 1824596"/>
              <a:gd name="connsiteY24" fmla="*/ 513708 h 1479479"/>
              <a:gd name="connsiteX25" fmla="*/ 1777429 w 1824596"/>
              <a:gd name="connsiteY25" fmla="*/ 544531 h 1479479"/>
              <a:gd name="connsiteX26" fmla="*/ 1787704 w 1824596"/>
              <a:gd name="connsiteY26" fmla="*/ 585627 h 1479479"/>
              <a:gd name="connsiteX27" fmla="*/ 1808252 w 1824596"/>
              <a:gd name="connsiteY27" fmla="*/ 616450 h 1479479"/>
              <a:gd name="connsiteX28" fmla="*/ 1808252 w 1824596"/>
              <a:gd name="connsiteY28" fmla="*/ 1017142 h 1479479"/>
              <a:gd name="connsiteX29" fmla="*/ 1777429 w 1824596"/>
              <a:gd name="connsiteY29" fmla="*/ 1037690 h 1479479"/>
              <a:gd name="connsiteX30" fmla="*/ 1726059 w 1824596"/>
              <a:gd name="connsiteY30" fmla="*/ 1068513 h 1479479"/>
              <a:gd name="connsiteX31" fmla="*/ 1643865 w 1824596"/>
              <a:gd name="connsiteY31" fmla="*/ 1089061 h 1479479"/>
              <a:gd name="connsiteX32" fmla="*/ 1613043 w 1824596"/>
              <a:gd name="connsiteY32" fmla="*/ 1109609 h 1479479"/>
              <a:gd name="connsiteX33" fmla="*/ 1500027 w 1824596"/>
              <a:gd name="connsiteY33" fmla="*/ 1130158 h 1479479"/>
              <a:gd name="connsiteX34" fmla="*/ 1407560 w 1824596"/>
              <a:gd name="connsiteY34" fmla="*/ 1150706 h 1479479"/>
              <a:gd name="connsiteX35" fmla="*/ 1294544 w 1824596"/>
              <a:gd name="connsiteY35" fmla="*/ 1171254 h 1479479"/>
              <a:gd name="connsiteX36" fmla="*/ 1263722 w 1824596"/>
              <a:gd name="connsiteY36" fmla="*/ 1181529 h 1479479"/>
              <a:gd name="connsiteX37" fmla="*/ 1243173 w 1824596"/>
              <a:gd name="connsiteY37" fmla="*/ 1202077 h 1479479"/>
              <a:gd name="connsiteX38" fmla="*/ 1140432 w 1824596"/>
              <a:gd name="connsiteY38" fmla="*/ 1232899 h 1479479"/>
              <a:gd name="connsiteX39" fmla="*/ 1109609 w 1824596"/>
              <a:gd name="connsiteY39" fmla="*/ 1253448 h 1479479"/>
              <a:gd name="connsiteX40" fmla="*/ 1047964 w 1824596"/>
              <a:gd name="connsiteY40" fmla="*/ 1273996 h 1479479"/>
              <a:gd name="connsiteX41" fmla="*/ 976045 w 1824596"/>
              <a:gd name="connsiteY41" fmla="*/ 1294544 h 1479479"/>
              <a:gd name="connsiteX42" fmla="*/ 914400 w 1824596"/>
              <a:gd name="connsiteY42" fmla="*/ 1304818 h 1479479"/>
              <a:gd name="connsiteX43" fmla="*/ 883578 w 1824596"/>
              <a:gd name="connsiteY43" fmla="*/ 1315093 h 1479479"/>
              <a:gd name="connsiteX44" fmla="*/ 832207 w 1824596"/>
              <a:gd name="connsiteY44" fmla="*/ 1345915 h 1479479"/>
              <a:gd name="connsiteX45" fmla="*/ 441789 w 1824596"/>
              <a:gd name="connsiteY45" fmla="*/ 1366463 h 1479479"/>
              <a:gd name="connsiteX46" fmla="*/ 421241 w 1824596"/>
              <a:gd name="connsiteY46" fmla="*/ 1387012 h 1479479"/>
              <a:gd name="connsiteX47" fmla="*/ 390418 w 1824596"/>
              <a:gd name="connsiteY47" fmla="*/ 1397286 h 1479479"/>
              <a:gd name="connsiteX48" fmla="*/ 318499 w 1824596"/>
              <a:gd name="connsiteY48" fmla="*/ 1417834 h 1479479"/>
              <a:gd name="connsiteX49" fmla="*/ 277402 w 1824596"/>
              <a:gd name="connsiteY49" fmla="*/ 1469205 h 1479479"/>
              <a:gd name="connsiteX50" fmla="*/ 277402 w 1824596"/>
              <a:gd name="connsiteY50" fmla="*/ 1479479 h 147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4596" h="1479479" extrusionOk="0">
                <a:moveTo>
                  <a:pt x="0" y="0"/>
                </a:moveTo>
                <a:cubicBezTo>
                  <a:pt x="31595" y="7703"/>
                  <a:pt x="65526" y="6863"/>
                  <a:pt x="92468" y="10275"/>
                </a:cubicBezTo>
                <a:cubicBezTo>
                  <a:pt x="117436" y="19159"/>
                  <a:pt x="149577" y="28508"/>
                  <a:pt x="174661" y="30823"/>
                </a:cubicBezTo>
                <a:cubicBezTo>
                  <a:pt x="286784" y="41978"/>
                  <a:pt x="223825" y="39091"/>
                  <a:pt x="349322" y="51371"/>
                </a:cubicBezTo>
                <a:cubicBezTo>
                  <a:pt x="366557" y="59999"/>
                  <a:pt x="386512" y="73620"/>
                  <a:pt x="410967" y="71920"/>
                </a:cubicBezTo>
                <a:cubicBezTo>
                  <a:pt x="602990" y="77955"/>
                  <a:pt x="519271" y="75067"/>
                  <a:pt x="678095" y="92468"/>
                </a:cubicBezTo>
                <a:cubicBezTo>
                  <a:pt x="695941" y="99219"/>
                  <a:pt x="716474" y="106246"/>
                  <a:pt x="739740" y="113016"/>
                </a:cubicBezTo>
                <a:cubicBezTo>
                  <a:pt x="768205" y="124027"/>
                  <a:pt x="834690" y="133158"/>
                  <a:pt x="863029" y="133564"/>
                </a:cubicBezTo>
                <a:cubicBezTo>
                  <a:pt x="871335" y="137518"/>
                  <a:pt x="883365" y="140400"/>
                  <a:pt x="893852" y="143839"/>
                </a:cubicBezTo>
                <a:cubicBezTo>
                  <a:pt x="981264" y="167366"/>
                  <a:pt x="914902" y="137436"/>
                  <a:pt x="986319" y="164387"/>
                </a:cubicBezTo>
                <a:cubicBezTo>
                  <a:pt x="996919" y="168337"/>
                  <a:pt x="1004778" y="171123"/>
                  <a:pt x="1017142" y="174661"/>
                </a:cubicBezTo>
                <a:cubicBezTo>
                  <a:pt x="1033286" y="177891"/>
                  <a:pt x="1054215" y="178618"/>
                  <a:pt x="1068513" y="184935"/>
                </a:cubicBezTo>
                <a:cubicBezTo>
                  <a:pt x="1139421" y="205189"/>
                  <a:pt x="1048346" y="191828"/>
                  <a:pt x="1150706" y="205484"/>
                </a:cubicBezTo>
                <a:cubicBezTo>
                  <a:pt x="1203497" y="206994"/>
                  <a:pt x="1244560" y="215793"/>
                  <a:pt x="1294544" y="226032"/>
                </a:cubicBezTo>
                <a:cubicBezTo>
                  <a:pt x="1303747" y="227589"/>
                  <a:pt x="1314743" y="233156"/>
                  <a:pt x="1325367" y="236306"/>
                </a:cubicBezTo>
                <a:cubicBezTo>
                  <a:pt x="1412002" y="293550"/>
                  <a:pt x="1315725" y="225994"/>
                  <a:pt x="1397286" y="267129"/>
                </a:cubicBezTo>
                <a:cubicBezTo>
                  <a:pt x="1408534" y="271759"/>
                  <a:pt x="1416423" y="281161"/>
                  <a:pt x="1428108" y="287677"/>
                </a:cubicBezTo>
                <a:cubicBezTo>
                  <a:pt x="1438712" y="294399"/>
                  <a:pt x="1455761" y="292511"/>
                  <a:pt x="1469205" y="297951"/>
                </a:cubicBezTo>
                <a:cubicBezTo>
                  <a:pt x="1478335" y="302659"/>
                  <a:pt x="1489788" y="303301"/>
                  <a:pt x="1500027" y="308225"/>
                </a:cubicBezTo>
                <a:cubicBezTo>
                  <a:pt x="1590085" y="402997"/>
                  <a:pt x="1499972" y="304472"/>
                  <a:pt x="1571946" y="359596"/>
                </a:cubicBezTo>
                <a:cubicBezTo>
                  <a:pt x="1591163" y="371118"/>
                  <a:pt x="1612326" y="384398"/>
                  <a:pt x="1633591" y="400693"/>
                </a:cubicBezTo>
                <a:cubicBezTo>
                  <a:pt x="1641031" y="407632"/>
                  <a:pt x="1646282" y="415838"/>
                  <a:pt x="1654140" y="421241"/>
                </a:cubicBezTo>
                <a:cubicBezTo>
                  <a:pt x="1667212" y="429705"/>
                  <a:pt x="1681103" y="431573"/>
                  <a:pt x="1695236" y="441789"/>
                </a:cubicBezTo>
                <a:cubicBezTo>
                  <a:pt x="1727294" y="461829"/>
                  <a:pt x="1709464" y="463812"/>
                  <a:pt x="1736333" y="493160"/>
                </a:cubicBezTo>
                <a:cubicBezTo>
                  <a:pt x="1745314" y="503131"/>
                  <a:pt x="1756493" y="506230"/>
                  <a:pt x="1767155" y="513708"/>
                </a:cubicBezTo>
                <a:cubicBezTo>
                  <a:pt x="1770787" y="524290"/>
                  <a:pt x="1774312" y="533028"/>
                  <a:pt x="1777429" y="544531"/>
                </a:cubicBezTo>
                <a:cubicBezTo>
                  <a:pt x="1781344" y="555911"/>
                  <a:pt x="1781047" y="572299"/>
                  <a:pt x="1787704" y="585627"/>
                </a:cubicBezTo>
                <a:cubicBezTo>
                  <a:pt x="1791412" y="597117"/>
                  <a:pt x="1799792" y="607442"/>
                  <a:pt x="1808252" y="616450"/>
                </a:cubicBezTo>
                <a:cubicBezTo>
                  <a:pt x="1831849" y="769324"/>
                  <a:pt x="1828210" y="810714"/>
                  <a:pt x="1808252" y="1017142"/>
                </a:cubicBezTo>
                <a:cubicBezTo>
                  <a:pt x="1806280" y="1030596"/>
                  <a:pt x="1788690" y="1031465"/>
                  <a:pt x="1777429" y="1037690"/>
                </a:cubicBezTo>
                <a:cubicBezTo>
                  <a:pt x="1741591" y="1065609"/>
                  <a:pt x="1773375" y="1055060"/>
                  <a:pt x="1726059" y="1068513"/>
                </a:cubicBezTo>
                <a:cubicBezTo>
                  <a:pt x="1698812" y="1075944"/>
                  <a:pt x="1643865" y="1089061"/>
                  <a:pt x="1643865" y="1089061"/>
                </a:cubicBezTo>
                <a:cubicBezTo>
                  <a:pt x="1635697" y="1094957"/>
                  <a:pt x="1625115" y="1106119"/>
                  <a:pt x="1613043" y="1109609"/>
                </a:cubicBezTo>
                <a:cubicBezTo>
                  <a:pt x="1585809" y="1121297"/>
                  <a:pt x="1515605" y="1127455"/>
                  <a:pt x="1500027" y="1130158"/>
                </a:cubicBezTo>
                <a:cubicBezTo>
                  <a:pt x="1439724" y="1138192"/>
                  <a:pt x="1465499" y="1139749"/>
                  <a:pt x="1407560" y="1150706"/>
                </a:cubicBezTo>
                <a:cubicBezTo>
                  <a:pt x="1360056" y="1159588"/>
                  <a:pt x="1339438" y="1163245"/>
                  <a:pt x="1294544" y="1171254"/>
                </a:cubicBezTo>
                <a:cubicBezTo>
                  <a:pt x="1286352" y="1174302"/>
                  <a:pt x="1274968" y="1175727"/>
                  <a:pt x="1263722" y="1181529"/>
                </a:cubicBezTo>
                <a:cubicBezTo>
                  <a:pt x="1255025" y="1186732"/>
                  <a:pt x="1252429" y="1197538"/>
                  <a:pt x="1243173" y="1202077"/>
                </a:cubicBezTo>
                <a:cubicBezTo>
                  <a:pt x="1220173" y="1217709"/>
                  <a:pt x="1170979" y="1223032"/>
                  <a:pt x="1140432" y="1232899"/>
                </a:cubicBezTo>
                <a:cubicBezTo>
                  <a:pt x="1130970" y="1240419"/>
                  <a:pt x="1120818" y="1247959"/>
                  <a:pt x="1109609" y="1253448"/>
                </a:cubicBezTo>
                <a:cubicBezTo>
                  <a:pt x="1088671" y="1265870"/>
                  <a:pt x="1070153" y="1267574"/>
                  <a:pt x="1047964" y="1273996"/>
                </a:cubicBezTo>
                <a:cubicBezTo>
                  <a:pt x="1019283" y="1284139"/>
                  <a:pt x="1007799" y="1288223"/>
                  <a:pt x="976045" y="1294544"/>
                </a:cubicBezTo>
                <a:cubicBezTo>
                  <a:pt x="955425" y="1301747"/>
                  <a:pt x="934483" y="1301669"/>
                  <a:pt x="914400" y="1304818"/>
                </a:cubicBezTo>
                <a:cubicBezTo>
                  <a:pt x="902911" y="1309084"/>
                  <a:pt x="893839" y="1309488"/>
                  <a:pt x="883578" y="1315093"/>
                </a:cubicBezTo>
                <a:cubicBezTo>
                  <a:pt x="829078" y="1339290"/>
                  <a:pt x="890132" y="1335124"/>
                  <a:pt x="832207" y="1345915"/>
                </a:cubicBezTo>
                <a:cubicBezTo>
                  <a:pt x="706303" y="1366049"/>
                  <a:pt x="521228" y="1362734"/>
                  <a:pt x="441789" y="1366463"/>
                </a:cubicBezTo>
                <a:cubicBezTo>
                  <a:pt x="435177" y="1373368"/>
                  <a:pt x="429338" y="1381663"/>
                  <a:pt x="421241" y="1387012"/>
                </a:cubicBezTo>
                <a:cubicBezTo>
                  <a:pt x="412553" y="1392152"/>
                  <a:pt x="400620" y="1393704"/>
                  <a:pt x="390418" y="1397286"/>
                </a:cubicBezTo>
                <a:cubicBezTo>
                  <a:pt x="287608" y="1430348"/>
                  <a:pt x="387491" y="1402660"/>
                  <a:pt x="318499" y="1417834"/>
                </a:cubicBezTo>
                <a:cubicBezTo>
                  <a:pt x="283291" y="1439915"/>
                  <a:pt x="288660" y="1429250"/>
                  <a:pt x="277402" y="1469205"/>
                </a:cubicBezTo>
                <a:cubicBezTo>
                  <a:pt x="276597" y="1472649"/>
                  <a:pt x="277392" y="1475400"/>
                  <a:pt x="277402" y="1479479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ysDash"/>
            <a:tailEnd type="triangle" w="lg" len="lg"/>
            <a:extLst>
              <a:ext uri="{C807C97D-BFC1-408E-A445-0C87EB9F89A2}">
                <ask:lineSketchStyleProps xmlns:ask="http://schemas.microsoft.com/office/drawing/2018/sketchyshapes" sd="843878096">
                  <a:custGeom>
                    <a:avLst/>
                    <a:gdLst>
                      <a:gd name="connsiteX0" fmla="*/ 0 w 1824596"/>
                      <a:gd name="connsiteY0" fmla="*/ 0 h 1479479"/>
                      <a:gd name="connsiteX1" fmla="*/ 92468 w 1824596"/>
                      <a:gd name="connsiteY1" fmla="*/ 10275 h 1479479"/>
                      <a:gd name="connsiteX2" fmla="*/ 174661 w 1824596"/>
                      <a:gd name="connsiteY2" fmla="*/ 30823 h 1479479"/>
                      <a:gd name="connsiteX3" fmla="*/ 349322 w 1824596"/>
                      <a:gd name="connsiteY3" fmla="*/ 51371 h 1479479"/>
                      <a:gd name="connsiteX4" fmla="*/ 410967 w 1824596"/>
                      <a:gd name="connsiteY4" fmla="*/ 71920 h 1479479"/>
                      <a:gd name="connsiteX5" fmla="*/ 678095 w 1824596"/>
                      <a:gd name="connsiteY5" fmla="*/ 92468 h 1479479"/>
                      <a:gd name="connsiteX6" fmla="*/ 739740 w 1824596"/>
                      <a:gd name="connsiteY6" fmla="*/ 113016 h 1479479"/>
                      <a:gd name="connsiteX7" fmla="*/ 863029 w 1824596"/>
                      <a:gd name="connsiteY7" fmla="*/ 133564 h 1479479"/>
                      <a:gd name="connsiteX8" fmla="*/ 893852 w 1824596"/>
                      <a:gd name="connsiteY8" fmla="*/ 143839 h 1479479"/>
                      <a:gd name="connsiteX9" fmla="*/ 986319 w 1824596"/>
                      <a:gd name="connsiteY9" fmla="*/ 164387 h 1479479"/>
                      <a:gd name="connsiteX10" fmla="*/ 1017142 w 1824596"/>
                      <a:gd name="connsiteY10" fmla="*/ 174661 h 1479479"/>
                      <a:gd name="connsiteX11" fmla="*/ 1068513 w 1824596"/>
                      <a:gd name="connsiteY11" fmla="*/ 184935 h 1479479"/>
                      <a:gd name="connsiteX12" fmla="*/ 1150706 w 1824596"/>
                      <a:gd name="connsiteY12" fmla="*/ 205484 h 1479479"/>
                      <a:gd name="connsiteX13" fmla="*/ 1294544 w 1824596"/>
                      <a:gd name="connsiteY13" fmla="*/ 226032 h 1479479"/>
                      <a:gd name="connsiteX14" fmla="*/ 1325367 w 1824596"/>
                      <a:gd name="connsiteY14" fmla="*/ 236306 h 1479479"/>
                      <a:gd name="connsiteX15" fmla="*/ 1397286 w 1824596"/>
                      <a:gd name="connsiteY15" fmla="*/ 267129 h 1479479"/>
                      <a:gd name="connsiteX16" fmla="*/ 1428108 w 1824596"/>
                      <a:gd name="connsiteY16" fmla="*/ 287677 h 1479479"/>
                      <a:gd name="connsiteX17" fmla="*/ 1469205 w 1824596"/>
                      <a:gd name="connsiteY17" fmla="*/ 297951 h 1479479"/>
                      <a:gd name="connsiteX18" fmla="*/ 1500027 w 1824596"/>
                      <a:gd name="connsiteY18" fmla="*/ 308225 h 1479479"/>
                      <a:gd name="connsiteX19" fmla="*/ 1571946 w 1824596"/>
                      <a:gd name="connsiteY19" fmla="*/ 359596 h 1479479"/>
                      <a:gd name="connsiteX20" fmla="*/ 1633591 w 1824596"/>
                      <a:gd name="connsiteY20" fmla="*/ 400693 h 1479479"/>
                      <a:gd name="connsiteX21" fmla="*/ 1654140 w 1824596"/>
                      <a:gd name="connsiteY21" fmla="*/ 421241 h 1479479"/>
                      <a:gd name="connsiteX22" fmla="*/ 1695236 w 1824596"/>
                      <a:gd name="connsiteY22" fmla="*/ 441789 h 1479479"/>
                      <a:gd name="connsiteX23" fmla="*/ 1736333 w 1824596"/>
                      <a:gd name="connsiteY23" fmla="*/ 493160 h 1479479"/>
                      <a:gd name="connsiteX24" fmla="*/ 1767155 w 1824596"/>
                      <a:gd name="connsiteY24" fmla="*/ 513708 h 1479479"/>
                      <a:gd name="connsiteX25" fmla="*/ 1777429 w 1824596"/>
                      <a:gd name="connsiteY25" fmla="*/ 544531 h 1479479"/>
                      <a:gd name="connsiteX26" fmla="*/ 1787704 w 1824596"/>
                      <a:gd name="connsiteY26" fmla="*/ 585627 h 1479479"/>
                      <a:gd name="connsiteX27" fmla="*/ 1808252 w 1824596"/>
                      <a:gd name="connsiteY27" fmla="*/ 616450 h 1479479"/>
                      <a:gd name="connsiteX28" fmla="*/ 1808252 w 1824596"/>
                      <a:gd name="connsiteY28" fmla="*/ 1017142 h 1479479"/>
                      <a:gd name="connsiteX29" fmla="*/ 1777429 w 1824596"/>
                      <a:gd name="connsiteY29" fmla="*/ 1037690 h 1479479"/>
                      <a:gd name="connsiteX30" fmla="*/ 1726059 w 1824596"/>
                      <a:gd name="connsiteY30" fmla="*/ 1068513 h 1479479"/>
                      <a:gd name="connsiteX31" fmla="*/ 1643865 w 1824596"/>
                      <a:gd name="connsiteY31" fmla="*/ 1089061 h 1479479"/>
                      <a:gd name="connsiteX32" fmla="*/ 1613043 w 1824596"/>
                      <a:gd name="connsiteY32" fmla="*/ 1109609 h 1479479"/>
                      <a:gd name="connsiteX33" fmla="*/ 1500027 w 1824596"/>
                      <a:gd name="connsiteY33" fmla="*/ 1130158 h 1479479"/>
                      <a:gd name="connsiteX34" fmla="*/ 1407560 w 1824596"/>
                      <a:gd name="connsiteY34" fmla="*/ 1150706 h 1479479"/>
                      <a:gd name="connsiteX35" fmla="*/ 1294544 w 1824596"/>
                      <a:gd name="connsiteY35" fmla="*/ 1171254 h 1479479"/>
                      <a:gd name="connsiteX36" fmla="*/ 1263722 w 1824596"/>
                      <a:gd name="connsiteY36" fmla="*/ 1181529 h 1479479"/>
                      <a:gd name="connsiteX37" fmla="*/ 1243173 w 1824596"/>
                      <a:gd name="connsiteY37" fmla="*/ 1202077 h 1479479"/>
                      <a:gd name="connsiteX38" fmla="*/ 1140432 w 1824596"/>
                      <a:gd name="connsiteY38" fmla="*/ 1232899 h 1479479"/>
                      <a:gd name="connsiteX39" fmla="*/ 1109609 w 1824596"/>
                      <a:gd name="connsiteY39" fmla="*/ 1253448 h 1479479"/>
                      <a:gd name="connsiteX40" fmla="*/ 1047964 w 1824596"/>
                      <a:gd name="connsiteY40" fmla="*/ 1273996 h 1479479"/>
                      <a:gd name="connsiteX41" fmla="*/ 976045 w 1824596"/>
                      <a:gd name="connsiteY41" fmla="*/ 1294544 h 1479479"/>
                      <a:gd name="connsiteX42" fmla="*/ 914400 w 1824596"/>
                      <a:gd name="connsiteY42" fmla="*/ 1304818 h 1479479"/>
                      <a:gd name="connsiteX43" fmla="*/ 883578 w 1824596"/>
                      <a:gd name="connsiteY43" fmla="*/ 1315093 h 1479479"/>
                      <a:gd name="connsiteX44" fmla="*/ 832207 w 1824596"/>
                      <a:gd name="connsiteY44" fmla="*/ 1345915 h 1479479"/>
                      <a:gd name="connsiteX45" fmla="*/ 441789 w 1824596"/>
                      <a:gd name="connsiteY45" fmla="*/ 1366463 h 1479479"/>
                      <a:gd name="connsiteX46" fmla="*/ 421241 w 1824596"/>
                      <a:gd name="connsiteY46" fmla="*/ 1387012 h 1479479"/>
                      <a:gd name="connsiteX47" fmla="*/ 390418 w 1824596"/>
                      <a:gd name="connsiteY47" fmla="*/ 1397286 h 1479479"/>
                      <a:gd name="connsiteX48" fmla="*/ 318499 w 1824596"/>
                      <a:gd name="connsiteY48" fmla="*/ 1417834 h 1479479"/>
                      <a:gd name="connsiteX49" fmla="*/ 277402 w 1824596"/>
                      <a:gd name="connsiteY49" fmla="*/ 1469205 h 1479479"/>
                      <a:gd name="connsiteX50" fmla="*/ 277402 w 1824596"/>
                      <a:gd name="connsiteY50" fmla="*/ 1479479 h 1479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824596" h="1479479">
                        <a:moveTo>
                          <a:pt x="0" y="0"/>
                        </a:moveTo>
                        <a:cubicBezTo>
                          <a:pt x="30823" y="3425"/>
                          <a:pt x="61928" y="4885"/>
                          <a:pt x="92468" y="10275"/>
                        </a:cubicBezTo>
                        <a:cubicBezTo>
                          <a:pt x="120279" y="15183"/>
                          <a:pt x="146704" y="26829"/>
                          <a:pt x="174661" y="30823"/>
                        </a:cubicBezTo>
                        <a:cubicBezTo>
                          <a:pt x="280652" y="45964"/>
                          <a:pt x="222484" y="38687"/>
                          <a:pt x="349322" y="51371"/>
                        </a:cubicBezTo>
                        <a:cubicBezTo>
                          <a:pt x="369870" y="58221"/>
                          <a:pt x="389349" y="70569"/>
                          <a:pt x="410967" y="71920"/>
                        </a:cubicBezTo>
                        <a:cubicBezTo>
                          <a:pt x="609704" y="84341"/>
                          <a:pt x="520723" y="76731"/>
                          <a:pt x="678095" y="92468"/>
                        </a:cubicBezTo>
                        <a:cubicBezTo>
                          <a:pt x="698643" y="99317"/>
                          <a:pt x="718843" y="107317"/>
                          <a:pt x="739740" y="113016"/>
                        </a:cubicBezTo>
                        <a:cubicBezTo>
                          <a:pt x="772792" y="122030"/>
                          <a:pt x="832156" y="129154"/>
                          <a:pt x="863029" y="133564"/>
                        </a:cubicBezTo>
                        <a:cubicBezTo>
                          <a:pt x="873303" y="136989"/>
                          <a:pt x="883345" y="141212"/>
                          <a:pt x="893852" y="143839"/>
                        </a:cubicBezTo>
                        <a:cubicBezTo>
                          <a:pt x="978629" y="165034"/>
                          <a:pt x="912466" y="143286"/>
                          <a:pt x="986319" y="164387"/>
                        </a:cubicBezTo>
                        <a:cubicBezTo>
                          <a:pt x="996732" y="167362"/>
                          <a:pt x="1006635" y="172034"/>
                          <a:pt x="1017142" y="174661"/>
                        </a:cubicBezTo>
                        <a:cubicBezTo>
                          <a:pt x="1034083" y="178896"/>
                          <a:pt x="1051572" y="180700"/>
                          <a:pt x="1068513" y="184935"/>
                        </a:cubicBezTo>
                        <a:cubicBezTo>
                          <a:pt x="1138518" y="202436"/>
                          <a:pt x="1052247" y="190336"/>
                          <a:pt x="1150706" y="205484"/>
                        </a:cubicBezTo>
                        <a:cubicBezTo>
                          <a:pt x="1201256" y="213261"/>
                          <a:pt x="1245133" y="215052"/>
                          <a:pt x="1294544" y="226032"/>
                        </a:cubicBezTo>
                        <a:cubicBezTo>
                          <a:pt x="1305116" y="228381"/>
                          <a:pt x="1315093" y="232881"/>
                          <a:pt x="1325367" y="236306"/>
                        </a:cubicBezTo>
                        <a:cubicBezTo>
                          <a:pt x="1402747" y="287892"/>
                          <a:pt x="1304404" y="227322"/>
                          <a:pt x="1397286" y="267129"/>
                        </a:cubicBezTo>
                        <a:cubicBezTo>
                          <a:pt x="1408635" y="271993"/>
                          <a:pt x="1416759" y="282813"/>
                          <a:pt x="1428108" y="287677"/>
                        </a:cubicBezTo>
                        <a:cubicBezTo>
                          <a:pt x="1441087" y="293239"/>
                          <a:pt x="1455628" y="294072"/>
                          <a:pt x="1469205" y="297951"/>
                        </a:cubicBezTo>
                        <a:cubicBezTo>
                          <a:pt x="1479618" y="300926"/>
                          <a:pt x="1489753" y="304800"/>
                          <a:pt x="1500027" y="308225"/>
                        </a:cubicBezTo>
                        <a:cubicBezTo>
                          <a:pt x="1592791" y="400989"/>
                          <a:pt x="1498143" y="318594"/>
                          <a:pt x="1571946" y="359596"/>
                        </a:cubicBezTo>
                        <a:cubicBezTo>
                          <a:pt x="1593534" y="371590"/>
                          <a:pt x="1616128" y="383231"/>
                          <a:pt x="1633591" y="400693"/>
                        </a:cubicBezTo>
                        <a:cubicBezTo>
                          <a:pt x="1640441" y="407542"/>
                          <a:pt x="1646080" y="415868"/>
                          <a:pt x="1654140" y="421241"/>
                        </a:cubicBezTo>
                        <a:cubicBezTo>
                          <a:pt x="1666883" y="429736"/>
                          <a:pt x="1682493" y="433294"/>
                          <a:pt x="1695236" y="441789"/>
                        </a:cubicBezTo>
                        <a:cubicBezTo>
                          <a:pt x="1725742" y="462126"/>
                          <a:pt x="1708850" y="465676"/>
                          <a:pt x="1736333" y="493160"/>
                        </a:cubicBezTo>
                        <a:cubicBezTo>
                          <a:pt x="1745064" y="501891"/>
                          <a:pt x="1756881" y="506859"/>
                          <a:pt x="1767155" y="513708"/>
                        </a:cubicBezTo>
                        <a:cubicBezTo>
                          <a:pt x="1770580" y="523982"/>
                          <a:pt x="1774454" y="534118"/>
                          <a:pt x="1777429" y="544531"/>
                        </a:cubicBezTo>
                        <a:cubicBezTo>
                          <a:pt x="1781308" y="558108"/>
                          <a:pt x="1782142" y="572648"/>
                          <a:pt x="1787704" y="585627"/>
                        </a:cubicBezTo>
                        <a:cubicBezTo>
                          <a:pt x="1792568" y="596977"/>
                          <a:pt x="1801403" y="606176"/>
                          <a:pt x="1808252" y="616450"/>
                        </a:cubicBezTo>
                        <a:cubicBezTo>
                          <a:pt x="1825464" y="771356"/>
                          <a:pt x="1834192" y="809622"/>
                          <a:pt x="1808252" y="1017142"/>
                        </a:cubicBezTo>
                        <a:cubicBezTo>
                          <a:pt x="1806720" y="1029395"/>
                          <a:pt x="1787071" y="1029976"/>
                          <a:pt x="1777429" y="1037690"/>
                        </a:cubicBezTo>
                        <a:cubicBezTo>
                          <a:pt x="1742636" y="1065524"/>
                          <a:pt x="1773435" y="1055593"/>
                          <a:pt x="1726059" y="1068513"/>
                        </a:cubicBezTo>
                        <a:cubicBezTo>
                          <a:pt x="1698813" y="1075944"/>
                          <a:pt x="1643865" y="1089061"/>
                          <a:pt x="1643865" y="1089061"/>
                        </a:cubicBezTo>
                        <a:cubicBezTo>
                          <a:pt x="1633591" y="1095910"/>
                          <a:pt x="1624392" y="1104745"/>
                          <a:pt x="1613043" y="1109609"/>
                        </a:cubicBezTo>
                        <a:cubicBezTo>
                          <a:pt x="1587934" y="1120370"/>
                          <a:pt x="1518216" y="1127127"/>
                          <a:pt x="1500027" y="1130158"/>
                        </a:cubicBezTo>
                        <a:cubicBezTo>
                          <a:pt x="1438048" y="1140488"/>
                          <a:pt x="1462979" y="1138391"/>
                          <a:pt x="1407560" y="1150706"/>
                        </a:cubicBezTo>
                        <a:cubicBezTo>
                          <a:pt x="1364483" y="1160279"/>
                          <a:pt x="1339152" y="1163819"/>
                          <a:pt x="1294544" y="1171254"/>
                        </a:cubicBezTo>
                        <a:cubicBezTo>
                          <a:pt x="1284270" y="1174679"/>
                          <a:pt x="1273008" y="1175957"/>
                          <a:pt x="1263722" y="1181529"/>
                        </a:cubicBezTo>
                        <a:cubicBezTo>
                          <a:pt x="1255416" y="1186513"/>
                          <a:pt x="1251837" y="1197745"/>
                          <a:pt x="1243173" y="1202077"/>
                        </a:cubicBezTo>
                        <a:cubicBezTo>
                          <a:pt x="1218160" y="1214583"/>
                          <a:pt x="1169928" y="1225525"/>
                          <a:pt x="1140432" y="1232899"/>
                        </a:cubicBezTo>
                        <a:cubicBezTo>
                          <a:pt x="1130158" y="1239749"/>
                          <a:pt x="1120893" y="1248433"/>
                          <a:pt x="1109609" y="1253448"/>
                        </a:cubicBezTo>
                        <a:cubicBezTo>
                          <a:pt x="1089816" y="1262245"/>
                          <a:pt x="1068512" y="1267147"/>
                          <a:pt x="1047964" y="1273996"/>
                        </a:cubicBezTo>
                        <a:cubicBezTo>
                          <a:pt x="1018586" y="1283789"/>
                          <a:pt x="1008300" y="1288093"/>
                          <a:pt x="976045" y="1294544"/>
                        </a:cubicBezTo>
                        <a:cubicBezTo>
                          <a:pt x="955618" y="1298629"/>
                          <a:pt x="934948" y="1301393"/>
                          <a:pt x="914400" y="1304818"/>
                        </a:cubicBezTo>
                        <a:cubicBezTo>
                          <a:pt x="904126" y="1308243"/>
                          <a:pt x="892864" y="1309521"/>
                          <a:pt x="883578" y="1315093"/>
                        </a:cubicBezTo>
                        <a:cubicBezTo>
                          <a:pt x="839098" y="1341781"/>
                          <a:pt x="890412" y="1334274"/>
                          <a:pt x="832207" y="1345915"/>
                        </a:cubicBezTo>
                        <a:cubicBezTo>
                          <a:pt x="715456" y="1369265"/>
                          <a:pt x="519898" y="1363943"/>
                          <a:pt x="441789" y="1366463"/>
                        </a:cubicBezTo>
                        <a:cubicBezTo>
                          <a:pt x="434940" y="1373313"/>
                          <a:pt x="429547" y="1382028"/>
                          <a:pt x="421241" y="1387012"/>
                        </a:cubicBezTo>
                        <a:cubicBezTo>
                          <a:pt x="411954" y="1392584"/>
                          <a:pt x="400831" y="1394311"/>
                          <a:pt x="390418" y="1397286"/>
                        </a:cubicBezTo>
                        <a:cubicBezTo>
                          <a:pt x="300112" y="1423087"/>
                          <a:pt x="392403" y="1393200"/>
                          <a:pt x="318499" y="1417834"/>
                        </a:cubicBezTo>
                        <a:cubicBezTo>
                          <a:pt x="283516" y="1441156"/>
                          <a:pt x="287328" y="1429504"/>
                          <a:pt x="277402" y="1469205"/>
                        </a:cubicBezTo>
                        <a:cubicBezTo>
                          <a:pt x="276571" y="1472527"/>
                          <a:pt x="277402" y="1476054"/>
                          <a:pt x="277402" y="147947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906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701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en-US" dirty="0"/>
              <a:t>PCA </a:t>
            </a:r>
            <a:r>
              <a:rPr lang="en-CA" altLang="en-US" dirty="0"/>
              <a:t>compression: 144D </a:t>
            </a:r>
            <a:r>
              <a:rPr lang="en-CA" altLang="en-US" dirty="0">
                <a:latin typeface="cmsy10" charset="0"/>
                <a:sym typeface="Wingdings"/>
              </a:rPr>
              <a:t></a:t>
            </a:r>
            <a:r>
              <a:rPr lang="en-CA" altLang="en-US" dirty="0"/>
              <a:t> 60D</a:t>
            </a:r>
            <a:endParaRPr lang="hu-HU" altLang="en-US" dirty="0"/>
          </a:p>
        </p:txBody>
      </p:sp>
      <p:pic>
        <p:nvPicPr>
          <p:cNvPr id="40963" name="Picture 4" descr="butterfly_bw_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5240" r="10976" b="10918"/>
          <a:stretch>
            <a:fillRect/>
          </a:stretch>
        </p:blipFill>
        <p:spPr bwMode="auto">
          <a:xfrm>
            <a:off x="2286000" y="990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99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701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en-US" dirty="0"/>
              <a:t>PCA </a:t>
            </a:r>
            <a:r>
              <a:rPr lang="en-CA" altLang="en-US" dirty="0"/>
              <a:t>compression: 144D </a:t>
            </a:r>
            <a:r>
              <a:rPr lang="en-CA" altLang="en-US" dirty="0">
                <a:latin typeface="cmsy10" charset="0"/>
                <a:sym typeface="Wingdings"/>
              </a:rPr>
              <a:t></a:t>
            </a:r>
            <a:r>
              <a:rPr lang="en-CA" altLang="en-US" dirty="0"/>
              <a:t> 16D</a:t>
            </a:r>
            <a:endParaRPr lang="hu-HU" altLang="en-US" dirty="0"/>
          </a:p>
        </p:txBody>
      </p:sp>
      <p:pic>
        <p:nvPicPr>
          <p:cNvPr id="4" name="Picture 4" descr="butterfly_bw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10976" b="9171"/>
          <a:stretch>
            <a:fillRect/>
          </a:stretch>
        </p:blipFill>
        <p:spPr bwMode="auto">
          <a:xfrm>
            <a:off x="2300978" y="876300"/>
            <a:ext cx="7311791" cy="57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77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4080" y="87630"/>
            <a:ext cx="8534400" cy="1295400"/>
          </a:xfrm>
        </p:spPr>
        <p:txBody>
          <a:bodyPr/>
          <a:lstStyle/>
          <a:p>
            <a:pPr eaLnBrk="1" hangingPunct="1"/>
            <a:r>
              <a:rPr lang="en-CA" altLang="en-US"/>
              <a:t>16 most important eigenvectors</a:t>
            </a:r>
            <a:endParaRPr lang="hu-HU" altLang="en-US" dirty="0"/>
          </a:p>
        </p:txBody>
      </p:sp>
      <p:pic>
        <p:nvPicPr>
          <p:cNvPr id="43011" name="Picture 3" descr="pcabases16db12x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101090"/>
            <a:ext cx="7316788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2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Core, Border and Noise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667" y="1371601"/>
            <a:ext cx="4872038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4600" y="5029201"/>
            <a:ext cx="2514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Original Points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1800" y="5105401"/>
            <a:ext cx="2667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Point types: </a:t>
            </a:r>
            <a:r>
              <a:rPr lang="en-US" dirty="0">
                <a:solidFill>
                  <a:srgbClr val="00B050"/>
                </a:solidFill>
              </a:rPr>
              <a:t>core</a:t>
            </a:r>
            <a:r>
              <a:rPr lang="en-US" dirty="0"/>
              <a:t>, </a:t>
            </a:r>
            <a:r>
              <a:rPr lang="en-US" dirty="0">
                <a:solidFill>
                  <a:srgbClr val="003399"/>
                </a:solidFill>
              </a:rPr>
              <a:t>border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1"/>
            <a:ext cx="4872038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67200" y="5943601"/>
            <a:ext cx="3276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Eps = 10, MinPts = 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2575560" y="0"/>
            <a:ext cx="10515600" cy="1325563"/>
          </a:xfrm>
          <a:noFill/>
        </p:spPr>
        <p:txBody>
          <a:bodyPr/>
          <a:lstStyle/>
          <a:p>
            <a:pPr eaLnBrk="1" hangingPunct="1"/>
            <a:r>
              <a:rPr lang="hu-HU" altLang="en-US"/>
              <a:t>PCA </a:t>
            </a:r>
            <a:r>
              <a:rPr lang="en-CA" altLang="en-US" dirty="0"/>
              <a:t>compression: 144D </a:t>
            </a:r>
            <a:r>
              <a:rPr lang="en-US" altLang="en-US" dirty="0">
                <a:latin typeface="cmsy10" charset="0"/>
              </a:rPr>
              <a:t>)</a:t>
            </a:r>
            <a:r>
              <a:rPr lang="en-CA" altLang="en-US" dirty="0"/>
              <a:t> 6D</a:t>
            </a:r>
            <a:endParaRPr lang="hu-HU" altLang="en-US" dirty="0"/>
          </a:p>
        </p:txBody>
      </p:sp>
      <p:pic>
        <p:nvPicPr>
          <p:cNvPr id="44035" name="Picture 4" descr="butterfly_bw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9756" b="9171"/>
          <a:stretch>
            <a:fillRect/>
          </a:stretch>
        </p:blipFill>
        <p:spPr bwMode="auto">
          <a:xfrm>
            <a:off x="2278380" y="1055687"/>
            <a:ext cx="75438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848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cabases6db12x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731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1447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6 most important eigenvectors</a:t>
            </a: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60830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2468880" y="0"/>
            <a:ext cx="7181850" cy="1325563"/>
          </a:xfrm>
          <a:noFill/>
        </p:spPr>
        <p:txBody>
          <a:bodyPr/>
          <a:lstStyle/>
          <a:p>
            <a:pPr eaLnBrk="1" hangingPunct="1"/>
            <a:r>
              <a:rPr lang="hu-HU" altLang="en-US" dirty="0"/>
              <a:t>PCA </a:t>
            </a:r>
            <a:r>
              <a:rPr lang="en-CA" altLang="en-US" dirty="0"/>
              <a:t>compression: 144D </a:t>
            </a:r>
            <a:r>
              <a:rPr lang="en-CA" altLang="en-US" dirty="0">
                <a:latin typeface="cmsy10" charset="0"/>
                <a:sym typeface="Wingdings"/>
              </a:rPr>
              <a:t></a:t>
            </a:r>
            <a:r>
              <a:rPr lang="en-CA" altLang="en-US" dirty="0"/>
              <a:t> 3D</a:t>
            </a:r>
            <a:endParaRPr lang="hu-HU" altLang="en-US" dirty="0"/>
          </a:p>
        </p:txBody>
      </p:sp>
      <p:pic>
        <p:nvPicPr>
          <p:cNvPr id="46083" name="Picture 4" descr="butterfly_bw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9756" b="10918"/>
          <a:stretch>
            <a:fillRect/>
          </a:stretch>
        </p:blipFill>
        <p:spPr bwMode="auto">
          <a:xfrm>
            <a:off x="2183130" y="1160145"/>
            <a:ext cx="74676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99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cabases3db12x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752600" y="0"/>
            <a:ext cx="853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CA" altLang="en-US" sz="4400">
                <a:solidFill>
                  <a:srgbClr val="006600"/>
                </a:solidFill>
              </a:rPr>
              <a:t>3 most important eigenvectors</a:t>
            </a:r>
            <a:endParaRPr lang="hu-HU" altLang="en-US" sz="44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113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2385060" y="0"/>
            <a:ext cx="7025640" cy="1325563"/>
          </a:xfrm>
          <a:noFill/>
        </p:spPr>
        <p:txBody>
          <a:bodyPr/>
          <a:lstStyle/>
          <a:p>
            <a:pPr eaLnBrk="1" hangingPunct="1"/>
            <a:r>
              <a:rPr lang="hu-HU" altLang="en-US" dirty="0"/>
              <a:t>PCA </a:t>
            </a:r>
            <a:r>
              <a:rPr lang="en-CA" altLang="en-US" dirty="0"/>
              <a:t>compression: 144D </a:t>
            </a:r>
            <a:r>
              <a:rPr lang="en-CA" altLang="en-US" dirty="0">
                <a:latin typeface="cmsy10" charset="0"/>
                <a:sym typeface="Wingdings"/>
              </a:rPr>
              <a:t></a:t>
            </a:r>
            <a:r>
              <a:rPr lang="en-CA" altLang="en-US" dirty="0"/>
              <a:t> 1D</a:t>
            </a:r>
            <a:endParaRPr lang="hu-HU" altLang="en-US" dirty="0"/>
          </a:p>
        </p:txBody>
      </p:sp>
      <p:pic>
        <p:nvPicPr>
          <p:cNvPr id="48131" name="Picture 4" descr="butterfly_bw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10976" b="9171"/>
          <a:stretch>
            <a:fillRect/>
          </a:stretch>
        </p:blipFill>
        <p:spPr bwMode="auto">
          <a:xfrm>
            <a:off x="2247900" y="1102042"/>
            <a:ext cx="716280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012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cab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1"/>
            <a:ext cx="742473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752600" y="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CA" altLang="en-US" sz="4400">
                <a:solidFill>
                  <a:srgbClr val="006600"/>
                </a:solidFill>
              </a:rPr>
              <a:t>60 most important eigenvectors</a:t>
            </a:r>
            <a:endParaRPr lang="hu-HU" altLang="en-US" sz="4400">
              <a:solidFill>
                <a:srgbClr val="0066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93925" y="5848351"/>
            <a:ext cx="7316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CA" altLang="en-US" sz="2800"/>
              <a:t>Looks like the discrete cosine bases of JPG!...</a:t>
            </a:r>
          </a:p>
        </p:txBody>
      </p:sp>
    </p:spTree>
    <p:extLst>
      <p:ext uri="{BB962C8B-B14F-4D97-AF65-F5344CB8AC3E}">
        <p14:creationId xmlns:p14="http://schemas.microsoft.com/office/powerpoint/2010/main" val="1658584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9940" y="-161131"/>
            <a:ext cx="10515600" cy="1325563"/>
          </a:xfrm>
        </p:spPr>
        <p:txBody>
          <a:bodyPr/>
          <a:lstStyle/>
          <a:p>
            <a:pPr eaLnBrk="1" hangingPunct="1"/>
            <a:r>
              <a:rPr lang="en-CA" altLang="en-US" sz="4000"/>
              <a:t>2D Discrete Cosine Basis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70" y="898526"/>
            <a:ext cx="5562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2922270" y="6461126"/>
            <a:ext cx="635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CA" altLang="en-US"/>
              <a:t>http://</a:t>
            </a:r>
            <a:r>
              <a:rPr lang="en-CA" altLang="en-US" dirty="0" err="1"/>
              <a:t>en.wikipedia.org</a:t>
            </a:r>
            <a:r>
              <a:rPr lang="en-CA" altLang="en-US" dirty="0"/>
              <a:t>/wiki/</a:t>
            </a:r>
            <a:r>
              <a:rPr lang="en-CA" altLang="en-US" dirty="0" err="1"/>
              <a:t>Discrete_cosine_transform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73363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PCA (Principal Component Analysis): </a:t>
            </a:r>
          </a:p>
          <a:p>
            <a:pPr lvl="1"/>
            <a:r>
              <a:rPr lang="en-US" dirty="0"/>
              <a:t>Find projection that maximize the variance</a:t>
            </a:r>
          </a:p>
          <a:p>
            <a:r>
              <a:rPr lang="en-US" dirty="0"/>
              <a:t>ICA (Independent Component Analysis):</a:t>
            </a:r>
          </a:p>
          <a:p>
            <a:pPr lvl="1"/>
            <a:r>
              <a:rPr lang="en-US" dirty="0"/>
              <a:t>Very similar to PCA except that it assumes non-</a:t>
            </a:r>
            <a:r>
              <a:rPr lang="en-US" dirty="0" err="1"/>
              <a:t>Guassian</a:t>
            </a:r>
            <a:r>
              <a:rPr lang="en-US" dirty="0"/>
              <a:t> features</a:t>
            </a:r>
          </a:p>
          <a:p>
            <a:r>
              <a:rPr lang="en-US" dirty="0"/>
              <a:t>Multidimensional Scaling: </a:t>
            </a:r>
          </a:p>
          <a:p>
            <a:pPr lvl="1"/>
            <a:r>
              <a:rPr lang="en-US" dirty="0"/>
              <a:t>Find projection that best preserves inter-point distances</a:t>
            </a:r>
          </a:p>
          <a:p>
            <a:r>
              <a:rPr lang="en-US" dirty="0"/>
              <a:t>LDA(Linear Discriminant Analysis): </a:t>
            </a:r>
          </a:p>
          <a:p>
            <a:pPr lvl="1"/>
            <a:r>
              <a:rPr lang="en-US" dirty="0"/>
              <a:t>Maximizing the component axes for class-separation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53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71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485775"/>
            <a:ext cx="7853363" cy="7239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DBSCAN: The Algorithm</a:t>
            </a:r>
            <a:endParaRPr lang="en-US" altLang="zh-CN" sz="4000">
              <a:ea typeface="SimSun" pitchFamily="2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305800" cy="4876800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ea typeface="SimSun" pitchFamily="2" charset="-122"/>
              </a:rPr>
              <a:t>Label all points as </a:t>
            </a:r>
            <a:r>
              <a:rPr lang="en-US" altLang="zh-CN" b="1" i="1">
                <a:ea typeface="SimSun" pitchFamily="2" charset="-122"/>
              </a:rPr>
              <a:t>core</a:t>
            </a:r>
            <a:r>
              <a:rPr lang="en-US" altLang="zh-CN">
                <a:ea typeface="SimSun" pitchFamily="2" charset="-122"/>
              </a:rPr>
              <a:t>, </a:t>
            </a:r>
            <a:r>
              <a:rPr lang="en-US" altLang="zh-CN" b="1" i="1">
                <a:ea typeface="SimSun" pitchFamily="2" charset="-122"/>
              </a:rPr>
              <a:t>border</a:t>
            </a:r>
            <a:r>
              <a:rPr lang="en-US" altLang="zh-CN">
                <a:ea typeface="SimSun" pitchFamily="2" charset="-122"/>
              </a:rPr>
              <a:t>, or </a:t>
            </a:r>
            <a:r>
              <a:rPr lang="en-US" altLang="zh-CN" b="1" i="1">
                <a:ea typeface="SimSun" pitchFamily="2" charset="-122"/>
              </a:rPr>
              <a:t>noise</a:t>
            </a:r>
            <a:r>
              <a:rPr lang="en-US" altLang="zh-CN">
                <a:ea typeface="SimSun" pitchFamily="2" charset="-122"/>
              </a:rPr>
              <a:t> points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ea typeface="SimSun" pitchFamily="2" charset="-122"/>
              </a:rPr>
              <a:t>Eliminate noise points 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ea typeface="SimSun" pitchFamily="2" charset="-122"/>
              </a:rPr>
              <a:t>Put an edge between all core points that are within </a:t>
            </a:r>
            <a:r>
              <a:rPr lang="en-US" altLang="zh-CN" b="1" i="1">
                <a:solidFill>
                  <a:schemeClr val="accent2"/>
                </a:solidFill>
                <a:ea typeface="SimSun" pitchFamily="2" charset="-122"/>
              </a:rPr>
              <a:t>Eps</a:t>
            </a:r>
            <a:r>
              <a:rPr lang="en-US" altLang="zh-CN" b="1" i="1">
                <a:ea typeface="SimSun" pitchFamily="2" charset="-122"/>
              </a:rPr>
              <a:t> </a:t>
            </a:r>
            <a:r>
              <a:rPr lang="en-US" altLang="zh-CN">
                <a:ea typeface="SimSun" pitchFamily="2" charset="-122"/>
              </a:rPr>
              <a:t>of each other</a:t>
            </a:r>
            <a:endParaRPr lang="en-US" altLang="zh-CN" b="1" i="1">
              <a:ea typeface="SimSun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ea typeface="SimSun" pitchFamily="2" charset="-122"/>
              </a:rPr>
              <a:t>Make each group of connected core points into a separate cluster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ea typeface="SimSun" pitchFamily="2" charset="-122"/>
              </a:rPr>
              <a:t>Assign each border point to one of the cluster of its associated core points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80400" cy="1447800"/>
          </a:xfrm>
        </p:spPr>
        <p:txBody>
          <a:bodyPr/>
          <a:lstStyle/>
          <a:p>
            <a:r>
              <a:rPr lang="en-US" dirty="0"/>
              <a:t>Clusters output by </a:t>
            </a:r>
            <a:r>
              <a:rPr lang="en-US" dirty="0" err="1"/>
              <a:t>DBScan</a:t>
            </a:r>
            <a:endParaRPr lang="en-US" dirty="0"/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81089"/>
            <a:ext cx="4872038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2514600" y="4433888"/>
            <a:ext cx="251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2" name="Group 2053"/>
          <p:cNvGrpSpPr>
            <a:grpSpLocks/>
          </p:cNvGrpSpPr>
          <p:nvPr/>
        </p:nvGrpSpPr>
        <p:grpSpPr bwMode="auto">
          <a:xfrm>
            <a:off x="5795964" y="1004888"/>
            <a:ext cx="4872037" cy="3871912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2133600" y="5392738"/>
            <a:ext cx="6629400" cy="77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tx2"/>
                </a:solidFill>
              </a:rPr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tx2"/>
                </a:solidFill>
              </a:rPr>
              <a:t> Can handle clusters of different shapes and sizes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Time and space complexity of DBSCAN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For a dataset </a:t>
            </a:r>
            <a:r>
              <a:rPr lang="en-US" b="1">
                <a:solidFill>
                  <a:schemeClr val="accent2"/>
                </a:solidFill>
              </a:rPr>
              <a:t>X</a:t>
            </a:r>
            <a:r>
              <a:rPr lang="en-US"/>
              <a:t> consisting of </a:t>
            </a:r>
            <a:r>
              <a:rPr lang="en-US" b="1">
                <a:solidFill>
                  <a:schemeClr val="accent2"/>
                </a:solidFill>
              </a:rPr>
              <a:t>n</a:t>
            </a:r>
            <a:r>
              <a:rPr lang="en-US"/>
              <a:t> points, the time complexity of DBSCAN is </a:t>
            </a:r>
            <a:r>
              <a:rPr lang="en-US" b="1">
                <a:solidFill>
                  <a:schemeClr val="accent2"/>
                </a:solidFill>
              </a:rPr>
              <a:t>O(n </a:t>
            </a:r>
            <a:r>
              <a:rPr lang="en-US" sz="2000" b="1">
                <a:solidFill>
                  <a:schemeClr val="accent2"/>
                </a:solidFill>
              </a:rPr>
              <a:t>x</a:t>
            </a:r>
            <a:r>
              <a:rPr lang="en-US" b="1">
                <a:solidFill>
                  <a:schemeClr val="accent2"/>
                </a:solidFill>
              </a:rPr>
              <a:t> time to find points in the Eps-neighborhood)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Worst case </a:t>
            </a:r>
            <a:r>
              <a:rPr lang="en-US" b="1">
                <a:solidFill>
                  <a:schemeClr val="accent2"/>
                </a:solidFill>
              </a:rPr>
              <a:t>O(n</a:t>
            </a:r>
            <a:r>
              <a:rPr lang="en-US" b="1" baseline="30000">
                <a:solidFill>
                  <a:schemeClr val="accent2"/>
                </a:solidFill>
              </a:rPr>
              <a:t>2</a:t>
            </a:r>
            <a:r>
              <a:rPr lang="en-US" b="1">
                <a:solidFill>
                  <a:schemeClr val="accent2"/>
                </a:solidFill>
              </a:rPr>
              <a:t>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 low-dimensional spaces </a:t>
            </a:r>
            <a:r>
              <a:rPr lang="en-US" b="1">
                <a:solidFill>
                  <a:schemeClr val="accent2"/>
                </a:solidFill>
              </a:rPr>
              <a:t>O(nlogn)</a:t>
            </a:r>
            <a:r>
              <a:rPr lang="en-US"/>
              <a:t>; efficient data structures (e.g., </a:t>
            </a:r>
            <a:r>
              <a:rPr lang="en-US" b="1" i="1"/>
              <a:t>kd-trees</a:t>
            </a:r>
            <a:r>
              <a:rPr lang="en-US"/>
              <a:t>) allow for efficient retrieval of all points within a given distance of a specified point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8575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2590800" y="3886201"/>
            <a:ext cx="2514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4572000" y="22288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3048000" cy="2400300"/>
          </a:xfrm>
          <a:prstGeom prst="rect">
            <a:avLst/>
          </a:prstGeom>
          <a:noFill/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91648" name="Object 0"/>
          <p:cNvGraphicFramePr>
            <a:graphicFrameLocks noChangeAspect="1"/>
          </p:cNvGraphicFramePr>
          <p:nvPr/>
        </p:nvGraphicFramePr>
        <p:xfrm>
          <a:off x="6172201" y="106680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86706" imgH="3177815" progId="MSPhotoEd.3">
                  <p:embed/>
                </p:oleObj>
              </mc:Choice>
              <mc:Fallback>
                <p:oleObj r:id="rId3" imgW="4686706" imgH="3177815" progId="MSPhotoEd.3">
                  <p:embed/>
                  <p:pic>
                    <p:nvPicPr>
                      <p:cNvPr id="169164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06680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6324600" y="3352800"/>
            <a:ext cx="251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(MinPts=4, Eps=9.75).</a:t>
            </a:r>
            <a:r>
              <a:rPr lang="en-US" sz="9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91649" name="Object 1"/>
          <p:cNvGraphicFramePr>
            <a:graphicFrameLocks noChangeAspect="1"/>
          </p:cNvGraphicFramePr>
          <p:nvPr/>
        </p:nvGraphicFramePr>
        <p:xfrm>
          <a:off x="6248401" y="373380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86706" imgH="3177815" progId="MSPhotoEd.3">
                  <p:embed/>
                </p:oleObj>
              </mc:Choice>
              <mc:Fallback>
                <p:oleObj r:id="rId5" imgW="4686706" imgH="3177815" progId="MSPhotoEd.3">
                  <p:embed/>
                  <p:pic>
                    <p:nvPicPr>
                      <p:cNvPr id="16916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373380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6248400" y="6019800"/>
            <a:ext cx="251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2133600" y="4724400"/>
            <a:ext cx="3505200" cy="1123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tx2"/>
                </a:solidFill>
              </a:rPr>
              <a:t>DBScan</a:t>
            </a:r>
            <a:r>
              <a:rPr lang="en-US" sz="2000" dirty="0">
                <a:solidFill>
                  <a:schemeClr val="tx2"/>
                </a:solidFill>
              </a:rPr>
              <a:t> can fail to identify clusters of varying densities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k&#10;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u^{(1)}, u^{(2)}, \dots, u^{(k)}&#10;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u^{(1)} \in \mathbb{R}^n&#10;$&#10;&#10;\end{document}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3D \rightarrow 2D&#10;$&#10;&#10;\end{document}&#10;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K = 2&#10;$&#10;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_template" id="{17A89BC4-8A02-4784-9B42-985D0C711FFB}" vid="{E79E16FB-9E94-4A86-B2E9-3DCEA8C02F09}"/>
    </a:ext>
  </a:extLst>
</a:theme>
</file>

<file path=ppt/theme/theme2.xml><?xml version="1.0" encoding="utf-8"?>
<a:theme xmlns:a="http://schemas.openxmlformats.org/drawingml/2006/main" name="cnl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_template" id="{17A89BC4-8A02-4784-9B42-985D0C711FFB}" vid="{37644229-37D4-4547-AA00-C09893E9FA83}"/>
    </a:ext>
  </a:extLst>
</a:theme>
</file>

<file path=ppt/theme/theme3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_template" id="{17A89BC4-8A02-4784-9B42-985D0C711FFB}" vid="{7E3A69BE-6C84-459F-B390-B934F2A42B8C}"/>
    </a:ext>
  </a:extLst>
</a:theme>
</file>

<file path=ppt/theme/theme4.xml><?xml version="1.0" encoding="utf-8"?>
<a:theme xmlns:a="http://schemas.openxmlformats.org/drawingml/2006/main" name="1_cnl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_template" id="{17A89BC4-8A02-4784-9B42-985D0C711FFB}" vid="{728CFFF3-AFC9-4271-B074-AEC7D577C703}"/>
    </a:ext>
  </a:extLst>
</a:theme>
</file>

<file path=ppt/theme/theme5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_template" id="{17A89BC4-8A02-4784-9B42-985D0C711FFB}" vid="{6C0B4047-62E0-4B63-BA49-CD436448B253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EF65C0A8DA144BA3CE23371142F1C1" ma:contentTypeVersion="5" ma:contentTypeDescription="Új dokumentum létrehozása." ma:contentTypeScope="" ma:versionID="97b392a9c6dbf887499a09fa1cefc290">
  <xsd:schema xmlns:xsd="http://www.w3.org/2001/XMLSchema" xmlns:xs="http://www.w3.org/2001/XMLSchema" xmlns:p="http://schemas.microsoft.com/office/2006/metadata/properties" xmlns:ns2="a58a214c-820c-4734-bda3-4e03de5b7370" targetNamespace="http://schemas.microsoft.com/office/2006/metadata/properties" ma:root="true" ma:fieldsID="7c3580d489b5dd8b62a30cb2630f0cda" ns2:_="">
    <xsd:import namespace="a58a214c-820c-4734-bda3-4e03de5b73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a214c-820c-4734-bda3-4e03de5b73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D8BB1C-7C9E-4959-A738-CB7D22A0F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7D59A6-C73D-417F-BD93-5CDF1078EA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B98604-B1EF-4F20-9B3B-3EB9C4864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a214c-820c-4734-bda3-4e03de5b7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cnl2019_template</Template>
  <TotalTime>981</TotalTime>
  <Words>1480</Words>
  <Application>Microsoft Office PowerPoint</Application>
  <PresentationFormat>Szélesvásznú</PresentationFormat>
  <Paragraphs>273</Paragraphs>
  <Slides>58</Slides>
  <Notes>12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5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58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cmsy10</vt:lpstr>
      <vt:lpstr>Symbol</vt:lpstr>
      <vt:lpstr>Tahoma</vt:lpstr>
      <vt:lpstr>Times New Roman</vt:lpstr>
      <vt:lpstr>Wingdings</vt:lpstr>
      <vt:lpstr>Egyéni tervezés</vt:lpstr>
      <vt:lpstr>cnl2019</vt:lpstr>
      <vt:lpstr>1_Egyéni tervezés</vt:lpstr>
      <vt:lpstr>1_cnl2019</vt:lpstr>
      <vt:lpstr>2_Egyéni tervezés</vt:lpstr>
      <vt:lpstr>MSPhotoEd.3</vt:lpstr>
      <vt:lpstr>Equation</vt:lpstr>
      <vt:lpstr>Big Data Architektúrák és  Elemző Módszerek 10.EA Klaszterezés, PCA</vt:lpstr>
      <vt:lpstr>Density-Based Clustering Methods</vt:lpstr>
      <vt:lpstr>Classification of points in density-based clustering</vt:lpstr>
      <vt:lpstr>Core, border and noise points</vt:lpstr>
      <vt:lpstr>Core, Border and Noise points</vt:lpstr>
      <vt:lpstr>DBSCAN: The Algorithm</vt:lpstr>
      <vt:lpstr>Clusters output by DBScan</vt:lpstr>
      <vt:lpstr>Time and space complexity of DBSCAN</vt:lpstr>
      <vt:lpstr>When DBSCAN Does NOT Work Well</vt:lpstr>
      <vt:lpstr>Determining EPS and MinPts</vt:lpstr>
      <vt:lpstr>Strengths and weaknesses of DBSCAN</vt:lpstr>
      <vt:lpstr>Unsupervised learning</vt:lpstr>
      <vt:lpstr>Unsupervised learning</vt:lpstr>
      <vt:lpstr>Motivation</vt:lpstr>
      <vt:lpstr>Motivation</vt:lpstr>
      <vt:lpstr>Dimensionality</vt:lpstr>
      <vt:lpstr>Dimensionality</vt:lpstr>
      <vt:lpstr>Dimensionality</vt:lpstr>
      <vt:lpstr>Principal Component Analysis (PCA) in nutshell</vt:lpstr>
      <vt:lpstr>Measurable and latent features</vt:lpstr>
      <vt:lpstr>Measurable and latent features</vt:lpstr>
      <vt:lpstr>Preserving information</vt:lpstr>
      <vt:lpstr>Example: size of a house</vt:lpstr>
      <vt:lpstr>Example: size of a house</vt:lpstr>
      <vt:lpstr>Variance</vt:lpstr>
      <vt:lpstr>Information loss</vt:lpstr>
      <vt:lpstr>Information loss</vt:lpstr>
      <vt:lpstr>PCA</vt:lpstr>
      <vt:lpstr>PowerPoint-bemutató</vt:lpstr>
      <vt:lpstr>PowerPoint-bemutató</vt:lpstr>
      <vt:lpstr>Covariance</vt:lpstr>
      <vt:lpstr>PowerPoint-bemutató</vt:lpstr>
      <vt:lpstr>Covariance </vt:lpstr>
      <vt:lpstr>Eigenvector and Eigenvalue</vt:lpstr>
      <vt:lpstr>Eigenvector and Eigenvalue</vt:lpstr>
      <vt:lpstr>Eigenvector and Eigenvalue</vt:lpstr>
      <vt:lpstr>Eigenvector and Eigenvalue</vt:lpstr>
      <vt:lpstr>Principal Component Analysis</vt:lpstr>
      <vt:lpstr>Principal Component Analysis</vt:lpstr>
      <vt:lpstr>Principal Component Analysis</vt:lpstr>
      <vt:lpstr>PowerPoint-bemutató</vt:lpstr>
      <vt:lpstr>PowerPoint-bemutató</vt:lpstr>
      <vt:lpstr>PowerPoint-bemutató</vt:lpstr>
      <vt:lpstr>PowerPoint-bemutató</vt:lpstr>
      <vt:lpstr>Original Image</vt:lpstr>
      <vt:lpstr>Original Image</vt:lpstr>
      <vt:lpstr>PCA compression: 144D  60D</vt:lpstr>
      <vt:lpstr>PCA compression: 144D  16D</vt:lpstr>
      <vt:lpstr>16 most important eigenvectors</vt:lpstr>
      <vt:lpstr>PCA compression: 144D ) 6D</vt:lpstr>
      <vt:lpstr>6 most important eigenvectors</vt:lpstr>
      <vt:lpstr>PCA compression: 144D  3D</vt:lpstr>
      <vt:lpstr>PowerPoint-bemutató</vt:lpstr>
      <vt:lpstr>PCA compression: 144D  1D</vt:lpstr>
      <vt:lpstr>PowerPoint-bemutató</vt:lpstr>
      <vt:lpstr>2D Discrete Cosine Basis</vt:lpstr>
      <vt:lpstr>Dimensionality reduction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Architektúrák és  Elemző Módszerek 6.EA Gépi tanulás – osztályozás alapok</dc:title>
  <dc:creator>LAKI Sandor</dc:creator>
  <cp:lastModifiedBy>LAKI Sandor</cp:lastModifiedBy>
  <cp:revision>27</cp:revision>
  <dcterms:created xsi:type="dcterms:W3CDTF">2020-11-05T21:52:30Z</dcterms:created>
  <dcterms:modified xsi:type="dcterms:W3CDTF">2022-11-17T21:03:33Z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0x01010063EF65C0A8DA144BA3CE23371142F1C1</vt:lpwstr>
  </property>
</Properties>
</file>