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63" r:id="rId5"/>
    <p:sldMasterId id="2147483677" r:id="rId6"/>
    <p:sldMasterId id="2147483679" r:id="rId7"/>
    <p:sldMasterId id="2147483692" r:id="rId8"/>
  </p:sldMasterIdLst>
  <p:notesMasterIdLst>
    <p:notesMasterId r:id="rId54"/>
  </p:notesMasterIdLst>
  <p:sldIdLst>
    <p:sldId id="256" r:id="rId9"/>
    <p:sldId id="259" r:id="rId10"/>
    <p:sldId id="260" r:id="rId11"/>
    <p:sldId id="261" r:id="rId12"/>
    <p:sldId id="262" r:id="rId13"/>
    <p:sldId id="263" r:id="rId14"/>
    <p:sldId id="264" r:id="rId15"/>
    <p:sldId id="267" r:id="rId16"/>
    <p:sldId id="268" r:id="rId17"/>
    <p:sldId id="269" r:id="rId18"/>
    <p:sldId id="270" r:id="rId19"/>
    <p:sldId id="271" r:id="rId20"/>
    <p:sldId id="272" r:id="rId21"/>
    <p:sldId id="312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82" r:id="rId30"/>
    <p:sldId id="283" r:id="rId31"/>
    <p:sldId id="284" r:id="rId32"/>
    <p:sldId id="285" r:id="rId33"/>
    <p:sldId id="286" r:id="rId34"/>
    <p:sldId id="319" r:id="rId35"/>
    <p:sldId id="318" r:id="rId36"/>
    <p:sldId id="287" r:id="rId37"/>
    <p:sldId id="288" r:id="rId38"/>
    <p:sldId id="265" r:id="rId39"/>
    <p:sldId id="266" r:id="rId40"/>
    <p:sldId id="289" r:id="rId41"/>
    <p:sldId id="279" r:id="rId42"/>
    <p:sldId id="307" r:id="rId43"/>
    <p:sldId id="281" r:id="rId44"/>
    <p:sldId id="308" r:id="rId45"/>
    <p:sldId id="309" r:id="rId46"/>
    <p:sldId id="310" r:id="rId47"/>
    <p:sldId id="320" r:id="rId48"/>
    <p:sldId id="317" r:id="rId49"/>
    <p:sldId id="305" r:id="rId50"/>
    <p:sldId id="313" r:id="rId51"/>
    <p:sldId id="314" r:id="rId52"/>
    <p:sldId id="258" r:id="rId5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viewProps" Target="viewProps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43.xml"/><Relationship Id="rId3" Type="http://schemas.openxmlformats.org/officeDocument/2006/relationships/customXml" Target="../customXml/item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theme" Target="theme/theme1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B05D7-F388-417A-9482-CD73EB0107A8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0189-7CAC-49C6-A8B5-36B1ED5DD3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8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0.92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A94-5654-4F51-9F05-BAC31A0575FA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92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0.92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A94-5654-4F51-9F05-BAC31A0575FA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922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0.92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A94-5654-4F51-9F05-BAC31A0575FA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92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>
            <a:extLst>
              <a:ext uri="{FF2B5EF4-FFF2-40B4-BE49-F238E27FC236}">
                <a16:creationId xmlns:a16="http://schemas.microsoft.com/office/drawing/2014/main" id="{E9BD1F27-765B-43BB-8803-2A76DAB236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72" y="2746500"/>
            <a:ext cx="1492743" cy="9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2FDF7C5A-A265-43C7-ADAA-A2C1A3DE18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11916" y="2740238"/>
            <a:ext cx="2462291" cy="93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A75C6B-B3EB-4F36-9472-2E158E67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736036-E041-4622-A3F9-11E73303E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DEAE2CF-D9DB-491E-9DF0-B1A7DCCC7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02DD745-5C8E-44B7-AB67-30F1ADA8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D760CED-AD2F-4B04-93AF-D1D1EEF7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5987F5D-B14F-4B24-9336-90D9548FA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93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D21B9D-F4AF-4BDC-AC58-59403BFF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B6383E3-14CC-4331-9AAA-9D5199A55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634868E-0C57-423F-AC8F-71BB45DF5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0B62ABD-25B4-4DD0-B35B-80CDAD40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4780F92-D4AF-4343-8685-D620E8F2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25A2841-35AF-44EC-9F94-B8AF3559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080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F3E9D7-332F-46EF-A5D6-C8113BD1B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6C34B5B-E8D2-4355-B707-FEB60365E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904B9CF-B4BC-4319-9253-BE8AC8F3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36261D5-EC86-403E-9A1E-2FBC5C36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3FDC6D-2E8C-47B8-8F5A-1ED59990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6359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6DDD17B-B6C7-45A3-80F7-E14E5C34E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F08FA2F-2399-4516-B7A9-201044C71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CFE6C52-06AC-4A3F-A48D-C1EE88E1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EB70923-E62D-4374-A406-AE6B3311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ECF63C7-E99C-4AD8-A16F-B02EC3FD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0079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6FAE6A-0361-48E1-A370-6C7F1831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9DC1C78-1960-46B2-976E-A897624F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C01C1AC-508E-4F15-8C0C-379048E5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7C075DD-4044-4139-81CE-B911656D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1242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F0CCB4-AFA9-4DED-8ABF-F436C9BE0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EE9360-7FAB-491D-80DA-D3D257B34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477F43D-CD8C-4515-8FBC-EDBAD5E8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17C-FEFF-4606-BBD9-0700DE06B05A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683860-DCED-431A-BF41-56397F0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8E6021F-A579-473D-BBF9-EC0477B4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BB45-D3D6-4862-9150-C85FF24B10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987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>
            <a:extLst>
              <a:ext uri="{FF2B5EF4-FFF2-40B4-BE49-F238E27FC236}">
                <a16:creationId xmlns:a16="http://schemas.microsoft.com/office/drawing/2014/main" id="{E9BD1F27-765B-43BB-8803-2A76DAB23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72" y="2746500"/>
            <a:ext cx="1492743" cy="9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2FDF7C5A-A265-43C7-ADAA-A2C1A3DE1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16" y="2740238"/>
            <a:ext cx="2462291" cy="93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72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9705EA-D98C-4148-BC6C-0AEBFB440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882" y="1488987"/>
            <a:ext cx="11230253" cy="2585863"/>
          </a:xfrm>
          <a:prstGeom prst="rect">
            <a:avLst/>
          </a:prstGeom>
        </p:spPr>
        <p:txBody>
          <a:bodyPr anchor="ctr"/>
          <a:lstStyle>
            <a:lvl1pPr algn="l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0DDF7D1-031E-4553-A5FC-6AB857676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882" y="4744996"/>
            <a:ext cx="11230252" cy="164692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89ACF3F-6B88-4C81-BE6E-3D82EDFA8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556" y="163098"/>
            <a:ext cx="1492743" cy="9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276B3BBA-5B09-45F0-B413-81E7C2767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300" y="156836"/>
            <a:ext cx="2462291" cy="93348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6806FB36-7906-46A1-B2E8-5D58A18D4E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556" y="163098"/>
            <a:ext cx="1492743" cy="9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A7A77DCB-3C6C-46D5-8908-9112B11E40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80300" y="156836"/>
            <a:ext cx="2462291" cy="93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43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9FF041-F901-4E36-9D06-F7239592A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59" y="1526959"/>
            <a:ext cx="11203621" cy="465000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F1EFD8C-6BBA-4C2C-AD9A-6DBDE482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2759" y="6356350"/>
            <a:ext cx="3128641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8CFC0E-DCAD-4B46-BD6B-53F95F66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4C0560-83AF-411C-955C-A92E8FE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4578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FF0000"/>
                </a:solidFill>
              </a:defRPr>
            </a:lvl1pPr>
          </a:lstStyle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25F1284-79AD-425D-998C-78A9D7599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62" y="136525"/>
            <a:ext cx="9374819" cy="9465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0551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6FAE6A-0361-48E1-A370-6C7F1831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9DC1C78-1960-46B2-976E-A897624F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C01C1AC-508E-4F15-8C0C-379048E5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7C075DD-4044-4139-81CE-B911656D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763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9705EA-D98C-4148-BC6C-0AEBFB440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882" y="1488987"/>
            <a:ext cx="11230253" cy="2585863"/>
          </a:xfrm>
          <a:prstGeom prst="rect">
            <a:avLst/>
          </a:prstGeom>
        </p:spPr>
        <p:txBody>
          <a:bodyPr anchor="ctr"/>
          <a:lstStyle>
            <a:lvl1pPr algn="l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0DDF7D1-031E-4553-A5FC-6AB857676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882" y="4744996"/>
            <a:ext cx="11230252" cy="164692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89ACF3F-6B88-4C81-BE6E-3D82EDFA8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556" y="163098"/>
            <a:ext cx="1492743" cy="9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276B3BBA-5B09-45F0-B413-81E7C2767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300" y="156836"/>
            <a:ext cx="2462291" cy="93348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59B9F7DA-C3D3-469A-961D-8196175069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556" y="163098"/>
            <a:ext cx="1492743" cy="9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39F81D9A-A336-468F-8EA7-7BAC22A541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80300" y="156836"/>
            <a:ext cx="2462291" cy="93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69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ABC23D-4BA0-4258-B96D-A32512D7F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DE2C7BC-7230-4929-B53D-0CA20A78C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EBD48A2-3369-44D2-ABB0-7CC3A20D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B02450-9D1F-4814-9251-C77A372A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4CB29C4-2F4A-4DF6-B037-A45CD100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2933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D991DB-2D66-418F-8463-619CC0370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0B2B18-185A-4F9E-9383-0BF0E0F63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5A018E8-23FC-4D93-A7C3-18EDE096F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A396C8F-6A48-4303-8F34-A96664FD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A8B294A-D639-43DD-93D9-D4BE1FD7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5462D41-9F92-4D4E-8A8E-F600A4A3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550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A32DBD-0C1A-4E79-82F0-7487D2448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9E0C9A7-3A43-41DF-9158-B98DD109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54E7547-046C-40DF-9DEF-459876216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6419496-C1F5-44EE-AE37-57B05A88E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4BD823D-B260-4D34-A4DE-B5E99F026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B028FFD-F427-4951-897C-7F4C1876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F19DC9D-FAE2-4664-8980-A395CCF5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48755F5-C85D-47F4-9434-0F4B926F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823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7274E0-8469-4EC7-BD6E-52D6EF172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B1821C1-245B-4D76-9F4E-547B3D96F6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4E7B448-3B40-4CBB-B66C-78C73B33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DFB1349-59D4-4CCE-931D-708FDA8A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7261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3052CD38-ABF7-473F-83E9-50663BC34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8F13DBD-04AD-477A-B5A8-09D361C0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06F32DB-0CCF-4C4E-A747-5C4C9139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584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A75C6B-B3EB-4F36-9472-2E158E67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736036-E041-4622-A3F9-11E73303E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DEAE2CF-D9DB-491E-9DF0-B1A7DCCC7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02DD745-5C8E-44B7-AB67-30F1ADA8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D760CED-AD2F-4B04-93AF-D1D1EEF7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5987F5D-B14F-4B24-9336-90D9548FA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4018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D21B9D-F4AF-4BDC-AC58-59403BFF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B6383E3-14CC-4331-9AAA-9D5199A55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634868E-0C57-423F-AC8F-71BB45DF5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0B62ABD-25B4-4DD0-B35B-80CDAD40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4780F92-D4AF-4343-8685-D620E8F2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25A2841-35AF-44EC-9F94-B8AF3559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690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F3E9D7-332F-46EF-A5D6-C8113BD1B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6C34B5B-E8D2-4355-B707-FEB60365E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904B9CF-B4BC-4319-9253-BE8AC8F3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36261D5-EC86-403E-9A1E-2FBC5C36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3FDC6D-2E8C-47B8-8F5A-1ED59990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5247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6DDD17B-B6C7-45A3-80F7-E14E5C34E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F08FA2F-2399-4516-B7A9-201044C71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CFE6C52-06AC-4A3F-A48D-C1EE88E1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EB70923-E62D-4374-A406-AE6B3311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ECF63C7-E99C-4AD8-A16F-B02EC3FD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05494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>
            <a:extLst>
              <a:ext uri="{FF2B5EF4-FFF2-40B4-BE49-F238E27FC236}">
                <a16:creationId xmlns:a16="http://schemas.microsoft.com/office/drawing/2014/main" id="{E9BD1F27-765B-43BB-8803-2A76DAB23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72" y="2746500"/>
            <a:ext cx="1492743" cy="9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2FDF7C5A-A265-43C7-ADAA-A2C1A3DE1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16" y="2740238"/>
            <a:ext cx="2462291" cy="93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7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9FF041-F901-4E36-9D06-F7239592A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59" y="1526959"/>
            <a:ext cx="11203621" cy="465000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F1EFD8C-6BBA-4C2C-AD9A-6DBDE482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2759" y="6356350"/>
            <a:ext cx="3128641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8CFC0E-DCAD-4B46-BD6B-53F95F66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4C0560-83AF-411C-955C-A92E8FE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4578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FF0000"/>
                </a:solidFill>
              </a:defRPr>
            </a:lvl1pPr>
          </a:lstStyle>
          <a:p>
            <a:fld id="{228E8589-41CB-4D86-9AD4-D0202C964D3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25F1284-79AD-425D-998C-78A9D7599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62" y="136525"/>
            <a:ext cx="9374819" cy="9465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C836BE7-B91E-448B-880F-1A93D7AE9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62" y="136525"/>
            <a:ext cx="9374819" cy="9465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30900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6FAE6A-0361-48E1-A370-6C7F1831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9DC1C78-1960-46B2-976E-A897624F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C01C1AC-508E-4F15-8C0C-379048E5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7C075DD-4044-4139-81CE-B911656D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582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ABC23D-4BA0-4258-B96D-A32512D7F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DE2C7BC-7230-4929-B53D-0CA20A78C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EBD48A2-3369-44D2-ABB0-7CC3A20D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B02450-9D1F-4814-9251-C77A372A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4CB29C4-2F4A-4DF6-B037-A45CD100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642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D991DB-2D66-418F-8463-619CC0370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0B2B18-185A-4F9E-9383-0BF0E0F63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5A018E8-23FC-4D93-A7C3-18EDE096F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A396C8F-6A48-4303-8F34-A96664FD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A8B294A-D639-43DD-93D9-D4BE1FD7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5462D41-9F92-4D4E-8A8E-F600A4A3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20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A32DBD-0C1A-4E79-82F0-7487D2448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9E0C9A7-3A43-41DF-9158-B98DD109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54E7547-046C-40DF-9DEF-459876216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6419496-C1F5-44EE-AE37-57B05A88E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4BD823D-B260-4D34-A4DE-B5E99F026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B028FFD-F427-4951-897C-7F4C1876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F19DC9D-FAE2-4664-8980-A395CCF5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48755F5-C85D-47F4-9434-0F4B926F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97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7274E0-8469-4EC7-BD6E-52D6EF172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B1821C1-245B-4D76-9F4E-547B3D96F6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4E7B448-3B40-4CBB-B66C-78C73B33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DFB1349-59D4-4CCE-931D-708FDA8A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442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3052CD38-ABF7-473F-83E9-50663BC34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8F13DBD-04AD-477A-B5A8-09D361C0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06F32DB-0CCF-4C4E-A747-5C4C9139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93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3445483-8B80-4625-A19B-E9E55532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512" y="136525"/>
            <a:ext cx="9355755" cy="951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A6EEA54-721E-4FBC-AA34-6CC7680F7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511" y="1617044"/>
            <a:ext cx="11271183" cy="4559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E188F8-DB50-4A6B-8CF3-A655D3063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3512" y="6356350"/>
            <a:ext cx="3157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FAB17EF-1637-46C4-B424-9BD592A46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EDC772-B866-4533-ACBC-40145DC25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840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DF641863-554C-4795-90EA-D94E0FFA7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630" y="289339"/>
            <a:ext cx="1031830" cy="640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B4A40B71-D913-413F-8072-84190437636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r="62310"/>
          <a:stretch/>
        </p:blipFill>
        <p:spPr>
          <a:xfrm>
            <a:off x="11132459" y="289339"/>
            <a:ext cx="637173" cy="640921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884ED8DC-7346-43BE-A532-6474D7AB50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630" y="289339"/>
            <a:ext cx="1031830" cy="640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86DF97B1-F31A-4C69-8DEE-BAA64B32E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/>
          <a:srcRect r="62310"/>
          <a:stretch/>
        </p:blipFill>
        <p:spPr>
          <a:xfrm>
            <a:off x="11132459" y="289339"/>
            <a:ext cx="637173" cy="64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1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0" r:id="rId13"/>
    <p:sldLayoutId id="214748369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05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3445483-8B80-4625-A19B-E9E55532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512" y="136525"/>
            <a:ext cx="9355755" cy="951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A6EEA54-721E-4FBC-AA34-6CC7680F7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511" y="1617044"/>
            <a:ext cx="11271183" cy="4559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E188F8-DB50-4A6B-8CF3-A655D3063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3512" y="6356350"/>
            <a:ext cx="3157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DAD15-80EA-494D-99E5-9FD8B529A241}" type="datetimeFigureOut">
              <a:rPr lang="hu-HU" smtClean="0"/>
              <a:t>2022. 11. 03.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FAB17EF-1637-46C4-B424-9BD592A46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EDC772-B866-4533-ACBC-40145DC25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840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E8589-41CB-4D86-9AD4-D0202C964D3D}" type="slidenum">
              <a:rPr lang="hu-HU" smtClean="0"/>
              <a:t>‹#›</a:t>
            </a:fld>
            <a:endParaRPr lang="hu-HU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DF641863-554C-4795-90EA-D94E0FFA7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630" y="289339"/>
            <a:ext cx="1031830" cy="640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B4A40B71-D913-413F-8072-84190437636F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r="62310"/>
          <a:stretch/>
        </p:blipFill>
        <p:spPr>
          <a:xfrm>
            <a:off x="11132459" y="289339"/>
            <a:ext cx="637173" cy="640921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40A0D6C5-D259-4A3D-9C23-97B2CFA7E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630" y="289339"/>
            <a:ext cx="1031830" cy="640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7B98B00C-BCAA-4B11-B6E3-A1144FB55D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r="62310"/>
          <a:stretch/>
        </p:blipFill>
        <p:spPr>
          <a:xfrm>
            <a:off x="11132459" y="289339"/>
            <a:ext cx="637173" cy="64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akis.web.elte.h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quantdare.com/decision-trees-gini-vs-entropy/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6.jpe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://scikit-learn.org/stable/modules/cross_validation.html" TargetMode="Externa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minodatalab.com/blog/what-is-model-validation" TargetMode="External"/><Relationship Id="rId2" Type="http://schemas.openxmlformats.org/officeDocument/2006/relationships/hyperlink" Target="https://towardsdatascience.com/validating-your-machine-learning-model-25b4c8643fb7" TargetMode="Externa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scikit-learn.org/stable/auto_examples/missing_values.html" TargetMode="External"/><Relationship Id="rId2" Type="http://schemas.openxmlformats.org/officeDocument/2006/relationships/hyperlink" Target="http://scikit-learn.org/stable/modules/generated/sklearn.preprocessing.Imputer.html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dnuggets.com/2020/04/data-transformation-standardization-normalization.html" TargetMode="Externa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92164F-A6C7-4DF6-870D-6335F3A61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Big Data Architektúrák és </a:t>
            </a:r>
            <a:br>
              <a:rPr lang="hu-HU" dirty="0"/>
            </a:br>
            <a:r>
              <a:rPr lang="hu-HU" dirty="0"/>
              <a:t>Elemző Módszerek 7.EA</a:t>
            </a:r>
            <a:br>
              <a:rPr lang="hu-HU" dirty="0"/>
            </a:br>
            <a:r>
              <a:rPr lang="hu-HU" sz="4000" dirty="0"/>
              <a:t>Gépi tanulás – osztályozás alapok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F789601-4C75-4855-B2FE-2094F69DFC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/>
              <a:t>Laki Sándor, PhD</a:t>
            </a:r>
          </a:p>
          <a:p>
            <a:r>
              <a:rPr lang="hu-HU" dirty="0"/>
              <a:t>Információs Rendszerek Tanszék</a:t>
            </a:r>
          </a:p>
          <a:p>
            <a:r>
              <a:rPr lang="hu-HU" dirty="0"/>
              <a:t>ELTE Eötvös Loránd Tudományegyetem</a:t>
            </a:r>
          </a:p>
          <a:p>
            <a:r>
              <a:rPr lang="hu-HU" dirty="0"/>
              <a:t>Web: </a:t>
            </a:r>
            <a:r>
              <a:rPr lang="hu-HU" dirty="0">
                <a:hlinkClick r:id="rId2"/>
              </a:rPr>
              <a:t>http://lakis.web.elte.hu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6658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Scatter</a:t>
            </a:r>
            <a:r>
              <a:rPr lang="hu-HU" dirty="0"/>
              <a:t> </a:t>
            </a:r>
            <a:r>
              <a:rPr lang="hu-HU" dirty="0" err="1"/>
              <a:t>plot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2567608" y="5661248"/>
            <a:ext cx="655272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V="1">
            <a:off x="2783632" y="2204864"/>
            <a:ext cx="0" cy="37444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8757592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2567608" y="2420888"/>
            <a:ext cx="43204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524000" y="220486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soaring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524000" y="551723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light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 rot="19378103">
            <a:off x="1464025" y="62450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relaxed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 rot="19378103">
            <a:off x="7343598" y="612881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fast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439816" y="570189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Tempo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 rot="16200000">
            <a:off x="1247582" y="389240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Intensity</a:t>
            </a:r>
            <a:endParaRPr lang="hu-HU" b="1" dirty="0"/>
          </a:p>
        </p:txBody>
      </p:sp>
      <p:grpSp>
        <p:nvGrpSpPr>
          <p:cNvPr id="24" name="Csoportba foglalás 23"/>
          <p:cNvGrpSpPr/>
          <p:nvPr/>
        </p:nvGrpSpPr>
        <p:grpSpPr>
          <a:xfrm>
            <a:off x="3861854" y="3353725"/>
            <a:ext cx="144016" cy="184666"/>
            <a:chOff x="2123728" y="2389530"/>
            <a:chExt cx="144016" cy="184666"/>
          </a:xfrm>
        </p:grpSpPr>
        <p:cxnSp>
          <p:nvCxnSpPr>
            <p:cNvPr id="21" name="Egyenes összekötő 2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Csoportba foglalás 24"/>
          <p:cNvGrpSpPr/>
          <p:nvPr/>
        </p:nvGrpSpPr>
        <p:grpSpPr>
          <a:xfrm>
            <a:off x="3287688" y="5222441"/>
            <a:ext cx="144016" cy="184666"/>
            <a:chOff x="2123728" y="2389530"/>
            <a:chExt cx="144016" cy="184666"/>
          </a:xfrm>
        </p:grpSpPr>
        <p:cxnSp>
          <p:nvCxnSpPr>
            <p:cNvPr id="26" name="Egyenes összekötő 2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Csoportba foglalás 27"/>
          <p:cNvGrpSpPr/>
          <p:nvPr/>
        </p:nvGrpSpPr>
        <p:grpSpPr>
          <a:xfrm>
            <a:off x="4295800" y="5037775"/>
            <a:ext cx="144016" cy="184666"/>
            <a:chOff x="2123728" y="2389530"/>
            <a:chExt cx="144016" cy="184666"/>
          </a:xfrm>
        </p:grpSpPr>
        <p:cxnSp>
          <p:nvCxnSpPr>
            <p:cNvPr id="29" name="Egyenes összekötő 2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2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Csoportba foglalás 30"/>
          <p:cNvGrpSpPr/>
          <p:nvPr/>
        </p:nvGrpSpPr>
        <p:grpSpPr>
          <a:xfrm>
            <a:off x="4655840" y="2784666"/>
            <a:ext cx="144016" cy="184666"/>
            <a:chOff x="2123728" y="2389530"/>
            <a:chExt cx="144016" cy="184666"/>
          </a:xfrm>
        </p:grpSpPr>
        <p:cxnSp>
          <p:nvCxnSpPr>
            <p:cNvPr id="32" name="Egyenes összekötő 3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3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Csoportba foglalás 33"/>
          <p:cNvGrpSpPr/>
          <p:nvPr/>
        </p:nvGrpSpPr>
        <p:grpSpPr>
          <a:xfrm>
            <a:off x="5879976" y="5222441"/>
            <a:ext cx="144016" cy="184666"/>
            <a:chOff x="2123728" y="2389530"/>
            <a:chExt cx="144016" cy="184666"/>
          </a:xfrm>
        </p:grpSpPr>
        <p:cxnSp>
          <p:nvCxnSpPr>
            <p:cNvPr id="35" name="Egyenes összekötő 3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3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Csoportba foglalás 36"/>
          <p:cNvGrpSpPr/>
          <p:nvPr/>
        </p:nvGrpSpPr>
        <p:grpSpPr>
          <a:xfrm>
            <a:off x="6132004" y="2564323"/>
            <a:ext cx="144016" cy="184666"/>
            <a:chOff x="2123728" y="2389530"/>
            <a:chExt cx="144016" cy="184666"/>
          </a:xfrm>
        </p:grpSpPr>
        <p:cxnSp>
          <p:nvCxnSpPr>
            <p:cNvPr id="38" name="Egyenes összekötő 3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3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Csoportba foglalás 39"/>
          <p:cNvGrpSpPr/>
          <p:nvPr/>
        </p:nvGrpSpPr>
        <p:grpSpPr>
          <a:xfrm>
            <a:off x="6960096" y="5130108"/>
            <a:ext cx="144016" cy="184666"/>
            <a:chOff x="2123728" y="2389530"/>
            <a:chExt cx="144016" cy="184666"/>
          </a:xfrm>
        </p:grpSpPr>
        <p:cxnSp>
          <p:nvCxnSpPr>
            <p:cNvPr id="41" name="Egyenes összekötő 4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4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Csoportba foglalás 42"/>
          <p:cNvGrpSpPr/>
          <p:nvPr/>
        </p:nvGrpSpPr>
        <p:grpSpPr>
          <a:xfrm>
            <a:off x="7536160" y="3064314"/>
            <a:ext cx="144016" cy="184666"/>
            <a:chOff x="2123728" y="2389530"/>
            <a:chExt cx="144016" cy="184666"/>
          </a:xfrm>
        </p:grpSpPr>
        <p:cxnSp>
          <p:nvCxnSpPr>
            <p:cNvPr id="44" name="Egyenes összekötő 4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gyenes összekötő 4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Csoportba foglalás 45"/>
          <p:cNvGrpSpPr/>
          <p:nvPr/>
        </p:nvGrpSpPr>
        <p:grpSpPr>
          <a:xfrm>
            <a:off x="6346032" y="4268773"/>
            <a:ext cx="144016" cy="184666"/>
            <a:chOff x="2123728" y="2389530"/>
            <a:chExt cx="144016" cy="184666"/>
          </a:xfrm>
        </p:grpSpPr>
        <p:cxnSp>
          <p:nvCxnSpPr>
            <p:cNvPr id="47" name="Egyenes összekötő 4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gyenes összekötő 4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Csoportba foglalás 48"/>
          <p:cNvGrpSpPr/>
          <p:nvPr/>
        </p:nvGrpSpPr>
        <p:grpSpPr>
          <a:xfrm>
            <a:off x="5318212" y="3984739"/>
            <a:ext cx="144016" cy="184666"/>
            <a:chOff x="2123728" y="2389530"/>
            <a:chExt cx="144016" cy="184666"/>
          </a:xfrm>
        </p:grpSpPr>
        <p:cxnSp>
          <p:nvCxnSpPr>
            <p:cNvPr id="50" name="Egyenes összekötő 4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gyenes összekötő 5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Ellipszis 51"/>
          <p:cNvSpPr/>
          <p:nvPr/>
        </p:nvSpPr>
        <p:spPr>
          <a:xfrm>
            <a:off x="3431704" y="249289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3082283" y="3140968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3241605" y="443815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Ellipszis 54"/>
          <p:cNvSpPr/>
          <p:nvPr/>
        </p:nvSpPr>
        <p:spPr>
          <a:xfrm>
            <a:off x="4331804" y="4237415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Ellipszis 55"/>
          <p:cNvSpPr/>
          <p:nvPr/>
        </p:nvSpPr>
        <p:spPr>
          <a:xfrm>
            <a:off x="5282208" y="2753217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5366248" y="4943403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Ellipszis 57"/>
          <p:cNvSpPr/>
          <p:nvPr/>
        </p:nvSpPr>
        <p:spPr>
          <a:xfrm>
            <a:off x="6276020" y="324898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Ellipszis 58"/>
          <p:cNvSpPr/>
          <p:nvPr/>
        </p:nvSpPr>
        <p:spPr>
          <a:xfrm>
            <a:off x="6950832" y="338359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Ellipszis 59"/>
          <p:cNvSpPr/>
          <p:nvPr/>
        </p:nvSpPr>
        <p:spPr>
          <a:xfrm>
            <a:off x="8000509" y="433013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Ellipszis 60"/>
          <p:cNvSpPr/>
          <p:nvPr/>
        </p:nvSpPr>
        <p:spPr>
          <a:xfrm>
            <a:off x="7248128" y="4654175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8101154" y="259978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63" name="Csoportba foglalás 62"/>
          <p:cNvGrpSpPr/>
          <p:nvPr/>
        </p:nvGrpSpPr>
        <p:grpSpPr>
          <a:xfrm>
            <a:off x="8394086" y="3327987"/>
            <a:ext cx="144016" cy="184666"/>
            <a:chOff x="2123728" y="2389530"/>
            <a:chExt cx="144016" cy="184666"/>
          </a:xfrm>
        </p:grpSpPr>
        <p:cxnSp>
          <p:nvCxnSpPr>
            <p:cNvPr id="64" name="Egyenes összekötő 6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gyenes összekötő 6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Csoportba foglalás 65"/>
          <p:cNvGrpSpPr/>
          <p:nvPr/>
        </p:nvGrpSpPr>
        <p:grpSpPr>
          <a:xfrm>
            <a:off x="7957138" y="5051415"/>
            <a:ext cx="144016" cy="184666"/>
            <a:chOff x="2123728" y="2389530"/>
            <a:chExt cx="144016" cy="184666"/>
          </a:xfrm>
        </p:grpSpPr>
        <p:cxnSp>
          <p:nvCxnSpPr>
            <p:cNvPr id="67" name="Egyenes összekötő 6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gyenes összekötő 6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églalap 72"/>
          <p:cNvSpPr/>
          <p:nvPr/>
        </p:nvSpPr>
        <p:spPr>
          <a:xfrm>
            <a:off x="5591944" y="3356992"/>
            <a:ext cx="288032" cy="3240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279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Classification</a:t>
            </a:r>
            <a:br>
              <a:rPr lang="hu-HU" dirty="0"/>
            </a:b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scatter</a:t>
            </a:r>
            <a:r>
              <a:rPr lang="hu-HU" dirty="0"/>
              <a:t> </a:t>
            </a:r>
            <a:r>
              <a:rPr lang="hu-HU" dirty="0" err="1"/>
              <a:t>plot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surface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567608" y="5661248"/>
            <a:ext cx="655272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V="1">
            <a:off x="2783632" y="2204864"/>
            <a:ext cx="0" cy="37444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8757592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567608" y="2420888"/>
            <a:ext cx="43204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1524000" y="220486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soaring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524000" y="551723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light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 rot="19378103">
            <a:off x="1464025" y="62450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relaxed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 rot="19378103">
            <a:off x="7343598" y="612881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fast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4439816" y="570189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Tempo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 rot="16200000">
            <a:off x="1247582" y="389240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Intensity</a:t>
            </a:r>
            <a:endParaRPr lang="hu-HU" b="1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3717838" y="4469509"/>
            <a:ext cx="144016" cy="184666"/>
            <a:chOff x="2123728" y="2389530"/>
            <a:chExt cx="144016" cy="184666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Csoportba foglalás 16"/>
          <p:cNvGrpSpPr/>
          <p:nvPr/>
        </p:nvGrpSpPr>
        <p:grpSpPr>
          <a:xfrm>
            <a:off x="3287688" y="5222441"/>
            <a:ext cx="144016" cy="184666"/>
            <a:chOff x="2123728" y="2389530"/>
            <a:chExt cx="144016" cy="184666"/>
          </a:xfrm>
        </p:grpSpPr>
        <p:cxnSp>
          <p:nvCxnSpPr>
            <p:cNvPr id="18" name="Egyenes összekötő 1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Csoportba foglalás 19"/>
          <p:cNvGrpSpPr/>
          <p:nvPr/>
        </p:nvGrpSpPr>
        <p:grpSpPr>
          <a:xfrm>
            <a:off x="4295800" y="5037775"/>
            <a:ext cx="144016" cy="184666"/>
            <a:chOff x="2123728" y="2389530"/>
            <a:chExt cx="144016" cy="184666"/>
          </a:xfrm>
        </p:grpSpPr>
        <p:cxnSp>
          <p:nvCxnSpPr>
            <p:cNvPr id="21" name="Egyenes összekötő 2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Csoportba foglalás 22"/>
          <p:cNvGrpSpPr/>
          <p:nvPr/>
        </p:nvGrpSpPr>
        <p:grpSpPr>
          <a:xfrm>
            <a:off x="3277609" y="3800073"/>
            <a:ext cx="144016" cy="184666"/>
            <a:chOff x="2123728" y="2389530"/>
            <a:chExt cx="144016" cy="184666"/>
          </a:xfrm>
        </p:grpSpPr>
        <p:cxnSp>
          <p:nvCxnSpPr>
            <p:cNvPr id="24" name="Egyenes összekötő 2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Csoportba foglalás 25"/>
          <p:cNvGrpSpPr/>
          <p:nvPr/>
        </p:nvGrpSpPr>
        <p:grpSpPr>
          <a:xfrm>
            <a:off x="5138192" y="5221461"/>
            <a:ext cx="144016" cy="184666"/>
            <a:chOff x="2123728" y="2389530"/>
            <a:chExt cx="144016" cy="184666"/>
          </a:xfrm>
        </p:grpSpPr>
        <p:cxnSp>
          <p:nvCxnSpPr>
            <p:cNvPr id="27" name="Egyenes összekötő 2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Csoportba foglalás 28"/>
          <p:cNvGrpSpPr/>
          <p:nvPr/>
        </p:nvGrpSpPr>
        <p:grpSpPr>
          <a:xfrm>
            <a:off x="3130501" y="4435828"/>
            <a:ext cx="144016" cy="184666"/>
            <a:chOff x="2123728" y="2389530"/>
            <a:chExt cx="144016" cy="184666"/>
          </a:xfrm>
        </p:grpSpPr>
        <p:cxnSp>
          <p:nvCxnSpPr>
            <p:cNvPr id="30" name="Egyenes összekötő 2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Csoportba foglalás 31"/>
          <p:cNvGrpSpPr/>
          <p:nvPr/>
        </p:nvGrpSpPr>
        <p:grpSpPr>
          <a:xfrm>
            <a:off x="3717838" y="3140968"/>
            <a:ext cx="144016" cy="184666"/>
            <a:chOff x="2123728" y="2389530"/>
            <a:chExt cx="144016" cy="184666"/>
          </a:xfrm>
        </p:grpSpPr>
        <p:cxnSp>
          <p:nvCxnSpPr>
            <p:cNvPr id="33" name="Egyenes összekötő 3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Csoportba foglalás 34"/>
          <p:cNvGrpSpPr/>
          <p:nvPr/>
        </p:nvGrpSpPr>
        <p:grpSpPr>
          <a:xfrm>
            <a:off x="4280956" y="4478595"/>
            <a:ext cx="144016" cy="184666"/>
            <a:chOff x="2123728" y="2389530"/>
            <a:chExt cx="144016" cy="184666"/>
          </a:xfrm>
        </p:grpSpPr>
        <p:cxnSp>
          <p:nvCxnSpPr>
            <p:cNvPr id="36" name="Egyenes összekötő 3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Csoportba foglalás 37"/>
          <p:cNvGrpSpPr/>
          <p:nvPr/>
        </p:nvGrpSpPr>
        <p:grpSpPr>
          <a:xfrm>
            <a:off x="4136940" y="3861986"/>
            <a:ext cx="144016" cy="184666"/>
            <a:chOff x="2123728" y="2389530"/>
            <a:chExt cx="144016" cy="184666"/>
          </a:xfrm>
        </p:grpSpPr>
        <p:cxnSp>
          <p:nvCxnSpPr>
            <p:cNvPr id="39" name="Egyenes összekötő 3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3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Csoportba foglalás 40"/>
          <p:cNvGrpSpPr/>
          <p:nvPr/>
        </p:nvGrpSpPr>
        <p:grpSpPr>
          <a:xfrm>
            <a:off x="4727848" y="4599951"/>
            <a:ext cx="144016" cy="184666"/>
            <a:chOff x="2123728" y="2389530"/>
            <a:chExt cx="144016" cy="184666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Ellipszis 43"/>
          <p:cNvSpPr/>
          <p:nvPr/>
        </p:nvSpPr>
        <p:spPr>
          <a:xfrm>
            <a:off x="4799856" y="2592057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5925010" y="3002142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5514275" y="2564904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7919662" y="395431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5406263" y="343502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6492044" y="443815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6023175" y="3768715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7500156" y="289413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llipszis 51"/>
          <p:cNvSpPr/>
          <p:nvPr/>
        </p:nvSpPr>
        <p:spPr>
          <a:xfrm>
            <a:off x="7064659" y="358404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7248128" y="4654175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6700120" y="293018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5" name="Csoportba foglalás 54"/>
          <p:cNvGrpSpPr/>
          <p:nvPr/>
        </p:nvGrpSpPr>
        <p:grpSpPr>
          <a:xfrm>
            <a:off x="4835860" y="3943320"/>
            <a:ext cx="144016" cy="184666"/>
            <a:chOff x="2123728" y="2389530"/>
            <a:chExt cx="144016" cy="184666"/>
          </a:xfrm>
        </p:grpSpPr>
        <p:cxnSp>
          <p:nvCxnSpPr>
            <p:cNvPr id="56" name="Egyenes összekötő 5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5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Csoportba foglalás 57"/>
          <p:cNvGrpSpPr/>
          <p:nvPr/>
        </p:nvGrpSpPr>
        <p:grpSpPr>
          <a:xfrm>
            <a:off x="3215680" y="2768896"/>
            <a:ext cx="144016" cy="184666"/>
            <a:chOff x="2123728" y="2389530"/>
            <a:chExt cx="144016" cy="184666"/>
          </a:xfrm>
        </p:grpSpPr>
        <p:cxnSp>
          <p:nvCxnSpPr>
            <p:cNvPr id="59" name="Egyenes összekötő 5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5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Egyenes összekötő 62"/>
          <p:cNvCxnSpPr/>
          <p:nvPr/>
        </p:nvCxnSpPr>
        <p:spPr>
          <a:xfrm>
            <a:off x="3421625" y="1916832"/>
            <a:ext cx="3643034" cy="40324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>
            <a:off x="2256114" y="3002142"/>
            <a:ext cx="8160367" cy="251509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5038050" y="1916832"/>
            <a:ext cx="72008" cy="39697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92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Classification</a:t>
            </a:r>
            <a:br>
              <a:rPr lang="hu-HU" dirty="0"/>
            </a:b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scatter</a:t>
            </a:r>
            <a:r>
              <a:rPr lang="hu-HU" dirty="0"/>
              <a:t> </a:t>
            </a:r>
            <a:r>
              <a:rPr lang="hu-HU" dirty="0" err="1"/>
              <a:t>plot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surface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567608" y="5661248"/>
            <a:ext cx="655272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V="1">
            <a:off x="2783632" y="2204864"/>
            <a:ext cx="0" cy="37444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8757592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567608" y="2420888"/>
            <a:ext cx="43204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1524000" y="220486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soaring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524000" y="551723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light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 rot="19378103">
            <a:off x="1464025" y="62450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relaxed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 rot="19378103">
            <a:off x="7343598" y="612881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fast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4439816" y="570189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Tempo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 rot="16200000">
            <a:off x="1247582" y="389240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Intensity</a:t>
            </a:r>
            <a:endParaRPr lang="hu-HU" b="1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3717838" y="4469509"/>
            <a:ext cx="144016" cy="184666"/>
            <a:chOff x="2123728" y="2389530"/>
            <a:chExt cx="144016" cy="184666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Csoportba foglalás 16"/>
          <p:cNvGrpSpPr/>
          <p:nvPr/>
        </p:nvGrpSpPr>
        <p:grpSpPr>
          <a:xfrm>
            <a:off x="3287688" y="5222441"/>
            <a:ext cx="144016" cy="184666"/>
            <a:chOff x="2123728" y="2389530"/>
            <a:chExt cx="144016" cy="184666"/>
          </a:xfrm>
        </p:grpSpPr>
        <p:cxnSp>
          <p:nvCxnSpPr>
            <p:cNvPr id="18" name="Egyenes összekötő 1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Csoportba foglalás 19"/>
          <p:cNvGrpSpPr/>
          <p:nvPr/>
        </p:nvGrpSpPr>
        <p:grpSpPr>
          <a:xfrm>
            <a:off x="4295800" y="5037775"/>
            <a:ext cx="144016" cy="184666"/>
            <a:chOff x="2123728" y="2389530"/>
            <a:chExt cx="144016" cy="184666"/>
          </a:xfrm>
        </p:grpSpPr>
        <p:cxnSp>
          <p:nvCxnSpPr>
            <p:cNvPr id="21" name="Egyenes összekötő 2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Csoportba foglalás 22"/>
          <p:cNvGrpSpPr/>
          <p:nvPr/>
        </p:nvGrpSpPr>
        <p:grpSpPr>
          <a:xfrm>
            <a:off x="3277609" y="3800073"/>
            <a:ext cx="144016" cy="184666"/>
            <a:chOff x="2123728" y="2389530"/>
            <a:chExt cx="144016" cy="184666"/>
          </a:xfrm>
        </p:grpSpPr>
        <p:cxnSp>
          <p:nvCxnSpPr>
            <p:cNvPr id="24" name="Egyenes összekötő 2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Csoportba foglalás 25"/>
          <p:cNvGrpSpPr/>
          <p:nvPr/>
        </p:nvGrpSpPr>
        <p:grpSpPr>
          <a:xfrm>
            <a:off x="5138192" y="5221461"/>
            <a:ext cx="144016" cy="184666"/>
            <a:chOff x="2123728" y="2389530"/>
            <a:chExt cx="144016" cy="184666"/>
          </a:xfrm>
        </p:grpSpPr>
        <p:cxnSp>
          <p:nvCxnSpPr>
            <p:cNvPr id="27" name="Egyenes összekötő 2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Csoportba foglalás 28"/>
          <p:cNvGrpSpPr/>
          <p:nvPr/>
        </p:nvGrpSpPr>
        <p:grpSpPr>
          <a:xfrm>
            <a:off x="3130501" y="4435828"/>
            <a:ext cx="144016" cy="184666"/>
            <a:chOff x="2123728" y="2389530"/>
            <a:chExt cx="144016" cy="184666"/>
          </a:xfrm>
        </p:grpSpPr>
        <p:cxnSp>
          <p:nvCxnSpPr>
            <p:cNvPr id="30" name="Egyenes összekötő 2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Csoportba foglalás 31"/>
          <p:cNvGrpSpPr/>
          <p:nvPr/>
        </p:nvGrpSpPr>
        <p:grpSpPr>
          <a:xfrm>
            <a:off x="3717838" y="3140968"/>
            <a:ext cx="144016" cy="184666"/>
            <a:chOff x="2123728" y="2389530"/>
            <a:chExt cx="144016" cy="184666"/>
          </a:xfrm>
        </p:grpSpPr>
        <p:cxnSp>
          <p:nvCxnSpPr>
            <p:cNvPr id="33" name="Egyenes összekötő 3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Csoportba foglalás 34"/>
          <p:cNvGrpSpPr/>
          <p:nvPr/>
        </p:nvGrpSpPr>
        <p:grpSpPr>
          <a:xfrm>
            <a:off x="4280956" y="4478595"/>
            <a:ext cx="144016" cy="184666"/>
            <a:chOff x="2123728" y="2389530"/>
            <a:chExt cx="144016" cy="184666"/>
          </a:xfrm>
        </p:grpSpPr>
        <p:cxnSp>
          <p:nvCxnSpPr>
            <p:cNvPr id="36" name="Egyenes összekötő 3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Csoportba foglalás 37"/>
          <p:cNvGrpSpPr/>
          <p:nvPr/>
        </p:nvGrpSpPr>
        <p:grpSpPr>
          <a:xfrm>
            <a:off x="4136940" y="3861986"/>
            <a:ext cx="144016" cy="184666"/>
            <a:chOff x="2123728" y="2389530"/>
            <a:chExt cx="144016" cy="184666"/>
          </a:xfrm>
        </p:grpSpPr>
        <p:cxnSp>
          <p:nvCxnSpPr>
            <p:cNvPr id="39" name="Egyenes összekötő 3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3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Csoportba foglalás 40"/>
          <p:cNvGrpSpPr/>
          <p:nvPr/>
        </p:nvGrpSpPr>
        <p:grpSpPr>
          <a:xfrm>
            <a:off x="4727848" y="4599951"/>
            <a:ext cx="144016" cy="184666"/>
            <a:chOff x="2123728" y="2389530"/>
            <a:chExt cx="144016" cy="184666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Ellipszis 43"/>
          <p:cNvSpPr/>
          <p:nvPr/>
        </p:nvSpPr>
        <p:spPr>
          <a:xfrm>
            <a:off x="4799856" y="2592057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5925010" y="3002142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5514275" y="2564904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7919662" y="395431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5406263" y="343502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6492044" y="443815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6023175" y="3768715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7500156" y="289413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llipszis 51"/>
          <p:cNvSpPr/>
          <p:nvPr/>
        </p:nvSpPr>
        <p:spPr>
          <a:xfrm>
            <a:off x="7064659" y="358404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7248128" y="4654175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6700120" y="293018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5" name="Csoportba foglalás 54"/>
          <p:cNvGrpSpPr/>
          <p:nvPr/>
        </p:nvGrpSpPr>
        <p:grpSpPr>
          <a:xfrm>
            <a:off x="4835860" y="3943320"/>
            <a:ext cx="144016" cy="184666"/>
            <a:chOff x="2123728" y="2389530"/>
            <a:chExt cx="144016" cy="184666"/>
          </a:xfrm>
        </p:grpSpPr>
        <p:cxnSp>
          <p:nvCxnSpPr>
            <p:cNvPr id="56" name="Egyenes összekötő 5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5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Csoportba foglalás 57"/>
          <p:cNvGrpSpPr/>
          <p:nvPr/>
        </p:nvGrpSpPr>
        <p:grpSpPr>
          <a:xfrm>
            <a:off x="3215680" y="2768896"/>
            <a:ext cx="144016" cy="184666"/>
            <a:chOff x="2123728" y="2389530"/>
            <a:chExt cx="144016" cy="184666"/>
          </a:xfrm>
        </p:grpSpPr>
        <p:cxnSp>
          <p:nvCxnSpPr>
            <p:cNvPr id="59" name="Egyenes összekötő 5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5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églalap 60"/>
          <p:cNvSpPr/>
          <p:nvPr/>
        </p:nvSpPr>
        <p:spPr>
          <a:xfrm>
            <a:off x="6600056" y="3397301"/>
            <a:ext cx="288032" cy="3240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?</a:t>
            </a:r>
          </a:p>
        </p:txBody>
      </p:sp>
      <p:cxnSp>
        <p:nvCxnSpPr>
          <p:cNvPr id="63" name="Egyenes összekötő 62"/>
          <p:cNvCxnSpPr/>
          <p:nvPr/>
        </p:nvCxnSpPr>
        <p:spPr>
          <a:xfrm>
            <a:off x="3421625" y="1916832"/>
            <a:ext cx="3643034" cy="40324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zövegdoboz 2"/>
          <p:cNvSpPr txBox="1"/>
          <p:nvPr/>
        </p:nvSpPr>
        <p:spPr>
          <a:xfrm>
            <a:off x="7919662" y="1916833"/>
            <a:ext cx="2748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The </a:t>
            </a:r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classes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u="sng" dirty="0" err="1">
                <a:solidFill>
                  <a:srgbClr val="FF0000"/>
                </a:solidFill>
              </a:rPr>
              <a:t>linearly</a:t>
            </a:r>
            <a:r>
              <a:rPr lang="hu-HU" u="sng" dirty="0">
                <a:solidFill>
                  <a:srgbClr val="FF0000"/>
                </a:solidFill>
              </a:rPr>
              <a:t> </a:t>
            </a:r>
            <a:r>
              <a:rPr lang="hu-HU" u="sng" dirty="0" err="1">
                <a:solidFill>
                  <a:srgbClr val="FF0000"/>
                </a:solidFill>
              </a:rPr>
              <a:t>separable</a:t>
            </a:r>
            <a:r>
              <a:rPr lang="hu-HU" dirty="0"/>
              <a:t> </a:t>
            </a:r>
            <a:r>
              <a:rPr lang="hu-HU" dirty="0" err="1"/>
              <a:t>according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dimensions</a:t>
            </a:r>
            <a:r>
              <a:rPr lang="hu-HU" dirty="0"/>
              <a:t> </a:t>
            </a:r>
            <a:r>
              <a:rPr lang="hu-HU" dirty="0" err="1"/>
              <a:t>Tempo</a:t>
            </a:r>
            <a:r>
              <a:rPr lang="hu-HU" dirty="0"/>
              <a:t> and </a:t>
            </a:r>
            <a:r>
              <a:rPr lang="hu-HU" dirty="0" err="1"/>
              <a:t>Intensity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272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Classification</a:t>
            </a:r>
            <a:br>
              <a:rPr lang="hu-HU" dirty="0"/>
            </a:br>
            <a:r>
              <a:rPr lang="hu-HU" dirty="0" err="1"/>
              <a:t>Non-linearly</a:t>
            </a:r>
            <a:r>
              <a:rPr lang="hu-HU" dirty="0"/>
              <a:t> </a:t>
            </a:r>
            <a:r>
              <a:rPr lang="hu-HU" dirty="0" err="1"/>
              <a:t>separable</a:t>
            </a:r>
            <a:r>
              <a:rPr lang="hu-HU" dirty="0"/>
              <a:t> </a:t>
            </a:r>
            <a:r>
              <a:rPr lang="hu-HU" dirty="0" err="1"/>
              <a:t>data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567608" y="5661248"/>
            <a:ext cx="655272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V="1">
            <a:off x="2783632" y="2204864"/>
            <a:ext cx="0" cy="37444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8757592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567608" y="2420888"/>
            <a:ext cx="43204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1524000" y="220486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soaring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524000" y="551723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light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 rot="19378103">
            <a:off x="1464025" y="62450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relaxed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 rot="19378103">
            <a:off x="7343598" y="612881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fast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4439816" y="570189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Tempo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 rot="16200000">
            <a:off x="1247582" y="389240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Intensity</a:t>
            </a:r>
            <a:endParaRPr lang="hu-HU" b="1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3717838" y="4469509"/>
            <a:ext cx="144016" cy="184666"/>
            <a:chOff x="2123728" y="2389530"/>
            <a:chExt cx="144016" cy="184666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Csoportba foglalás 16"/>
          <p:cNvGrpSpPr/>
          <p:nvPr/>
        </p:nvGrpSpPr>
        <p:grpSpPr>
          <a:xfrm>
            <a:off x="3287688" y="5222441"/>
            <a:ext cx="144016" cy="184666"/>
            <a:chOff x="2123728" y="2389530"/>
            <a:chExt cx="144016" cy="184666"/>
          </a:xfrm>
        </p:grpSpPr>
        <p:cxnSp>
          <p:nvCxnSpPr>
            <p:cNvPr id="18" name="Egyenes összekötő 1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Csoportba foglalás 19"/>
          <p:cNvGrpSpPr/>
          <p:nvPr/>
        </p:nvGrpSpPr>
        <p:grpSpPr>
          <a:xfrm>
            <a:off x="4295800" y="5037775"/>
            <a:ext cx="144016" cy="184666"/>
            <a:chOff x="2123728" y="2389530"/>
            <a:chExt cx="144016" cy="184666"/>
          </a:xfrm>
        </p:grpSpPr>
        <p:cxnSp>
          <p:nvCxnSpPr>
            <p:cNvPr id="21" name="Egyenes összekötő 2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Csoportba foglalás 22"/>
          <p:cNvGrpSpPr/>
          <p:nvPr/>
        </p:nvGrpSpPr>
        <p:grpSpPr>
          <a:xfrm>
            <a:off x="3277609" y="3800073"/>
            <a:ext cx="144016" cy="184666"/>
            <a:chOff x="2123728" y="2389530"/>
            <a:chExt cx="144016" cy="184666"/>
          </a:xfrm>
        </p:grpSpPr>
        <p:cxnSp>
          <p:nvCxnSpPr>
            <p:cNvPr id="24" name="Egyenes összekötő 2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Csoportba foglalás 25"/>
          <p:cNvGrpSpPr/>
          <p:nvPr/>
        </p:nvGrpSpPr>
        <p:grpSpPr>
          <a:xfrm>
            <a:off x="5138192" y="5221461"/>
            <a:ext cx="144016" cy="184666"/>
            <a:chOff x="2123728" y="2389530"/>
            <a:chExt cx="144016" cy="184666"/>
          </a:xfrm>
        </p:grpSpPr>
        <p:cxnSp>
          <p:nvCxnSpPr>
            <p:cNvPr id="27" name="Egyenes összekötő 2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Csoportba foglalás 28"/>
          <p:cNvGrpSpPr/>
          <p:nvPr/>
        </p:nvGrpSpPr>
        <p:grpSpPr>
          <a:xfrm>
            <a:off x="3130501" y="4435828"/>
            <a:ext cx="144016" cy="184666"/>
            <a:chOff x="2123728" y="2389530"/>
            <a:chExt cx="144016" cy="184666"/>
          </a:xfrm>
        </p:grpSpPr>
        <p:cxnSp>
          <p:nvCxnSpPr>
            <p:cNvPr id="30" name="Egyenes összekötő 2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Csoportba foglalás 31"/>
          <p:cNvGrpSpPr/>
          <p:nvPr/>
        </p:nvGrpSpPr>
        <p:grpSpPr>
          <a:xfrm>
            <a:off x="3717838" y="3140968"/>
            <a:ext cx="144016" cy="184666"/>
            <a:chOff x="2123728" y="2389530"/>
            <a:chExt cx="144016" cy="184666"/>
          </a:xfrm>
        </p:grpSpPr>
        <p:cxnSp>
          <p:nvCxnSpPr>
            <p:cNvPr id="33" name="Egyenes összekötő 3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Csoportba foglalás 34"/>
          <p:cNvGrpSpPr/>
          <p:nvPr/>
        </p:nvGrpSpPr>
        <p:grpSpPr>
          <a:xfrm>
            <a:off x="4280956" y="4478595"/>
            <a:ext cx="144016" cy="184666"/>
            <a:chOff x="2123728" y="2389530"/>
            <a:chExt cx="144016" cy="184666"/>
          </a:xfrm>
        </p:grpSpPr>
        <p:cxnSp>
          <p:nvCxnSpPr>
            <p:cNvPr id="36" name="Egyenes összekötő 3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Csoportba foglalás 37"/>
          <p:cNvGrpSpPr/>
          <p:nvPr/>
        </p:nvGrpSpPr>
        <p:grpSpPr>
          <a:xfrm>
            <a:off x="4136940" y="3861986"/>
            <a:ext cx="144016" cy="184666"/>
            <a:chOff x="2123728" y="2389530"/>
            <a:chExt cx="144016" cy="184666"/>
          </a:xfrm>
        </p:grpSpPr>
        <p:cxnSp>
          <p:nvCxnSpPr>
            <p:cNvPr id="39" name="Egyenes összekötő 3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3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Csoportba foglalás 40"/>
          <p:cNvGrpSpPr/>
          <p:nvPr/>
        </p:nvGrpSpPr>
        <p:grpSpPr>
          <a:xfrm>
            <a:off x="5439072" y="4900031"/>
            <a:ext cx="144016" cy="184666"/>
            <a:chOff x="2123728" y="2389530"/>
            <a:chExt cx="144016" cy="184666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Ellipszis 43"/>
          <p:cNvSpPr/>
          <p:nvPr/>
        </p:nvSpPr>
        <p:spPr>
          <a:xfrm>
            <a:off x="7214755" y="2425793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6600056" y="343502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6384032" y="2432267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8021992" y="310961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7919662" y="247411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6023992" y="310146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7614664" y="345481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7500156" y="289413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llipszis 51"/>
          <p:cNvSpPr/>
          <p:nvPr/>
        </p:nvSpPr>
        <p:spPr>
          <a:xfrm>
            <a:off x="7133673" y="323878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8328248" y="2466184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6700120" y="293018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5" name="Csoportba foglalás 54"/>
          <p:cNvGrpSpPr/>
          <p:nvPr/>
        </p:nvGrpSpPr>
        <p:grpSpPr>
          <a:xfrm>
            <a:off x="4835860" y="3943320"/>
            <a:ext cx="144016" cy="184666"/>
            <a:chOff x="2123728" y="2389530"/>
            <a:chExt cx="144016" cy="184666"/>
          </a:xfrm>
        </p:grpSpPr>
        <p:cxnSp>
          <p:nvCxnSpPr>
            <p:cNvPr id="56" name="Egyenes összekötő 5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5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Csoportba foglalás 57"/>
          <p:cNvGrpSpPr/>
          <p:nvPr/>
        </p:nvGrpSpPr>
        <p:grpSpPr>
          <a:xfrm>
            <a:off x="3215680" y="2768896"/>
            <a:ext cx="144016" cy="184666"/>
            <a:chOff x="2123728" y="2389530"/>
            <a:chExt cx="144016" cy="184666"/>
          </a:xfrm>
        </p:grpSpPr>
        <p:cxnSp>
          <p:nvCxnSpPr>
            <p:cNvPr id="59" name="Egyenes összekötő 5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5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Csoportba foglalás 63"/>
          <p:cNvGrpSpPr/>
          <p:nvPr/>
        </p:nvGrpSpPr>
        <p:grpSpPr>
          <a:xfrm>
            <a:off x="6492044" y="4282797"/>
            <a:ext cx="144016" cy="184666"/>
            <a:chOff x="2123728" y="2389530"/>
            <a:chExt cx="144016" cy="184666"/>
          </a:xfrm>
        </p:grpSpPr>
        <p:cxnSp>
          <p:nvCxnSpPr>
            <p:cNvPr id="65" name="Egyenes összekötő 6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gyenes összekötő 6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Csoportba foglalás 66"/>
          <p:cNvGrpSpPr/>
          <p:nvPr/>
        </p:nvGrpSpPr>
        <p:grpSpPr>
          <a:xfrm>
            <a:off x="6197962" y="5327869"/>
            <a:ext cx="144016" cy="184666"/>
            <a:chOff x="2123728" y="2389530"/>
            <a:chExt cx="144016" cy="184666"/>
          </a:xfrm>
        </p:grpSpPr>
        <p:cxnSp>
          <p:nvCxnSpPr>
            <p:cNvPr id="68" name="Egyenes összekötő 6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6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Csoportba foglalás 69"/>
          <p:cNvGrpSpPr/>
          <p:nvPr/>
        </p:nvGrpSpPr>
        <p:grpSpPr>
          <a:xfrm>
            <a:off x="7011028" y="5222441"/>
            <a:ext cx="144016" cy="184666"/>
            <a:chOff x="2123728" y="2389530"/>
            <a:chExt cx="144016" cy="184666"/>
          </a:xfrm>
        </p:grpSpPr>
        <p:cxnSp>
          <p:nvCxnSpPr>
            <p:cNvPr id="71" name="Egyenes összekötő 7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gyenes összekötő 7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Csoportba foglalás 72"/>
          <p:cNvGrpSpPr/>
          <p:nvPr/>
        </p:nvGrpSpPr>
        <p:grpSpPr>
          <a:xfrm>
            <a:off x="5873472" y="4048748"/>
            <a:ext cx="144016" cy="184666"/>
            <a:chOff x="2123728" y="2389530"/>
            <a:chExt cx="144016" cy="184666"/>
          </a:xfrm>
        </p:grpSpPr>
        <p:cxnSp>
          <p:nvCxnSpPr>
            <p:cNvPr id="74" name="Egyenes összekötő 7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gyenes összekötő 7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Csoportba foglalás 75"/>
          <p:cNvGrpSpPr/>
          <p:nvPr/>
        </p:nvGrpSpPr>
        <p:grpSpPr>
          <a:xfrm>
            <a:off x="7758680" y="4853109"/>
            <a:ext cx="144016" cy="184666"/>
            <a:chOff x="2123728" y="2389530"/>
            <a:chExt cx="144016" cy="184666"/>
          </a:xfrm>
        </p:grpSpPr>
        <p:cxnSp>
          <p:nvCxnSpPr>
            <p:cNvPr id="77" name="Egyenes összekötő 7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gyenes összekötő 7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Csoportba foglalás 78"/>
          <p:cNvGrpSpPr/>
          <p:nvPr/>
        </p:nvGrpSpPr>
        <p:grpSpPr>
          <a:xfrm>
            <a:off x="5447928" y="4507618"/>
            <a:ext cx="144016" cy="184666"/>
            <a:chOff x="2123728" y="2389530"/>
            <a:chExt cx="144016" cy="184666"/>
          </a:xfrm>
        </p:grpSpPr>
        <p:cxnSp>
          <p:nvCxnSpPr>
            <p:cNvPr id="80" name="Egyenes összekötő 7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gyenes összekötő 8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Csoportba foglalás 81"/>
          <p:cNvGrpSpPr/>
          <p:nvPr/>
        </p:nvGrpSpPr>
        <p:grpSpPr>
          <a:xfrm>
            <a:off x="6708068" y="4764761"/>
            <a:ext cx="144016" cy="184666"/>
            <a:chOff x="2123728" y="2389530"/>
            <a:chExt cx="144016" cy="184666"/>
          </a:xfrm>
        </p:grpSpPr>
        <p:cxnSp>
          <p:nvCxnSpPr>
            <p:cNvPr id="83" name="Egyenes összekötő 8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gyenes összekötő 8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Csoportba foglalás 84"/>
          <p:cNvGrpSpPr/>
          <p:nvPr/>
        </p:nvGrpSpPr>
        <p:grpSpPr>
          <a:xfrm>
            <a:off x="7047214" y="3967414"/>
            <a:ext cx="144016" cy="184666"/>
            <a:chOff x="2123728" y="2389530"/>
            <a:chExt cx="144016" cy="184666"/>
          </a:xfrm>
        </p:grpSpPr>
        <p:cxnSp>
          <p:nvCxnSpPr>
            <p:cNvPr id="86" name="Egyenes összekötő 8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8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Csoportba foglalás 87"/>
          <p:cNvGrpSpPr/>
          <p:nvPr/>
        </p:nvGrpSpPr>
        <p:grpSpPr>
          <a:xfrm>
            <a:off x="8472264" y="4098131"/>
            <a:ext cx="144016" cy="184666"/>
            <a:chOff x="2123728" y="2389530"/>
            <a:chExt cx="144016" cy="184666"/>
          </a:xfrm>
        </p:grpSpPr>
        <p:cxnSp>
          <p:nvCxnSpPr>
            <p:cNvPr id="89" name="Egyenes összekötő 8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gyenes összekötő 8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Csoportba foglalás 90"/>
          <p:cNvGrpSpPr/>
          <p:nvPr/>
        </p:nvGrpSpPr>
        <p:grpSpPr>
          <a:xfrm>
            <a:off x="7746134" y="4048748"/>
            <a:ext cx="144016" cy="184666"/>
            <a:chOff x="2123728" y="2389530"/>
            <a:chExt cx="144016" cy="184666"/>
          </a:xfrm>
        </p:grpSpPr>
        <p:cxnSp>
          <p:nvCxnSpPr>
            <p:cNvPr id="92" name="Egyenes összekötő 9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gyenes összekötő 9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Csoportba foglalás 93"/>
          <p:cNvGrpSpPr/>
          <p:nvPr/>
        </p:nvGrpSpPr>
        <p:grpSpPr>
          <a:xfrm>
            <a:off x="7767064" y="5181174"/>
            <a:ext cx="144016" cy="184666"/>
            <a:chOff x="2123728" y="2389530"/>
            <a:chExt cx="144016" cy="184666"/>
          </a:xfrm>
        </p:grpSpPr>
        <p:cxnSp>
          <p:nvCxnSpPr>
            <p:cNvPr id="95" name="Egyenes összekötő 9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gyenes összekötő 9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96"/>
          <p:cNvGrpSpPr/>
          <p:nvPr/>
        </p:nvGrpSpPr>
        <p:grpSpPr>
          <a:xfrm>
            <a:off x="8514716" y="4811842"/>
            <a:ext cx="144016" cy="184666"/>
            <a:chOff x="2123728" y="2389530"/>
            <a:chExt cx="144016" cy="184666"/>
          </a:xfrm>
        </p:grpSpPr>
        <p:cxnSp>
          <p:nvCxnSpPr>
            <p:cNvPr id="98" name="Egyenes összekötő 9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9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Csoportba foglalás 99"/>
          <p:cNvGrpSpPr/>
          <p:nvPr/>
        </p:nvGrpSpPr>
        <p:grpSpPr>
          <a:xfrm>
            <a:off x="4835860" y="3117145"/>
            <a:ext cx="144016" cy="184666"/>
            <a:chOff x="2123728" y="2389530"/>
            <a:chExt cx="144016" cy="184666"/>
          </a:xfrm>
        </p:grpSpPr>
        <p:cxnSp>
          <p:nvCxnSpPr>
            <p:cNvPr id="101" name="Egyenes összekötő 10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gyenes összekötő 10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Csoportba foglalás 102"/>
          <p:cNvGrpSpPr/>
          <p:nvPr/>
        </p:nvGrpSpPr>
        <p:grpSpPr>
          <a:xfrm>
            <a:off x="4691844" y="2500536"/>
            <a:ext cx="144016" cy="184666"/>
            <a:chOff x="2123728" y="2389530"/>
            <a:chExt cx="144016" cy="184666"/>
          </a:xfrm>
        </p:grpSpPr>
        <p:cxnSp>
          <p:nvCxnSpPr>
            <p:cNvPr id="104" name="Egyenes összekötő 10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10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Csoportba foglalás 105"/>
          <p:cNvGrpSpPr/>
          <p:nvPr/>
        </p:nvGrpSpPr>
        <p:grpSpPr>
          <a:xfrm>
            <a:off x="5390764" y="2581870"/>
            <a:ext cx="144016" cy="184666"/>
            <a:chOff x="2123728" y="2389530"/>
            <a:chExt cx="144016" cy="184666"/>
          </a:xfrm>
        </p:grpSpPr>
        <p:cxnSp>
          <p:nvCxnSpPr>
            <p:cNvPr id="107" name="Egyenes összekötő 10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gyenes összekötő 10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Csoportba foglalás 108"/>
          <p:cNvGrpSpPr/>
          <p:nvPr/>
        </p:nvGrpSpPr>
        <p:grpSpPr>
          <a:xfrm>
            <a:off x="3552593" y="3054120"/>
            <a:ext cx="144016" cy="184666"/>
            <a:chOff x="2123728" y="2389530"/>
            <a:chExt cx="144016" cy="184666"/>
          </a:xfrm>
        </p:grpSpPr>
        <p:cxnSp>
          <p:nvCxnSpPr>
            <p:cNvPr id="110" name="Egyenes összekötő 10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11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Csoportba foglalás 111"/>
          <p:cNvGrpSpPr/>
          <p:nvPr/>
        </p:nvGrpSpPr>
        <p:grpSpPr>
          <a:xfrm>
            <a:off x="3408577" y="2437511"/>
            <a:ext cx="144016" cy="184666"/>
            <a:chOff x="2123728" y="2389530"/>
            <a:chExt cx="144016" cy="184666"/>
          </a:xfrm>
        </p:grpSpPr>
        <p:cxnSp>
          <p:nvCxnSpPr>
            <p:cNvPr id="113" name="Egyenes összekötő 11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11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Csoportba foglalás 114"/>
          <p:cNvGrpSpPr/>
          <p:nvPr/>
        </p:nvGrpSpPr>
        <p:grpSpPr>
          <a:xfrm>
            <a:off x="4107497" y="2518845"/>
            <a:ext cx="144016" cy="184666"/>
            <a:chOff x="2123728" y="2389530"/>
            <a:chExt cx="144016" cy="184666"/>
          </a:xfrm>
        </p:grpSpPr>
        <p:cxnSp>
          <p:nvCxnSpPr>
            <p:cNvPr id="116" name="Egyenes összekötő 11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gyenes összekötő 11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Szövegdoboz 61"/>
          <p:cNvSpPr txBox="1"/>
          <p:nvPr/>
        </p:nvSpPr>
        <p:spPr>
          <a:xfrm>
            <a:off x="3696610" y="1556792"/>
            <a:ext cx="5423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>
                <a:solidFill>
                  <a:srgbClr val="FF0000"/>
                </a:solidFill>
              </a:rPr>
              <a:t>What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if</a:t>
            </a:r>
            <a:r>
              <a:rPr lang="hu-HU" b="1" dirty="0">
                <a:solidFill>
                  <a:srgbClr val="FF0000"/>
                </a:solidFill>
              </a:rPr>
              <a:t> I </a:t>
            </a:r>
            <a:r>
              <a:rPr lang="hu-HU" b="1" dirty="0" err="1">
                <a:solidFill>
                  <a:srgbClr val="FF0000"/>
                </a:solidFill>
              </a:rPr>
              <a:t>only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like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fast</a:t>
            </a:r>
            <a:r>
              <a:rPr lang="hu-HU" b="1" dirty="0">
                <a:solidFill>
                  <a:srgbClr val="FF0000"/>
                </a:solidFill>
              </a:rPr>
              <a:t> and </a:t>
            </a:r>
            <a:r>
              <a:rPr lang="hu-HU" b="1" dirty="0" err="1">
                <a:solidFill>
                  <a:srgbClr val="FF0000"/>
                </a:solidFill>
              </a:rPr>
              <a:t>intense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music</a:t>
            </a:r>
            <a:r>
              <a:rPr lang="hu-HU" b="1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732023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6D9D74-3DF9-4284-BD72-BD4F930E1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Decision </a:t>
            </a:r>
            <a:r>
              <a:rPr lang="hu-HU" dirty="0" err="1"/>
              <a:t>Tree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422C65F-299C-4546-8E2B-A23924DB8D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104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Classification</a:t>
            </a:r>
            <a:br>
              <a:rPr lang="hu-HU" dirty="0"/>
            </a:br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Trees</a:t>
            </a:r>
            <a:endParaRPr lang="hu-HU" dirty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1464026" y="2204864"/>
            <a:ext cx="6426125" cy="4409524"/>
            <a:chOff x="-59975" y="2204864"/>
            <a:chExt cx="7656311" cy="4409524"/>
          </a:xfrm>
        </p:grpSpPr>
        <p:cxnSp>
          <p:nvCxnSpPr>
            <p:cNvPr id="4" name="Egyenes összekötő nyíllal 3"/>
            <p:cNvCxnSpPr/>
            <p:nvPr/>
          </p:nvCxnSpPr>
          <p:spPr>
            <a:xfrm>
              <a:off x="1043608" y="5661248"/>
              <a:ext cx="6552728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Egyenes összekötő nyíllal 4"/>
            <p:cNvCxnSpPr/>
            <p:nvPr/>
          </p:nvCxnSpPr>
          <p:spPr>
            <a:xfrm flipV="1">
              <a:off x="1259632" y="2204864"/>
              <a:ext cx="0" cy="3744416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7233592" y="5517232"/>
              <a:ext cx="0" cy="288032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>
              <a:off x="1043608" y="2420888"/>
              <a:ext cx="432048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Szövegdoboz 7"/>
            <p:cNvSpPr txBox="1"/>
            <p:nvPr/>
          </p:nvSpPr>
          <p:spPr>
            <a:xfrm>
              <a:off x="0" y="2204864"/>
              <a:ext cx="1043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soaring</a:t>
              </a:r>
              <a:endParaRPr lang="hu-HU" dirty="0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0" y="5517232"/>
              <a:ext cx="1043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light</a:t>
              </a:r>
              <a:endParaRPr lang="hu-HU" dirty="0"/>
            </a:p>
          </p:txBody>
        </p:sp>
        <p:sp>
          <p:nvSpPr>
            <p:cNvPr id="10" name="Szövegdoboz 9"/>
            <p:cNvSpPr txBox="1"/>
            <p:nvPr/>
          </p:nvSpPr>
          <p:spPr>
            <a:xfrm rot="19378103">
              <a:off x="-59975" y="6245056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relaxed</a:t>
              </a:r>
              <a:endParaRPr lang="hu-HU" dirty="0"/>
            </a:p>
          </p:txBody>
        </p:sp>
        <p:sp>
          <p:nvSpPr>
            <p:cNvPr id="11" name="Szövegdoboz 10"/>
            <p:cNvSpPr txBox="1"/>
            <p:nvPr/>
          </p:nvSpPr>
          <p:spPr>
            <a:xfrm rot="19378103">
              <a:off x="5819598" y="6128817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fast</a:t>
              </a:r>
              <a:endParaRPr lang="hu-HU" dirty="0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2915816" y="570189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/>
                <a:t>Tempo</a:t>
              </a:r>
              <a:endParaRPr lang="hu-HU" b="1" dirty="0"/>
            </a:p>
          </p:txBody>
        </p:sp>
        <p:sp>
          <p:nvSpPr>
            <p:cNvPr id="13" name="Szövegdoboz 12"/>
            <p:cNvSpPr txBox="1"/>
            <p:nvPr/>
          </p:nvSpPr>
          <p:spPr>
            <a:xfrm rot="16200000">
              <a:off x="-276418" y="3857054"/>
              <a:ext cx="2592288" cy="440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/>
                <a:t>Intensity</a:t>
              </a:r>
              <a:endParaRPr lang="hu-HU" b="1" dirty="0"/>
            </a:p>
          </p:txBody>
        </p:sp>
        <p:grpSp>
          <p:nvGrpSpPr>
            <p:cNvPr id="14" name="Csoportba foglalás 13"/>
            <p:cNvGrpSpPr/>
            <p:nvPr/>
          </p:nvGrpSpPr>
          <p:grpSpPr>
            <a:xfrm>
              <a:off x="2193838" y="4469509"/>
              <a:ext cx="144016" cy="184666"/>
              <a:chOff x="2123728" y="2389530"/>
              <a:chExt cx="144016" cy="184666"/>
            </a:xfrm>
          </p:grpSpPr>
          <p:cxnSp>
            <p:nvCxnSpPr>
              <p:cNvPr id="15" name="Egyenes összekötő 14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Egyenes összekötő 15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Csoportba foglalás 16"/>
            <p:cNvGrpSpPr/>
            <p:nvPr/>
          </p:nvGrpSpPr>
          <p:grpSpPr>
            <a:xfrm>
              <a:off x="1763688" y="5222441"/>
              <a:ext cx="144016" cy="184666"/>
              <a:chOff x="2123728" y="2389530"/>
              <a:chExt cx="144016" cy="184666"/>
            </a:xfrm>
          </p:grpSpPr>
          <p:cxnSp>
            <p:nvCxnSpPr>
              <p:cNvPr id="18" name="Egyenes összekötő 17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Egyenes összekötő 18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Csoportba foglalás 19"/>
            <p:cNvGrpSpPr/>
            <p:nvPr/>
          </p:nvGrpSpPr>
          <p:grpSpPr>
            <a:xfrm>
              <a:off x="2771800" y="5037775"/>
              <a:ext cx="144016" cy="184666"/>
              <a:chOff x="2123728" y="2389530"/>
              <a:chExt cx="144016" cy="184666"/>
            </a:xfrm>
          </p:grpSpPr>
          <p:cxnSp>
            <p:nvCxnSpPr>
              <p:cNvPr id="21" name="Egyenes összekötő 20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gyenes összekötő 21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Csoportba foglalás 22"/>
            <p:cNvGrpSpPr/>
            <p:nvPr/>
          </p:nvGrpSpPr>
          <p:grpSpPr>
            <a:xfrm>
              <a:off x="1753609" y="3800073"/>
              <a:ext cx="144016" cy="184666"/>
              <a:chOff x="2123728" y="2389530"/>
              <a:chExt cx="144016" cy="184666"/>
            </a:xfrm>
          </p:grpSpPr>
          <p:cxnSp>
            <p:nvCxnSpPr>
              <p:cNvPr id="24" name="Egyenes összekötő 23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Egyenes összekötő 24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Csoportba foglalás 25"/>
            <p:cNvGrpSpPr/>
            <p:nvPr/>
          </p:nvGrpSpPr>
          <p:grpSpPr>
            <a:xfrm>
              <a:off x="3614192" y="5221461"/>
              <a:ext cx="144016" cy="184666"/>
              <a:chOff x="2123728" y="2389530"/>
              <a:chExt cx="144016" cy="184666"/>
            </a:xfrm>
          </p:grpSpPr>
          <p:cxnSp>
            <p:nvCxnSpPr>
              <p:cNvPr id="27" name="Egyenes összekötő 26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Egyenes összekötő 27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Csoportba foglalás 28"/>
            <p:cNvGrpSpPr/>
            <p:nvPr/>
          </p:nvGrpSpPr>
          <p:grpSpPr>
            <a:xfrm>
              <a:off x="1606501" y="4435828"/>
              <a:ext cx="144016" cy="184666"/>
              <a:chOff x="2123728" y="2389530"/>
              <a:chExt cx="144016" cy="184666"/>
            </a:xfrm>
          </p:grpSpPr>
          <p:cxnSp>
            <p:nvCxnSpPr>
              <p:cNvPr id="30" name="Egyenes összekötő 29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gyenes összekötő 30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Csoportba foglalás 31"/>
            <p:cNvGrpSpPr/>
            <p:nvPr/>
          </p:nvGrpSpPr>
          <p:grpSpPr>
            <a:xfrm>
              <a:off x="2193838" y="3140968"/>
              <a:ext cx="144016" cy="184666"/>
              <a:chOff x="2123728" y="2389530"/>
              <a:chExt cx="144016" cy="184666"/>
            </a:xfrm>
          </p:grpSpPr>
          <p:cxnSp>
            <p:nvCxnSpPr>
              <p:cNvPr id="33" name="Egyenes összekötő 32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Egyenes összekötő 33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Csoportba foglalás 34"/>
            <p:cNvGrpSpPr/>
            <p:nvPr/>
          </p:nvGrpSpPr>
          <p:grpSpPr>
            <a:xfrm>
              <a:off x="2756956" y="4478595"/>
              <a:ext cx="144016" cy="184666"/>
              <a:chOff x="2123728" y="2389530"/>
              <a:chExt cx="144016" cy="184666"/>
            </a:xfrm>
          </p:grpSpPr>
          <p:cxnSp>
            <p:nvCxnSpPr>
              <p:cNvPr id="36" name="Egyenes összekötő 3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gyenes összekötő 3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Csoportba foglalás 37"/>
            <p:cNvGrpSpPr/>
            <p:nvPr/>
          </p:nvGrpSpPr>
          <p:grpSpPr>
            <a:xfrm>
              <a:off x="2612940" y="3861986"/>
              <a:ext cx="144016" cy="184666"/>
              <a:chOff x="2123728" y="2389530"/>
              <a:chExt cx="144016" cy="184666"/>
            </a:xfrm>
          </p:grpSpPr>
          <p:cxnSp>
            <p:nvCxnSpPr>
              <p:cNvPr id="39" name="Egyenes összekötő 38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Csoportba foglalás 40"/>
            <p:cNvGrpSpPr/>
            <p:nvPr/>
          </p:nvGrpSpPr>
          <p:grpSpPr>
            <a:xfrm>
              <a:off x="3915072" y="4900031"/>
              <a:ext cx="144016" cy="184666"/>
              <a:chOff x="2123728" y="2389530"/>
              <a:chExt cx="144016" cy="184666"/>
            </a:xfrm>
          </p:grpSpPr>
          <p:cxnSp>
            <p:nvCxnSpPr>
              <p:cNvPr id="42" name="Egyenes összekötő 41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Ellipszis 43"/>
            <p:cNvSpPr/>
            <p:nvPr/>
          </p:nvSpPr>
          <p:spPr>
            <a:xfrm>
              <a:off x="5690755" y="2425793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Ellipszis 44"/>
            <p:cNvSpPr/>
            <p:nvPr/>
          </p:nvSpPr>
          <p:spPr>
            <a:xfrm>
              <a:off x="5076056" y="3435029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Ellipszis 45"/>
            <p:cNvSpPr/>
            <p:nvPr/>
          </p:nvSpPr>
          <p:spPr>
            <a:xfrm>
              <a:off x="4860032" y="2432267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7" name="Ellipszis 46"/>
            <p:cNvSpPr/>
            <p:nvPr/>
          </p:nvSpPr>
          <p:spPr>
            <a:xfrm>
              <a:off x="6497992" y="3109610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8" name="Ellipszis 47"/>
            <p:cNvSpPr/>
            <p:nvPr/>
          </p:nvSpPr>
          <p:spPr>
            <a:xfrm>
              <a:off x="6395662" y="2474119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Ellipszis 48"/>
            <p:cNvSpPr/>
            <p:nvPr/>
          </p:nvSpPr>
          <p:spPr>
            <a:xfrm>
              <a:off x="4499992" y="3101466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Ellipszis 49"/>
            <p:cNvSpPr/>
            <p:nvPr/>
          </p:nvSpPr>
          <p:spPr>
            <a:xfrm>
              <a:off x="6090664" y="3454810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Ellipszis 50"/>
            <p:cNvSpPr/>
            <p:nvPr/>
          </p:nvSpPr>
          <p:spPr>
            <a:xfrm>
              <a:off x="5976156" y="2894130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2" name="Ellipszis 51"/>
            <p:cNvSpPr/>
            <p:nvPr/>
          </p:nvSpPr>
          <p:spPr>
            <a:xfrm>
              <a:off x="5609673" y="3238786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3" name="Ellipszis 52"/>
            <p:cNvSpPr/>
            <p:nvPr/>
          </p:nvSpPr>
          <p:spPr>
            <a:xfrm>
              <a:off x="6804248" y="2466184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Ellipszis 53"/>
            <p:cNvSpPr/>
            <p:nvPr/>
          </p:nvSpPr>
          <p:spPr>
            <a:xfrm>
              <a:off x="5176120" y="2930186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55" name="Csoportba foglalás 54"/>
            <p:cNvGrpSpPr/>
            <p:nvPr/>
          </p:nvGrpSpPr>
          <p:grpSpPr>
            <a:xfrm>
              <a:off x="3311860" y="3943320"/>
              <a:ext cx="144016" cy="184666"/>
              <a:chOff x="2123728" y="2389530"/>
              <a:chExt cx="144016" cy="184666"/>
            </a:xfrm>
          </p:grpSpPr>
          <p:cxnSp>
            <p:nvCxnSpPr>
              <p:cNvPr id="56" name="Egyenes összekötő 5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Egyenes összekötő 5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Csoportba foglalás 57"/>
            <p:cNvGrpSpPr/>
            <p:nvPr/>
          </p:nvGrpSpPr>
          <p:grpSpPr>
            <a:xfrm>
              <a:off x="1691680" y="2768896"/>
              <a:ext cx="144016" cy="184666"/>
              <a:chOff x="2123728" y="2389530"/>
              <a:chExt cx="144016" cy="184666"/>
            </a:xfrm>
          </p:grpSpPr>
          <p:cxnSp>
            <p:nvCxnSpPr>
              <p:cNvPr id="59" name="Egyenes összekötő 58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Egyenes összekötő 59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Csoportba foglalás 63"/>
            <p:cNvGrpSpPr/>
            <p:nvPr/>
          </p:nvGrpSpPr>
          <p:grpSpPr>
            <a:xfrm>
              <a:off x="4968044" y="4282797"/>
              <a:ext cx="144016" cy="184666"/>
              <a:chOff x="2123728" y="2389530"/>
              <a:chExt cx="144016" cy="184666"/>
            </a:xfrm>
          </p:grpSpPr>
          <p:cxnSp>
            <p:nvCxnSpPr>
              <p:cNvPr id="65" name="Egyenes összekötő 64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Egyenes összekötő 65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Csoportba foglalás 66"/>
            <p:cNvGrpSpPr/>
            <p:nvPr/>
          </p:nvGrpSpPr>
          <p:grpSpPr>
            <a:xfrm>
              <a:off x="4673962" y="5327869"/>
              <a:ext cx="144016" cy="184666"/>
              <a:chOff x="2123728" y="2389530"/>
              <a:chExt cx="144016" cy="184666"/>
            </a:xfrm>
          </p:grpSpPr>
          <p:cxnSp>
            <p:nvCxnSpPr>
              <p:cNvPr id="68" name="Egyenes összekötő 67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Egyenes összekötő 68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Csoportba foglalás 69"/>
            <p:cNvGrpSpPr/>
            <p:nvPr/>
          </p:nvGrpSpPr>
          <p:grpSpPr>
            <a:xfrm>
              <a:off x="5487028" y="5222441"/>
              <a:ext cx="144016" cy="184666"/>
              <a:chOff x="2123728" y="2389530"/>
              <a:chExt cx="144016" cy="184666"/>
            </a:xfrm>
          </p:grpSpPr>
          <p:cxnSp>
            <p:nvCxnSpPr>
              <p:cNvPr id="71" name="Egyenes összekötő 70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Egyenes összekötő 71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Csoportba foglalás 72"/>
            <p:cNvGrpSpPr/>
            <p:nvPr/>
          </p:nvGrpSpPr>
          <p:grpSpPr>
            <a:xfrm>
              <a:off x="4349472" y="4048748"/>
              <a:ext cx="144016" cy="184666"/>
              <a:chOff x="2123728" y="2389530"/>
              <a:chExt cx="144016" cy="184666"/>
            </a:xfrm>
          </p:grpSpPr>
          <p:cxnSp>
            <p:nvCxnSpPr>
              <p:cNvPr id="74" name="Egyenes összekötő 73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Egyenes összekötő 74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Csoportba foglalás 75"/>
            <p:cNvGrpSpPr/>
            <p:nvPr/>
          </p:nvGrpSpPr>
          <p:grpSpPr>
            <a:xfrm>
              <a:off x="6234680" y="4853109"/>
              <a:ext cx="144016" cy="184666"/>
              <a:chOff x="2123728" y="2389530"/>
              <a:chExt cx="144016" cy="184666"/>
            </a:xfrm>
          </p:grpSpPr>
          <p:cxnSp>
            <p:nvCxnSpPr>
              <p:cNvPr id="77" name="Egyenes összekötő 76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Egyenes összekötő 77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Csoportba foglalás 78"/>
            <p:cNvGrpSpPr/>
            <p:nvPr/>
          </p:nvGrpSpPr>
          <p:grpSpPr>
            <a:xfrm>
              <a:off x="3923928" y="4507618"/>
              <a:ext cx="144016" cy="184666"/>
              <a:chOff x="2123728" y="2389530"/>
              <a:chExt cx="144016" cy="184666"/>
            </a:xfrm>
          </p:grpSpPr>
          <p:cxnSp>
            <p:nvCxnSpPr>
              <p:cNvPr id="80" name="Egyenes összekötő 79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Egyenes összekötő 80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/>
            <p:cNvGrpSpPr/>
            <p:nvPr/>
          </p:nvGrpSpPr>
          <p:grpSpPr>
            <a:xfrm>
              <a:off x="5184068" y="4764761"/>
              <a:ext cx="144016" cy="184666"/>
              <a:chOff x="2123728" y="2389530"/>
              <a:chExt cx="144016" cy="184666"/>
            </a:xfrm>
          </p:grpSpPr>
          <p:cxnSp>
            <p:nvCxnSpPr>
              <p:cNvPr id="83" name="Egyenes összekötő 82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Egyenes összekötő 83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/>
            <p:cNvGrpSpPr/>
            <p:nvPr/>
          </p:nvGrpSpPr>
          <p:grpSpPr>
            <a:xfrm>
              <a:off x="5523214" y="3967414"/>
              <a:ext cx="144016" cy="184666"/>
              <a:chOff x="2123728" y="2389530"/>
              <a:chExt cx="144016" cy="184666"/>
            </a:xfrm>
          </p:grpSpPr>
          <p:cxnSp>
            <p:nvCxnSpPr>
              <p:cNvPr id="86" name="Egyenes összekötő 8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Csoportba foglalás 87"/>
            <p:cNvGrpSpPr/>
            <p:nvPr/>
          </p:nvGrpSpPr>
          <p:grpSpPr>
            <a:xfrm>
              <a:off x="6948264" y="4098131"/>
              <a:ext cx="144016" cy="184666"/>
              <a:chOff x="2123728" y="2389530"/>
              <a:chExt cx="144016" cy="184666"/>
            </a:xfrm>
          </p:grpSpPr>
          <p:cxnSp>
            <p:nvCxnSpPr>
              <p:cNvPr id="89" name="Egyenes összekötő 88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Csoportba foglalás 90"/>
            <p:cNvGrpSpPr/>
            <p:nvPr/>
          </p:nvGrpSpPr>
          <p:grpSpPr>
            <a:xfrm>
              <a:off x="6222134" y="4048748"/>
              <a:ext cx="144016" cy="184666"/>
              <a:chOff x="2123728" y="2389530"/>
              <a:chExt cx="144016" cy="184666"/>
            </a:xfrm>
          </p:grpSpPr>
          <p:cxnSp>
            <p:nvCxnSpPr>
              <p:cNvPr id="92" name="Egyenes összekötő 91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gyenes összekötő 92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Csoportba foglalás 93"/>
            <p:cNvGrpSpPr/>
            <p:nvPr/>
          </p:nvGrpSpPr>
          <p:grpSpPr>
            <a:xfrm>
              <a:off x="6243064" y="5181174"/>
              <a:ext cx="144016" cy="184666"/>
              <a:chOff x="2123728" y="2389530"/>
              <a:chExt cx="144016" cy="184666"/>
            </a:xfrm>
          </p:grpSpPr>
          <p:cxnSp>
            <p:nvCxnSpPr>
              <p:cNvPr id="95" name="Egyenes összekötő 94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Egyenes összekötő 95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Csoportba foglalás 96"/>
            <p:cNvGrpSpPr/>
            <p:nvPr/>
          </p:nvGrpSpPr>
          <p:grpSpPr>
            <a:xfrm>
              <a:off x="6990716" y="4811842"/>
              <a:ext cx="144016" cy="184666"/>
              <a:chOff x="2123728" y="2389530"/>
              <a:chExt cx="144016" cy="184666"/>
            </a:xfrm>
          </p:grpSpPr>
          <p:cxnSp>
            <p:nvCxnSpPr>
              <p:cNvPr id="98" name="Egyenes összekötő 97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Egyenes összekötő 98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Csoportba foglalás 99"/>
            <p:cNvGrpSpPr/>
            <p:nvPr/>
          </p:nvGrpSpPr>
          <p:grpSpPr>
            <a:xfrm>
              <a:off x="3311860" y="3117145"/>
              <a:ext cx="144016" cy="184666"/>
              <a:chOff x="2123728" y="2389530"/>
              <a:chExt cx="144016" cy="184666"/>
            </a:xfrm>
          </p:grpSpPr>
          <p:cxnSp>
            <p:nvCxnSpPr>
              <p:cNvPr id="101" name="Egyenes összekötő 100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Egyenes összekötő 101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/>
            <p:cNvGrpSpPr/>
            <p:nvPr/>
          </p:nvGrpSpPr>
          <p:grpSpPr>
            <a:xfrm>
              <a:off x="3167844" y="2500536"/>
              <a:ext cx="144016" cy="184666"/>
              <a:chOff x="2123728" y="2389530"/>
              <a:chExt cx="144016" cy="184666"/>
            </a:xfrm>
          </p:grpSpPr>
          <p:cxnSp>
            <p:nvCxnSpPr>
              <p:cNvPr id="104" name="Egyenes összekötő 103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Egyenes összekötő 104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/>
            <p:cNvGrpSpPr/>
            <p:nvPr/>
          </p:nvGrpSpPr>
          <p:grpSpPr>
            <a:xfrm>
              <a:off x="3866764" y="2581870"/>
              <a:ext cx="144016" cy="184666"/>
              <a:chOff x="2123728" y="2389530"/>
              <a:chExt cx="144016" cy="184666"/>
            </a:xfrm>
          </p:grpSpPr>
          <p:cxnSp>
            <p:nvCxnSpPr>
              <p:cNvPr id="107" name="Egyenes összekötő 106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Egyenes összekötő 107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Csoportba foglalás 108"/>
            <p:cNvGrpSpPr/>
            <p:nvPr/>
          </p:nvGrpSpPr>
          <p:grpSpPr>
            <a:xfrm>
              <a:off x="2028593" y="3054120"/>
              <a:ext cx="144016" cy="184666"/>
              <a:chOff x="2123728" y="2389530"/>
              <a:chExt cx="144016" cy="184666"/>
            </a:xfrm>
          </p:grpSpPr>
          <p:cxnSp>
            <p:nvCxnSpPr>
              <p:cNvPr id="110" name="Egyenes összekötő 109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Egyenes összekötő 110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Csoportba foglalás 111"/>
            <p:cNvGrpSpPr/>
            <p:nvPr/>
          </p:nvGrpSpPr>
          <p:grpSpPr>
            <a:xfrm>
              <a:off x="1884577" y="2437511"/>
              <a:ext cx="144016" cy="184666"/>
              <a:chOff x="2123728" y="2389530"/>
              <a:chExt cx="144016" cy="184666"/>
            </a:xfrm>
          </p:grpSpPr>
          <p:cxnSp>
            <p:nvCxnSpPr>
              <p:cNvPr id="113" name="Egyenes összekötő 112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Egyenes összekötő 113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Csoportba foglalás 114"/>
            <p:cNvGrpSpPr/>
            <p:nvPr/>
          </p:nvGrpSpPr>
          <p:grpSpPr>
            <a:xfrm>
              <a:off x="2583497" y="2518845"/>
              <a:ext cx="144016" cy="184666"/>
              <a:chOff x="2123728" y="2389530"/>
              <a:chExt cx="144016" cy="184666"/>
            </a:xfrm>
          </p:grpSpPr>
          <p:cxnSp>
            <p:nvCxnSpPr>
              <p:cNvPr id="116" name="Egyenes összekötő 11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Egyenes összekötő 11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Lekerekített téglalap 60"/>
          <p:cNvSpPr/>
          <p:nvPr/>
        </p:nvSpPr>
        <p:spPr>
          <a:xfrm>
            <a:off x="8544272" y="2145801"/>
            <a:ext cx="1512168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Fast</a:t>
            </a:r>
            <a:r>
              <a:rPr lang="hu-HU" dirty="0">
                <a:solidFill>
                  <a:schemeClr val="tx1"/>
                </a:solidFill>
              </a:rPr>
              <a:t>?</a:t>
            </a:r>
            <a:endParaRPr lang="hu-HU" dirty="0"/>
          </a:p>
        </p:txBody>
      </p:sp>
      <p:cxnSp>
        <p:nvCxnSpPr>
          <p:cNvPr id="118" name="Egyenes összekötő nyíllal 117"/>
          <p:cNvCxnSpPr/>
          <p:nvPr/>
        </p:nvCxnSpPr>
        <p:spPr>
          <a:xfrm flipH="1">
            <a:off x="8832304" y="257419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nyíllal 119"/>
          <p:cNvCxnSpPr/>
          <p:nvPr/>
        </p:nvCxnSpPr>
        <p:spPr>
          <a:xfrm>
            <a:off x="9552384" y="256932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Szövegdoboz 121"/>
          <p:cNvSpPr txBox="1"/>
          <p:nvPr/>
        </p:nvSpPr>
        <p:spPr>
          <a:xfrm>
            <a:off x="8472264" y="314645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Yes</a:t>
            </a:r>
            <a:endParaRPr lang="hu-HU" dirty="0"/>
          </a:p>
        </p:txBody>
      </p:sp>
      <p:sp>
        <p:nvSpPr>
          <p:cNvPr id="123" name="Szövegdoboz 122"/>
          <p:cNvSpPr txBox="1"/>
          <p:nvPr/>
        </p:nvSpPr>
        <p:spPr>
          <a:xfrm>
            <a:off x="9426370" y="31672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No</a:t>
            </a:r>
          </a:p>
        </p:txBody>
      </p:sp>
      <p:sp>
        <p:nvSpPr>
          <p:cNvPr id="124" name="Szövegdoboz 123"/>
          <p:cNvSpPr txBox="1"/>
          <p:nvPr/>
        </p:nvSpPr>
        <p:spPr>
          <a:xfrm>
            <a:off x="3416143" y="1465621"/>
            <a:ext cx="5281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Idea: </a:t>
            </a:r>
            <a:r>
              <a:rPr lang="hu-HU" sz="2000" b="1" dirty="0" err="1">
                <a:solidFill>
                  <a:srgbClr val="FF0000"/>
                </a:solidFill>
              </a:rPr>
              <a:t>We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can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ask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multiple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linear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questions</a:t>
            </a:r>
            <a:r>
              <a:rPr lang="hu-HU" sz="20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26" name="Egyenes összekötő 125"/>
          <p:cNvCxnSpPr>
            <a:endCxn id="12" idx="0"/>
          </p:cNvCxnSpPr>
          <p:nvPr/>
        </p:nvCxnSpPr>
        <p:spPr>
          <a:xfrm>
            <a:off x="5049563" y="2204864"/>
            <a:ext cx="1" cy="34970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Szövegdoboz 127"/>
          <p:cNvSpPr txBox="1"/>
          <p:nvPr/>
        </p:nvSpPr>
        <p:spPr>
          <a:xfrm>
            <a:off x="8328248" y="389240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i="1" dirty="0" err="1"/>
              <a:t>Where</a:t>
            </a:r>
            <a:r>
              <a:rPr lang="hu-HU" i="1" dirty="0"/>
              <a:t> </a:t>
            </a:r>
            <a:r>
              <a:rPr lang="hu-HU" i="1" dirty="0" err="1"/>
              <a:t>do</a:t>
            </a:r>
            <a:r>
              <a:rPr lang="hu-HU" i="1" dirty="0"/>
              <a:t> </a:t>
            </a:r>
            <a:r>
              <a:rPr lang="hu-HU" i="1" dirty="0" err="1"/>
              <a:t>we</a:t>
            </a:r>
            <a:r>
              <a:rPr lang="hu-HU" i="1" dirty="0"/>
              <a:t> </a:t>
            </a:r>
            <a:r>
              <a:rPr lang="hu-HU" i="1" dirty="0" err="1"/>
              <a:t>know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final</a:t>
            </a:r>
            <a:r>
              <a:rPr lang="hu-HU" i="1" dirty="0"/>
              <a:t> </a:t>
            </a:r>
            <a:r>
              <a:rPr lang="hu-HU" i="1" dirty="0" err="1"/>
              <a:t>class</a:t>
            </a:r>
            <a:r>
              <a:rPr lang="hu-HU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840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122" grpId="0"/>
      <p:bldP spid="123" grpId="0"/>
      <p:bldP spid="1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Classification</a:t>
            </a:r>
            <a:br>
              <a:rPr lang="hu-HU" dirty="0"/>
            </a:br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Trees</a:t>
            </a:r>
            <a:endParaRPr lang="hu-HU" dirty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1464026" y="2204864"/>
            <a:ext cx="6426125" cy="4409524"/>
            <a:chOff x="-59975" y="2204864"/>
            <a:chExt cx="7656311" cy="4409524"/>
          </a:xfrm>
        </p:grpSpPr>
        <p:cxnSp>
          <p:nvCxnSpPr>
            <p:cNvPr id="4" name="Egyenes összekötő nyíllal 3"/>
            <p:cNvCxnSpPr/>
            <p:nvPr/>
          </p:nvCxnSpPr>
          <p:spPr>
            <a:xfrm>
              <a:off x="1043608" y="5661248"/>
              <a:ext cx="6552728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Egyenes összekötő nyíllal 4"/>
            <p:cNvCxnSpPr/>
            <p:nvPr/>
          </p:nvCxnSpPr>
          <p:spPr>
            <a:xfrm flipV="1">
              <a:off x="1259632" y="2204864"/>
              <a:ext cx="0" cy="3744416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7233592" y="5517232"/>
              <a:ext cx="0" cy="288032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>
              <a:off x="1043608" y="2420888"/>
              <a:ext cx="432048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Szövegdoboz 7"/>
            <p:cNvSpPr txBox="1"/>
            <p:nvPr/>
          </p:nvSpPr>
          <p:spPr>
            <a:xfrm>
              <a:off x="0" y="2204864"/>
              <a:ext cx="1043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soaring</a:t>
              </a:r>
              <a:endParaRPr lang="hu-HU" dirty="0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0" y="5517232"/>
              <a:ext cx="1043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light</a:t>
              </a:r>
              <a:endParaRPr lang="hu-HU" dirty="0"/>
            </a:p>
          </p:txBody>
        </p:sp>
        <p:sp>
          <p:nvSpPr>
            <p:cNvPr id="10" name="Szövegdoboz 9"/>
            <p:cNvSpPr txBox="1"/>
            <p:nvPr/>
          </p:nvSpPr>
          <p:spPr>
            <a:xfrm rot="19378103">
              <a:off x="-59975" y="6245056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relaxed</a:t>
              </a:r>
              <a:endParaRPr lang="hu-HU" dirty="0"/>
            </a:p>
          </p:txBody>
        </p:sp>
        <p:sp>
          <p:nvSpPr>
            <p:cNvPr id="11" name="Szövegdoboz 10"/>
            <p:cNvSpPr txBox="1"/>
            <p:nvPr/>
          </p:nvSpPr>
          <p:spPr>
            <a:xfrm rot="19378103">
              <a:off x="5819598" y="6128817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fast</a:t>
              </a:r>
              <a:endParaRPr lang="hu-HU" dirty="0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2915816" y="570189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/>
                <a:t>Tempo</a:t>
              </a:r>
              <a:endParaRPr lang="hu-HU" b="1" dirty="0"/>
            </a:p>
          </p:txBody>
        </p:sp>
        <p:sp>
          <p:nvSpPr>
            <p:cNvPr id="13" name="Szövegdoboz 12"/>
            <p:cNvSpPr txBox="1"/>
            <p:nvPr/>
          </p:nvSpPr>
          <p:spPr>
            <a:xfrm rot="16200000">
              <a:off x="-276418" y="3857054"/>
              <a:ext cx="2592288" cy="440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/>
                <a:t>Intensity</a:t>
              </a:r>
              <a:endParaRPr lang="hu-HU" b="1" dirty="0"/>
            </a:p>
          </p:txBody>
        </p:sp>
        <p:grpSp>
          <p:nvGrpSpPr>
            <p:cNvPr id="14" name="Csoportba foglalás 13"/>
            <p:cNvGrpSpPr/>
            <p:nvPr/>
          </p:nvGrpSpPr>
          <p:grpSpPr>
            <a:xfrm>
              <a:off x="2193838" y="4469509"/>
              <a:ext cx="144016" cy="184666"/>
              <a:chOff x="2123728" y="2389530"/>
              <a:chExt cx="144016" cy="184666"/>
            </a:xfrm>
          </p:grpSpPr>
          <p:cxnSp>
            <p:nvCxnSpPr>
              <p:cNvPr id="15" name="Egyenes összekötő 14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Egyenes összekötő 15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Csoportba foglalás 16"/>
            <p:cNvGrpSpPr/>
            <p:nvPr/>
          </p:nvGrpSpPr>
          <p:grpSpPr>
            <a:xfrm>
              <a:off x="1763688" y="5222441"/>
              <a:ext cx="144016" cy="184666"/>
              <a:chOff x="2123728" y="2389530"/>
              <a:chExt cx="144016" cy="184666"/>
            </a:xfrm>
          </p:grpSpPr>
          <p:cxnSp>
            <p:nvCxnSpPr>
              <p:cNvPr id="18" name="Egyenes összekötő 17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Egyenes összekötő 18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Csoportba foglalás 19"/>
            <p:cNvGrpSpPr/>
            <p:nvPr/>
          </p:nvGrpSpPr>
          <p:grpSpPr>
            <a:xfrm>
              <a:off x="2771800" y="5037775"/>
              <a:ext cx="144016" cy="184666"/>
              <a:chOff x="2123728" y="2389530"/>
              <a:chExt cx="144016" cy="184666"/>
            </a:xfrm>
          </p:grpSpPr>
          <p:cxnSp>
            <p:nvCxnSpPr>
              <p:cNvPr id="21" name="Egyenes összekötő 20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gyenes összekötő 21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Csoportba foglalás 22"/>
            <p:cNvGrpSpPr/>
            <p:nvPr/>
          </p:nvGrpSpPr>
          <p:grpSpPr>
            <a:xfrm>
              <a:off x="1753609" y="3800073"/>
              <a:ext cx="144016" cy="184666"/>
              <a:chOff x="2123728" y="2389530"/>
              <a:chExt cx="144016" cy="184666"/>
            </a:xfrm>
          </p:grpSpPr>
          <p:cxnSp>
            <p:nvCxnSpPr>
              <p:cNvPr id="24" name="Egyenes összekötő 23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Egyenes összekötő 24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Csoportba foglalás 25"/>
            <p:cNvGrpSpPr/>
            <p:nvPr/>
          </p:nvGrpSpPr>
          <p:grpSpPr>
            <a:xfrm>
              <a:off x="3614192" y="5221461"/>
              <a:ext cx="144016" cy="184666"/>
              <a:chOff x="2123728" y="2389530"/>
              <a:chExt cx="144016" cy="184666"/>
            </a:xfrm>
          </p:grpSpPr>
          <p:cxnSp>
            <p:nvCxnSpPr>
              <p:cNvPr id="27" name="Egyenes összekötő 26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Egyenes összekötő 27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Csoportba foglalás 28"/>
            <p:cNvGrpSpPr/>
            <p:nvPr/>
          </p:nvGrpSpPr>
          <p:grpSpPr>
            <a:xfrm>
              <a:off x="1606501" y="4435828"/>
              <a:ext cx="144016" cy="184666"/>
              <a:chOff x="2123728" y="2389530"/>
              <a:chExt cx="144016" cy="184666"/>
            </a:xfrm>
          </p:grpSpPr>
          <p:cxnSp>
            <p:nvCxnSpPr>
              <p:cNvPr id="30" name="Egyenes összekötő 29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gyenes összekötő 30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Csoportba foglalás 31"/>
            <p:cNvGrpSpPr/>
            <p:nvPr/>
          </p:nvGrpSpPr>
          <p:grpSpPr>
            <a:xfrm>
              <a:off x="2193838" y="3140968"/>
              <a:ext cx="144016" cy="184666"/>
              <a:chOff x="2123728" y="2389530"/>
              <a:chExt cx="144016" cy="184666"/>
            </a:xfrm>
          </p:grpSpPr>
          <p:cxnSp>
            <p:nvCxnSpPr>
              <p:cNvPr id="33" name="Egyenes összekötő 32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Egyenes összekötő 33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Csoportba foglalás 34"/>
            <p:cNvGrpSpPr/>
            <p:nvPr/>
          </p:nvGrpSpPr>
          <p:grpSpPr>
            <a:xfrm>
              <a:off x="2756956" y="4478595"/>
              <a:ext cx="144016" cy="184666"/>
              <a:chOff x="2123728" y="2389530"/>
              <a:chExt cx="144016" cy="184666"/>
            </a:xfrm>
          </p:grpSpPr>
          <p:cxnSp>
            <p:nvCxnSpPr>
              <p:cNvPr id="36" name="Egyenes összekötő 3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gyenes összekötő 3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Csoportba foglalás 37"/>
            <p:cNvGrpSpPr/>
            <p:nvPr/>
          </p:nvGrpSpPr>
          <p:grpSpPr>
            <a:xfrm>
              <a:off x="2612940" y="3861986"/>
              <a:ext cx="144016" cy="184666"/>
              <a:chOff x="2123728" y="2389530"/>
              <a:chExt cx="144016" cy="184666"/>
            </a:xfrm>
          </p:grpSpPr>
          <p:cxnSp>
            <p:nvCxnSpPr>
              <p:cNvPr id="39" name="Egyenes összekötő 38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Csoportba foglalás 40"/>
            <p:cNvGrpSpPr/>
            <p:nvPr/>
          </p:nvGrpSpPr>
          <p:grpSpPr>
            <a:xfrm>
              <a:off x="3915072" y="4900031"/>
              <a:ext cx="144016" cy="184666"/>
              <a:chOff x="2123728" y="2389530"/>
              <a:chExt cx="144016" cy="184666"/>
            </a:xfrm>
          </p:grpSpPr>
          <p:cxnSp>
            <p:nvCxnSpPr>
              <p:cNvPr id="42" name="Egyenes összekötő 41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Ellipszis 43"/>
            <p:cNvSpPr/>
            <p:nvPr/>
          </p:nvSpPr>
          <p:spPr>
            <a:xfrm>
              <a:off x="5690755" y="2425793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Ellipszis 44"/>
            <p:cNvSpPr/>
            <p:nvPr/>
          </p:nvSpPr>
          <p:spPr>
            <a:xfrm>
              <a:off x="5076056" y="3435029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Ellipszis 45"/>
            <p:cNvSpPr/>
            <p:nvPr/>
          </p:nvSpPr>
          <p:spPr>
            <a:xfrm>
              <a:off x="4860032" y="2432267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7" name="Ellipszis 46"/>
            <p:cNvSpPr/>
            <p:nvPr/>
          </p:nvSpPr>
          <p:spPr>
            <a:xfrm>
              <a:off x="6497992" y="3109610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8" name="Ellipszis 47"/>
            <p:cNvSpPr/>
            <p:nvPr/>
          </p:nvSpPr>
          <p:spPr>
            <a:xfrm>
              <a:off x="6395662" y="2474119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Ellipszis 48"/>
            <p:cNvSpPr/>
            <p:nvPr/>
          </p:nvSpPr>
          <p:spPr>
            <a:xfrm>
              <a:off x="4499992" y="3101466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Ellipszis 49"/>
            <p:cNvSpPr/>
            <p:nvPr/>
          </p:nvSpPr>
          <p:spPr>
            <a:xfrm>
              <a:off x="6090664" y="3454810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Ellipszis 50"/>
            <p:cNvSpPr/>
            <p:nvPr/>
          </p:nvSpPr>
          <p:spPr>
            <a:xfrm>
              <a:off x="5976156" y="2894130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2" name="Ellipszis 51"/>
            <p:cNvSpPr/>
            <p:nvPr/>
          </p:nvSpPr>
          <p:spPr>
            <a:xfrm>
              <a:off x="5609673" y="3238786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3" name="Ellipszis 52"/>
            <p:cNvSpPr/>
            <p:nvPr/>
          </p:nvSpPr>
          <p:spPr>
            <a:xfrm>
              <a:off x="6804248" y="2466184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Ellipszis 53"/>
            <p:cNvSpPr/>
            <p:nvPr/>
          </p:nvSpPr>
          <p:spPr>
            <a:xfrm>
              <a:off x="5176120" y="2930186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55" name="Csoportba foglalás 54"/>
            <p:cNvGrpSpPr/>
            <p:nvPr/>
          </p:nvGrpSpPr>
          <p:grpSpPr>
            <a:xfrm>
              <a:off x="3311860" y="3943320"/>
              <a:ext cx="144016" cy="184666"/>
              <a:chOff x="2123728" y="2389530"/>
              <a:chExt cx="144016" cy="184666"/>
            </a:xfrm>
          </p:grpSpPr>
          <p:cxnSp>
            <p:nvCxnSpPr>
              <p:cNvPr id="56" name="Egyenes összekötő 5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Egyenes összekötő 5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Csoportba foglalás 57"/>
            <p:cNvGrpSpPr/>
            <p:nvPr/>
          </p:nvGrpSpPr>
          <p:grpSpPr>
            <a:xfrm>
              <a:off x="1691680" y="2768896"/>
              <a:ext cx="144016" cy="184666"/>
              <a:chOff x="2123728" y="2389530"/>
              <a:chExt cx="144016" cy="184666"/>
            </a:xfrm>
          </p:grpSpPr>
          <p:cxnSp>
            <p:nvCxnSpPr>
              <p:cNvPr id="59" name="Egyenes összekötő 58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Egyenes összekötő 59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Csoportba foglalás 63"/>
            <p:cNvGrpSpPr/>
            <p:nvPr/>
          </p:nvGrpSpPr>
          <p:grpSpPr>
            <a:xfrm>
              <a:off x="4968044" y="4282797"/>
              <a:ext cx="144016" cy="184666"/>
              <a:chOff x="2123728" y="2389530"/>
              <a:chExt cx="144016" cy="184666"/>
            </a:xfrm>
          </p:grpSpPr>
          <p:cxnSp>
            <p:nvCxnSpPr>
              <p:cNvPr id="65" name="Egyenes összekötő 64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Egyenes összekötő 65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Csoportba foglalás 66"/>
            <p:cNvGrpSpPr/>
            <p:nvPr/>
          </p:nvGrpSpPr>
          <p:grpSpPr>
            <a:xfrm>
              <a:off x="4673962" y="5327869"/>
              <a:ext cx="144016" cy="184666"/>
              <a:chOff x="2123728" y="2389530"/>
              <a:chExt cx="144016" cy="184666"/>
            </a:xfrm>
          </p:grpSpPr>
          <p:cxnSp>
            <p:nvCxnSpPr>
              <p:cNvPr id="68" name="Egyenes összekötő 67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Egyenes összekötő 68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Csoportba foglalás 69"/>
            <p:cNvGrpSpPr/>
            <p:nvPr/>
          </p:nvGrpSpPr>
          <p:grpSpPr>
            <a:xfrm>
              <a:off x="5487028" y="5222441"/>
              <a:ext cx="144016" cy="184666"/>
              <a:chOff x="2123728" y="2389530"/>
              <a:chExt cx="144016" cy="184666"/>
            </a:xfrm>
          </p:grpSpPr>
          <p:cxnSp>
            <p:nvCxnSpPr>
              <p:cNvPr id="71" name="Egyenes összekötő 70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Egyenes összekötő 71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Csoportba foglalás 72"/>
            <p:cNvGrpSpPr/>
            <p:nvPr/>
          </p:nvGrpSpPr>
          <p:grpSpPr>
            <a:xfrm>
              <a:off x="4349472" y="4048748"/>
              <a:ext cx="144016" cy="184666"/>
              <a:chOff x="2123728" y="2389530"/>
              <a:chExt cx="144016" cy="184666"/>
            </a:xfrm>
          </p:grpSpPr>
          <p:cxnSp>
            <p:nvCxnSpPr>
              <p:cNvPr id="74" name="Egyenes összekötő 73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Egyenes összekötő 74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Csoportba foglalás 75"/>
            <p:cNvGrpSpPr/>
            <p:nvPr/>
          </p:nvGrpSpPr>
          <p:grpSpPr>
            <a:xfrm>
              <a:off x="6234680" y="4853109"/>
              <a:ext cx="144016" cy="184666"/>
              <a:chOff x="2123728" y="2389530"/>
              <a:chExt cx="144016" cy="184666"/>
            </a:xfrm>
          </p:grpSpPr>
          <p:cxnSp>
            <p:nvCxnSpPr>
              <p:cNvPr id="77" name="Egyenes összekötő 76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Egyenes összekötő 77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Csoportba foglalás 78"/>
            <p:cNvGrpSpPr/>
            <p:nvPr/>
          </p:nvGrpSpPr>
          <p:grpSpPr>
            <a:xfrm>
              <a:off x="3923928" y="4507618"/>
              <a:ext cx="144016" cy="184666"/>
              <a:chOff x="2123728" y="2389530"/>
              <a:chExt cx="144016" cy="184666"/>
            </a:xfrm>
          </p:grpSpPr>
          <p:cxnSp>
            <p:nvCxnSpPr>
              <p:cNvPr id="80" name="Egyenes összekötő 79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Egyenes összekötő 80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/>
            <p:cNvGrpSpPr/>
            <p:nvPr/>
          </p:nvGrpSpPr>
          <p:grpSpPr>
            <a:xfrm>
              <a:off x="5184068" y="4764761"/>
              <a:ext cx="144016" cy="184666"/>
              <a:chOff x="2123728" y="2389530"/>
              <a:chExt cx="144016" cy="184666"/>
            </a:xfrm>
          </p:grpSpPr>
          <p:cxnSp>
            <p:nvCxnSpPr>
              <p:cNvPr id="83" name="Egyenes összekötő 82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Egyenes összekötő 83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/>
            <p:cNvGrpSpPr/>
            <p:nvPr/>
          </p:nvGrpSpPr>
          <p:grpSpPr>
            <a:xfrm>
              <a:off x="5523214" y="3967414"/>
              <a:ext cx="144016" cy="184666"/>
              <a:chOff x="2123728" y="2389530"/>
              <a:chExt cx="144016" cy="184666"/>
            </a:xfrm>
          </p:grpSpPr>
          <p:cxnSp>
            <p:nvCxnSpPr>
              <p:cNvPr id="86" name="Egyenes összekötő 8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Csoportba foglalás 87"/>
            <p:cNvGrpSpPr/>
            <p:nvPr/>
          </p:nvGrpSpPr>
          <p:grpSpPr>
            <a:xfrm>
              <a:off x="6948264" y="4098131"/>
              <a:ext cx="144016" cy="184666"/>
              <a:chOff x="2123728" y="2389530"/>
              <a:chExt cx="144016" cy="184666"/>
            </a:xfrm>
          </p:grpSpPr>
          <p:cxnSp>
            <p:nvCxnSpPr>
              <p:cNvPr id="89" name="Egyenes összekötő 88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Csoportba foglalás 90"/>
            <p:cNvGrpSpPr/>
            <p:nvPr/>
          </p:nvGrpSpPr>
          <p:grpSpPr>
            <a:xfrm>
              <a:off x="6222134" y="4048748"/>
              <a:ext cx="144016" cy="184666"/>
              <a:chOff x="2123728" y="2389530"/>
              <a:chExt cx="144016" cy="184666"/>
            </a:xfrm>
          </p:grpSpPr>
          <p:cxnSp>
            <p:nvCxnSpPr>
              <p:cNvPr id="92" name="Egyenes összekötő 91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gyenes összekötő 92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Csoportba foglalás 93"/>
            <p:cNvGrpSpPr/>
            <p:nvPr/>
          </p:nvGrpSpPr>
          <p:grpSpPr>
            <a:xfrm>
              <a:off x="6243064" y="5181174"/>
              <a:ext cx="144016" cy="184666"/>
              <a:chOff x="2123728" y="2389530"/>
              <a:chExt cx="144016" cy="184666"/>
            </a:xfrm>
          </p:grpSpPr>
          <p:cxnSp>
            <p:nvCxnSpPr>
              <p:cNvPr id="95" name="Egyenes összekötő 94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Egyenes összekötő 95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Csoportba foglalás 96"/>
            <p:cNvGrpSpPr/>
            <p:nvPr/>
          </p:nvGrpSpPr>
          <p:grpSpPr>
            <a:xfrm>
              <a:off x="6990716" y="4811842"/>
              <a:ext cx="144016" cy="184666"/>
              <a:chOff x="2123728" y="2389530"/>
              <a:chExt cx="144016" cy="184666"/>
            </a:xfrm>
          </p:grpSpPr>
          <p:cxnSp>
            <p:nvCxnSpPr>
              <p:cNvPr id="98" name="Egyenes összekötő 97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Egyenes összekötő 98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Csoportba foglalás 99"/>
            <p:cNvGrpSpPr/>
            <p:nvPr/>
          </p:nvGrpSpPr>
          <p:grpSpPr>
            <a:xfrm>
              <a:off x="3311860" y="3117145"/>
              <a:ext cx="144016" cy="184666"/>
              <a:chOff x="2123728" y="2389530"/>
              <a:chExt cx="144016" cy="184666"/>
            </a:xfrm>
          </p:grpSpPr>
          <p:cxnSp>
            <p:nvCxnSpPr>
              <p:cNvPr id="101" name="Egyenes összekötő 100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Egyenes összekötő 101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/>
            <p:cNvGrpSpPr/>
            <p:nvPr/>
          </p:nvGrpSpPr>
          <p:grpSpPr>
            <a:xfrm>
              <a:off x="3167844" y="2500536"/>
              <a:ext cx="144016" cy="184666"/>
              <a:chOff x="2123728" y="2389530"/>
              <a:chExt cx="144016" cy="184666"/>
            </a:xfrm>
          </p:grpSpPr>
          <p:cxnSp>
            <p:nvCxnSpPr>
              <p:cNvPr id="104" name="Egyenes összekötő 103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Egyenes összekötő 104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/>
            <p:cNvGrpSpPr/>
            <p:nvPr/>
          </p:nvGrpSpPr>
          <p:grpSpPr>
            <a:xfrm>
              <a:off x="3866764" y="2581870"/>
              <a:ext cx="144016" cy="184666"/>
              <a:chOff x="2123728" y="2389530"/>
              <a:chExt cx="144016" cy="184666"/>
            </a:xfrm>
          </p:grpSpPr>
          <p:cxnSp>
            <p:nvCxnSpPr>
              <p:cNvPr id="107" name="Egyenes összekötő 106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Egyenes összekötő 107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Csoportba foglalás 108"/>
            <p:cNvGrpSpPr/>
            <p:nvPr/>
          </p:nvGrpSpPr>
          <p:grpSpPr>
            <a:xfrm>
              <a:off x="2028593" y="3054120"/>
              <a:ext cx="144016" cy="184666"/>
              <a:chOff x="2123728" y="2389530"/>
              <a:chExt cx="144016" cy="184666"/>
            </a:xfrm>
          </p:grpSpPr>
          <p:cxnSp>
            <p:nvCxnSpPr>
              <p:cNvPr id="110" name="Egyenes összekötő 109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Egyenes összekötő 110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Csoportba foglalás 111"/>
            <p:cNvGrpSpPr/>
            <p:nvPr/>
          </p:nvGrpSpPr>
          <p:grpSpPr>
            <a:xfrm>
              <a:off x="1884577" y="2437511"/>
              <a:ext cx="144016" cy="184666"/>
              <a:chOff x="2123728" y="2389530"/>
              <a:chExt cx="144016" cy="184666"/>
            </a:xfrm>
          </p:grpSpPr>
          <p:cxnSp>
            <p:nvCxnSpPr>
              <p:cNvPr id="113" name="Egyenes összekötő 112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Egyenes összekötő 113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Csoportba foglalás 114"/>
            <p:cNvGrpSpPr/>
            <p:nvPr/>
          </p:nvGrpSpPr>
          <p:grpSpPr>
            <a:xfrm>
              <a:off x="2583497" y="2518845"/>
              <a:ext cx="144016" cy="184666"/>
              <a:chOff x="2123728" y="2389530"/>
              <a:chExt cx="144016" cy="184666"/>
            </a:xfrm>
          </p:grpSpPr>
          <p:cxnSp>
            <p:nvCxnSpPr>
              <p:cNvPr id="116" name="Egyenes összekötő 11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Egyenes összekötő 11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Lekerekített téglalap 60"/>
          <p:cNvSpPr/>
          <p:nvPr/>
        </p:nvSpPr>
        <p:spPr>
          <a:xfrm>
            <a:off x="8544272" y="2145801"/>
            <a:ext cx="1512168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Fast</a:t>
            </a:r>
            <a:r>
              <a:rPr lang="hu-HU" dirty="0">
                <a:solidFill>
                  <a:schemeClr val="tx1"/>
                </a:solidFill>
              </a:rPr>
              <a:t>?</a:t>
            </a:r>
            <a:endParaRPr lang="hu-HU" dirty="0"/>
          </a:p>
        </p:txBody>
      </p:sp>
      <p:cxnSp>
        <p:nvCxnSpPr>
          <p:cNvPr id="118" name="Egyenes összekötő nyíllal 117"/>
          <p:cNvCxnSpPr/>
          <p:nvPr/>
        </p:nvCxnSpPr>
        <p:spPr>
          <a:xfrm flipH="1">
            <a:off x="8832304" y="257419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nyíllal 119"/>
          <p:cNvCxnSpPr/>
          <p:nvPr/>
        </p:nvCxnSpPr>
        <p:spPr>
          <a:xfrm>
            <a:off x="9552384" y="256932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Szövegdoboz 121"/>
          <p:cNvSpPr txBox="1"/>
          <p:nvPr/>
        </p:nvSpPr>
        <p:spPr>
          <a:xfrm>
            <a:off x="8472264" y="314645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Yes</a:t>
            </a:r>
            <a:endParaRPr lang="hu-HU" dirty="0"/>
          </a:p>
        </p:txBody>
      </p:sp>
      <p:sp>
        <p:nvSpPr>
          <p:cNvPr id="123" name="Szövegdoboz 122"/>
          <p:cNvSpPr txBox="1"/>
          <p:nvPr/>
        </p:nvSpPr>
        <p:spPr>
          <a:xfrm>
            <a:off x="9426370" y="31672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No</a:t>
            </a:r>
          </a:p>
        </p:txBody>
      </p:sp>
      <p:sp>
        <p:nvSpPr>
          <p:cNvPr id="124" name="Szövegdoboz 123"/>
          <p:cNvSpPr txBox="1"/>
          <p:nvPr/>
        </p:nvSpPr>
        <p:spPr>
          <a:xfrm>
            <a:off x="3416143" y="1465621"/>
            <a:ext cx="5281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Idea: </a:t>
            </a:r>
            <a:r>
              <a:rPr lang="hu-HU" sz="2000" b="1" dirty="0" err="1">
                <a:solidFill>
                  <a:srgbClr val="FF0000"/>
                </a:solidFill>
              </a:rPr>
              <a:t>We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can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ask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multiple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linear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questions</a:t>
            </a:r>
            <a:r>
              <a:rPr lang="hu-HU" sz="20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26" name="Egyenes összekötő 125"/>
          <p:cNvCxnSpPr>
            <a:endCxn id="12" idx="0"/>
          </p:cNvCxnSpPr>
          <p:nvPr/>
        </p:nvCxnSpPr>
        <p:spPr>
          <a:xfrm>
            <a:off x="5049563" y="2204864"/>
            <a:ext cx="1" cy="34970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Csoportba foglalás 61"/>
          <p:cNvGrpSpPr/>
          <p:nvPr/>
        </p:nvGrpSpPr>
        <p:grpSpPr>
          <a:xfrm>
            <a:off x="9725972" y="3485985"/>
            <a:ext cx="120876" cy="184666"/>
            <a:chOff x="8201972" y="3485985"/>
            <a:chExt cx="120876" cy="184666"/>
          </a:xfrm>
        </p:grpSpPr>
        <p:cxnSp>
          <p:nvCxnSpPr>
            <p:cNvPr id="125" name="Egyenes összekötő 124"/>
            <p:cNvCxnSpPr/>
            <p:nvPr/>
          </p:nvCxnSpPr>
          <p:spPr>
            <a:xfrm>
              <a:off x="8262410" y="3485985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gyenes összekötő 126"/>
            <p:cNvCxnSpPr/>
            <p:nvPr/>
          </p:nvCxnSpPr>
          <p:spPr>
            <a:xfrm>
              <a:off x="8201972" y="3578318"/>
              <a:ext cx="12087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Egyenes összekötő nyíllal 128"/>
          <p:cNvCxnSpPr/>
          <p:nvPr/>
        </p:nvCxnSpPr>
        <p:spPr>
          <a:xfrm>
            <a:off x="8832304" y="3565030"/>
            <a:ext cx="0" cy="587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Lekerekített téglalap 129"/>
          <p:cNvSpPr/>
          <p:nvPr/>
        </p:nvSpPr>
        <p:spPr>
          <a:xfrm>
            <a:off x="8112224" y="4200631"/>
            <a:ext cx="1512168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Soaring</a:t>
            </a:r>
            <a:r>
              <a:rPr lang="hu-HU" dirty="0">
                <a:solidFill>
                  <a:schemeClr val="tx1"/>
                </a:solidFill>
              </a:rPr>
              <a:t>?</a:t>
            </a:r>
            <a:endParaRPr lang="hu-HU" dirty="0"/>
          </a:p>
        </p:txBody>
      </p:sp>
      <p:cxnSp>
        <p:nvCxnSpPr>
          <p:cNvPr id="131" name="Egyenes összekötő nyíllal 130"/>
          <p:cNvCxnSpPr/>
          <p:nvPr/>
        </p:nvCxnSpPr>
        <p:spPr>
          <a:xfrm flipH="1">
            <a:off x="8390638" y="4642501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nyíllal 131"/>
          <p:cNvCxnSpPr/>
          <p:nvPr/>
        </p:nvCxnSpPr>
        <p:spPr>
          <a:xfrm>
            <a:off x="9110718" y="4637631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Szövegdoboz 132"/>
          <p:cNvSpPr txBox="1"/>
          <p:nvPr/>
        </p:nvSpPr>
        <p:spPr>
          <a:xfrm>
            <a:off x="8030598" y="521475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Yes</a:t>
            </a:r>
            <a:endParaRPr lang="hu-HU" dirty="0"/>
          </a:p>
        </p:txBody>
      </p:sp>
      <p:sp>
        <p:nvSpPr>
          <p:cNvPr id="134" name="Szövegdoboz 133"/>
          <p:cNvSpPr txBox="1"/>
          <p:nvPr/>
        </p:nvSpPr>
        <p:spPr>
          <a:xfrm>
            <a:off x="8984704" y="5235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No</a:t>
            </a:r>
          </a:p>
        </p:txBody>
      </p:sp>
      <p:grpSp>
        <p:nvGrpSpPr>
          <p:cNvPr id="135" name="Csoportba foglalás 134"/>
          <p:cNvGrpSpPr/>
          <p:nvPr/>
        </p:nvGrpSpPr>
        <p:grpSpPr>
          <a:xfrm>
            <a:off x="9281029" y="5584089"/>
            <a:ext cx="120876" cy="184666"/>
            <a:chOff x="8201972" y="3485985"/>
            <a:chExt cx="120876" cy="184666"/>
          </a:xfrm>
        </p:grpSpPr>
        <p:cxnSp>
          <p:nvCxnSpPr>
            <p:cNvPr id="136" name="Egyenes összekötő 135"/>
            <p:cNvCxnSpPr/>
            <p:nvPr/>
          </p:nvCxnSpPr>
          <p:spPr>
            <a:xfrm>
              <a:off x="8262410" y="3485985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Egyenes összekötő 136"/>
            <p:cNvCxnSpPr/>
            <p:nvPr/>
          </p:nvCxnSpPr>
          <p:spPr>
            <a:xfrm>
              <a:off x="8201972" y="3578318"/>
              <a:ext cx="12087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Ellipszis 137"/>
          <p:cNvSpPr/>
          <p:nvPr/>
        </p:nvSpPr>
        <p:spPr>
          <a:xfrm>
            <a:off x="8312856" y="559388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9" name="Egyenes összekötő 138"/>
          <p:cNvCxnSpPr/>
          <p:nvPr/>
        </p:nvCxnSpPr>
        <p:spPr>
          <a:xfrm>
            <a:off x="5049563" y="3789040"/>
            <a:ext cx="265609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65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3" grpId="0"/>
      <p:bldP spid="134" grpId="0"/>
      <p:bldP spid="1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Classification</a:t>
            </a:r>
            <a:br>
              <a:rPr lang="hu-HU" dirty="0"/>
            </a:br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Trees</a:t>
            </a:r>
            <a:endParaRPr lang="hu-HU" dirty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1464026" y="2204864"/>
            <a:ext cx="6426125" cy="4409524"/>
            <a:chOff x="-59975" y="2204864"/>
            <a:chExt cx="7656311" cy="4409524"/>
          </a:xfrm>
        </p:grpSpPr>
        <p:cxnSp>
          <p:nvCxnSpPr>
            <p:cNvPr id="4" name="Egyenes összekötő nyíllal 3"/>
            <p:cNvCxnSpPr/>
            <p:nvPr/>
          </p:nvCxnSpPr>
          <p:spPr>
            <a:xfrm>
              <a:off x="1043608" y="5661248"/>
              <a:ext cx="6552728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Egyenes összekötő nyíllal 4"/>
            <p:cNvCxnSpPr/>
            <p:nvPr/>
          </p:nvCxnSpPr>
          <p:spPr>
            <a:xfrm flipV="1">
              <a:off x="1259632" y="2204864"/>
              <a:ext cx="0" cy="3744416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7233592" y="5517232"/>
              <a:ext cx="0" cy="288032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>
              <a:off x="1043608" y="2420888"/>
              <a:ext cx="432048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Szövegdoboz 7"/>
            <p:cNvSpPr txBox="1"/>
            <p:nvPr/>
          </p:nvSpPr>
          <p:spPr>
            <a:xfrm>
              <a:off x="0" y="2204864"/>
              <a:ext cx="1043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soaring</a:t>
              </a:r>
              <a:endParaRPr lang="hu-HU" dirty="0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0" y="5517232"/>
              <a:ext cx="1043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light</a:t>
              </a:r>
              <a:endParaRPr lang="hu-HU" dirty="0"/>
            </a:p>
          </p:txBody>
        </p:sp>
        <p:sp>
          <p:nvSpPr>
            <p:cNvPr id="10" name="Szövegdoboz 9"/>
            <p:cNvSpPr txBox="1"/>
            <p:nvPr/>
          </p:nvSpPr>
          <p:spPr>
            <a:xfrm rot="19378103">
              <a:off x="-59975" y="6245056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relaxed</a:t>
              </a:r>
              <a:endParaRPr lang="hu-HU" dirty="0"/>
            </a:p>
          </p:txBody>
        </p:sp>
        <p:sp>
          <p:nvSpPr>
            <p:cNvPr id="11" name="Szövegdoboz 10"/>
            <p:cNvSpPr txBox="1"/>
            <p:nvPr/>
          </p:nvSpPr>
          <p:spPr>
            <a:xfrm rot="19378103">
              <a:off x="5819598" y="6128817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 err="1"/>
                <a:t>fast</a:t>
              </a:r>
              <a:endParaRPr lang="hu-HU" dirty="0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2915816" y="570189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/>
                <a:t>Tempo</a:t>
              </a:r>
              <a:endParaRPr lang="hu-HU" b="1" dirty="0"/>
            </a:p>
          </p:txBody>
        </p:sp>
        <p:sp>
          <p:nvSpPr>
            <p:cNvPr id="13" name="Szövegdoboz 12"/>
            <p:cNvSpPr txBox="1"/>
            <p:nvPr/>
          </p:nvSpPr>
          <p:spPr>
            <a:xfrm rot="16200000">
              <a:off x="-276418" y="3857054"/>
              <a:ext cx="2592288" cy="440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/>
                <a:t>Intensity</a:t>
              </a:r>
              <a:endParaRPr lang="hu-HU" b="1" dirty="0"/>
            </a:p>
          </p:txBody>
        </p:sp>
        <p:grpSp>
          <p:nvGrpSpPr>
            <p:cNvPr id="14" name="Csoportba foglalás 13"/>
            <p:cNvGrpSpPr/>
            <p:nvPr/>
          </p:nvGrpSpPr>
          <p:grpSpPr>
            <a:xfrm>
              <a:off x="2193838" y="4469509"/>
              <a:ext cx="144016" cy="184666"/>
              <a:chOff x="2123728" y="2389530"/>
              <a:chExt cx="144016" cy="184666"/>
            </a:xfrm>
          </p:grpSpPr>
          <p:cxnSp>
            <p:nvCxnSpPr>
              <p:cNvPr id="15" name="Egyenes összekötő 14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Egyenes összekötő 15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Csoportba foglalás 16"/>
            <p:cNvGrpSpPr/>
            <p:nvPr/>
          </p:nvGrpSpPr>
          <p:grpSpPr>
            <a:xfrm>
              <a:off x="1763688" y="5222441"/>
              <a:ext cx="144016" cy="184666"/>
              <a:chOff x="2123728" y="2389530"/>
              <a:chExt cx="144016" cy="184666"/>
            </a:xfrm>
          </p:grpSpPr>
          <p:cxnSp>
            <p:nvCxnSpPr>
              <p:cNvPr id="18" name="Egyenes összekötő 17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Egyenes összekötő 18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Csoportba foglalás 19"/>
            <p:cNvGrpSpPr/>
            <p:nvPr/>
          </p:nvGrpSpPr>
          <p:grpSpPr>
            <a:xfrm>
              <a:off x="2771800" y="5037775"/>
              <a:ext cx="144016" cy="184666"/>
              <a:chOff x="2123728" y="2389530"/>
              <a:chExt cx="144016" cy="184666"/>
            </a:xfrm>
          </p:grpSpPr>
          <p:cxnSp>
            <p:nvCxnSpPr>
              <p:cNvPr id="21" name="Egyenes összekötő 20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gyenes összekötő 21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Csoportba foglalás 22"/>
            <p:cNvGrpSpPr/>
            <p:nvPr/>
          </p:nvGrpSpPr>
          <p:grpSpPr>
            <a:xfrm>
              <a:off x="1753609" y="3800073"/>
              <a:ext cx="144016" cy="184666"/>
              <a:chOff x="2123728" y="2389530"/>
              <a:chExt cx="144016" cy="184666"/>
            </a:xfrm>
          </p:grpSpPr>
          <p:cxnSp>
            <p:nvCxnSpPr>
              <p:cNvPr id="24" name="Egyenes összekötő 23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Egyenes összekötő 24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Csoportba foglalás 25"/>
            <p:cNvGrpSpPr/>
            <p:nvPr/>
          </p:nvGrpSpPr>
          <p:grpSpPr>
            <a:xfrm>
              <a:off x="3614192" y="5221461"/>
              <a:ext cx="144016" cy="184666"/>
              <a:chOff x="2123728" y="2389530"/>
              <a:chExt cx="144016" cy="184666"/>
            </a:xfrm>
          </p:grpSpPr>
          <p:cxnSp>
            <p:nvCxnSpPr>
              <p:cNvPr id="27" name="Egyenes összekötő 26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Egyenes összekötő 27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Csoportba foglalás 28"/>
            <p:cNvGrpSpPr/>
            <p:nvPr/>
          </p:nvGrpSpPr>
          <p:grpSpPr>
            <a:xfrm>
              <a:off x="1606501" y="4435828"/>
              <a:ext cx="144016" cy="184666"/>
              <a:chOff x="2123728" y="2389530"/>
              <a:chExt cx="144016" cy="184666"/>
            </a:xfrm>
          </p:grpSpPr>
          <p:cxnSp>
            <p:nvCxnSpPr>
              <p:cNvPr id="30" name="Egyenes összekötő 29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gyenes összekötő 30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Csoportba foglalás 31"/>
            <p:cNvGrpSpPr/>
            <p:nvPr/>
          </p:nvGrpSpPr>
          <p:grpSpPr>
            <a:xfrm>
              <a:off x="2193838" y="3140968"/>
              <a:ext cx="144016" cy="184666"/>
              <a:chOff x="2123728" y="2389530"/>
              <a:chExt cx="144016" cy="184666"/>
            </a:xfrm>
          </p:grpSpPr>
          <p:cxnSp>
            <p:nvCxnSpPr>
              <p:cNvPr id="33" name="Egyenes összekötő 32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Egyenes összekötő 33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Csoportba foglalás 34"/>
            <p:cNvGrpSpPr/>
            <p:nvPr/>
          </p:nvGrpSpPr>
          <p:grpSpPr>
            <a:xfrm>
              <a:off x="2756956" y="4478595"/>
              <a:ext cx="144016" cy="184666"/>
              <a:chOff x="2123728" y="2389530"/>
              <a:chExt cx="144016" cy="184666"/>
            </a:xfrm>
          </p:grpSpPr>
          <p:cxnSp>
            <p:nvCxnSpPr>
              <p:cNvPr id="36" name="Egyenes összekötő 3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gyenes összekötő 3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Csoportba foglalás 37"/>
            <p:cNvGrpSpPr/>
            <p:nvPr/>
          </p:nvGrpSpPr>
          <p:grpSpPr>
            <a:xfrm>
              <a:off x="2612940" y="3861986"/>
              <a:ext cx="144016" cy="184666"/>
              <a:chOff x="2123728" y="2389530"/>
              <a:chExt cx="144016" cy="184666"/>
            </a:xfrm>
          </p:grpSpPr>
          <p:cxnSp>
            <p:nvCxnSpPr>
              <p:cNvPr id="39" name="Egyenes összekötő 38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Csoportba foglalás 40"/>
            <p:cNvGrpSpPr/>
            <p:nvPr/>
          </p:nvGrpSpPr>
          <p:grpSpPr>
            <a:xfrm>
              <a:off x="3915072" y="4900031"/>
              <a:ext cx="144016" cy="184666"/>
              <a:chOff x="2123728" y="2389530"/>
              <a:chExt cx="144016" cy="184666"/>
            </a:xfrm>
          </p:grpSpPr>
          <p:cxnSp>
            <p:nvCxnSpPr>
              <p:cNvPr id="42" name="Egyenes összekötő 41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Ellipszis 43"/>
            <p:cNvSpPr/>
            <p:nvPr/>
          </p:nvSpPr>
          <p:spPr>
            <a:xfrm>
              <a:off x="5690755" y="2425793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Ellipszis 44"/>
            <p:cNvSpPr/>
            <p:nvPr/>
          </p:nvSpPr>
          <p:spPr>
            <a:xfrm>
              <a:off x="5076056" y="3435029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Ellipszis 45"/>
            <p:cNvSpPr/>
            <p:nvPr/>
          </p:nvSpPr>
          <p:spPr>
            <a:xfrm>
              <a:off x="4860032" y="2432267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7" name="Ellipszis 46"/>
            <p:cNvSpPr/>
            <p:nvPr/>
          </p:nvSpPr>
          <p:spPr>
            <a:xfrm>
              <a:off x="6497992" y="3109610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8" name="Ellipszis 47"/>
            <p:cNvSpPr/>
            <p:nvPr/>
          </p:nvSpPr>
          <p:spPr>
            <a:xfrm>
              <a:off x="6395662" y="2474119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Ellipszis 48"/>
            <p:cNvSpPr/>
            <p:nvPr/>
          </p:nvSpPr>
          <p:spPr>
            <a:xfrm>
              <a:off x="4499992" y="3101466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Ellipszis 49"/>
            <p:cNvSpPr/>
            <p:nvPr/>
          </p:nvSpPr>
          <p:spPr>
            <a:xfrm>
              <a:off x="6090664" y="3454810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Ellipszis 50"/>
            <p:cNvSpPr/>
            <p:nvPr/>
          </p:nvSpPr>
          <p:spPr>
            <a:xfrm>
              <a:off x="5976156" y="2894130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2" name="Ellipszis 51"/>
            <p:cNvSpPr/>
            <p:nvPr/>
          </p:nvSpPr>
          <p:spPr>
            <a:xfrm>
              <a:off x="5609673" y="3238786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3" name="Ellipszis 52"/>
            <p:cNvSpPr/>
            <p:nvPr/>
          </p:nvSpPr>
          <p:spPr>
            <a:xfrm>
              <a:off x="6804248" y="2466184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Ellipszis 53"/>
            <p:cNvSpPr/>
            <p:nvPr/>
          </p:nvSpPr>
          <p:spPr>
            <a:xfrm>
              <a:off x="5176120" y="2930186"/>
              <a:ext cx="216024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55" name="Csoportba foglalás 54"/>
            <p:cNvGrpSpPr/>
            <p:nvPr/>
          </p:nvGrpSpPr>
          <p:grpSpPr>
            <a:xfrm>
              <a:off x="3311860" y="3943320"/>
              <a:ext cx="144016" cy="184666"/>
              <a:chOff x="2123728" y="2389530"/>
              <a:chExt cx="144016" cy="184666"/>
            </a:xfrm>
          </p:grpSpPr>
          <p:cxnSp>
            <p:nvCxnSpPr>
              <p:cNvPr id="56" name="Egyenes összekötő 5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Egyenes összekötő 5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Csoportba foglalás 57"/>
            <p:cNvGrpSpPr/>
            <p:nvPr/>
          </p:nvGrpSpPr>
          <p:grpSpPr>
            <a:xfrm>
              <a:off x="1691680" y="2768896"/>
              <a:ext cx="144016" cy="184666"/>
              <a:chOff x="2123728" y="2389530"/>
              <a:chExt cx="144016" cy="184666"/>
            </a:xfrm>
          </p:grpSpPr>
          <p:cxnSp>
            <p:nvCxnSpPr>
              <p:cNvPr id="59" name="Egyenes összekötő 58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Egyenes összekötő 59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Csoportba foglalás 63"/>
            <p:cNvGrpSpPr/>
            <p:nvPr/>
          </p:nvGrpSpPr>
          <p:grpSpPr>
            <a:xfrm>
              <a:off x="4968044" y="4282797"/>
              <a:ext cx="144016" cy="184666"/>
              <a:chOff x="2123728" y="2389530"/>
              <a:chExt cx="144016" cy="184666"/>
            </a:xfrm>
          </p:grpSpPr>
          <p:cxnSp>
            <p:nvCxnSpPr>
              <p:cNvPr id="65" name="Egyenes összekötő 64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Egyenes összekötő 65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Csoportba foglalás 66"/>
            <p:cNvGrpSpPr/>
            <p:nvPr/>
          </p:nvGrpSpPr>
          <p:grpSpPr>
            <a:xfrm>
              <a:off x="4673962" y="5327869"/>
              <a:ext cx="144016" cy="184666"/>
              <a:chOff x="2123728" y="2389530"/>
              <a:chExt cx="144016" cy="184666"/>
            </a:xfrm>
          </p:grpSpPr>
          <p:cxnSp>
            <p:nvCxnSpPr>
              <p:cNvPr id="68" name="Egyenes összekötő 67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Egyenes összekötő 68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Csoportba foglalás 69"/>
            <p:cNvGrpSpPr/>
            <p:nvPr/>
          </p:nvGrpSpPr>
          <p:grpSpPr>
            <a:xfrm>
              <a:off x="5487028" y="5222441"/>
              <a:ext cx="144016" cy="184666"/>
              <a:chOff x="2123728" y="2389530"/>
              <a:chExt cx="144016" cy="184666"/>
            </a:xfrm>
          </p:grpSpPr>
          <p:cxnSp>
            <p:nvCxnSpPr>
              <p:cNvPr id="71" name="Egyenes összekötő 70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Egyenes összekötő 71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Csoportba foglalás 72"/>
            <p:cNvGrpSpPr/>
            <p:nvPr/>
          </p:nvGrpSpPr>
          <p:grpSpPr>
            <a:xfrm>
              <a:off x="4349472" y="4048748"/>
              <a:ext cx="144016" cy="184666"/>
              <a:chOff x="2123728" y="2389530"/>
              <a:chExt cx="144016" cy="184666"/>
            </a:xfrm>
          </p:grpSpPr>
          <p:cxnSp>
            <p:nvCxnSpPr>
              <p:cNvPr id="74" name="Egyenes összekötő 73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Egyenes összekötő 74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Csoportba foglalás 75"/>
            <p:cNvGrpSpPr/>
            <p:nvPr/>
          </p:nvGrpSpPr>
          <p:grpSpPr>
            <a:xfrm>
              <a:off x="6234680" y="4853109"/>
              <a:ext cx="144016" cy="184666"/>
              <a:chOff x="2123728" y="2389530"/>
              <a:chExt cx="144016" cy="184666"/>
            </a:xfrm>
          </p:grpSpPr>
          <p:cxnSp>
            <p:nvCxnSpPr>
              <p:cNvPr id="77" name="Egyenes összekötő 76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Egyenes összekötő 77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Csoportba foglalás 78"/>
            <p:cNvGrpSpPr/>
            <p:nvPr/>
          </p:nvGrpSpPr>
          <p:grpSpPr>
            <a:xfrm>
              <a:off x="3923928" y="4507618"/>
              <a:ext cx="144016" cy="184666"/>
              <a:chOff x="2123728" y="2389530"/>
              <a:chExt cx="144016" cy="184666"/>
            </a:xfrm>
          </p:grpSpPr>
          <p:cxnSp>
            <p:nvCxnSpPr>
              <p:cNvPr id="80" name="Egyenes összekötő 79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Egyenes összekötő 80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/>
            <p:cNvGrpSpPr/>
            <p:nvPr/>
          </p:nvGrpSpPr>
          <p:grpSpPr>
            <a:xfrm>
              <a:off x="5184068" y="4764761"/>
              <a:ext cx="144016" cy="184666"/>
              <a:chOff x="2123728" y="2389530"/>
              <a:chExt cx="144016" cy="184666"/>
            </a:xfrm>
          </p:grpSpPr>
          <p:cxnSp>
            <p:nvCxnSpPr>
              <p:cNvPr id="83" name="Egyenes összekötő 82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Egyenes összekötő 83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/>
            <p:cNvGrpSpPr/>
            <p:nvPr/>
          </p:nvGrpSpPr>
          <p:grpSpPr>
            <a:xfrm>
              <a:off x="5523214" y="3967414"/>
              <a:ext cx="144016" cy="184666"/>
              <a:chOff x="2123728" y="2389530"/>
              <a:chExt cx="144016" cy="184666"/>
            </a:xfrm>
          </p:grpSpPr>
          <p:cxnSp>
            <p:nvCxnSpPr>
              <p:cNvPr id="86" name="Egyenes összekötő 8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Csoportba foglalás 87"/>
            <p:cNvGrpSpPr/>
            <p:nvPr/>
          </p:nvGrpSpPr>
          <p:grpSpPr>
            <a:xfrm>
              <a:off x="6948264" y="4098131"/>
              <a:ext cx="144016" cy="184666"/>
              <a:chOff x="2123728" y="2389530"/>
              <a:chExt cx="144016" cy="184666"/>
            </a:xfrm>
          </p:grpSpPr>
          <p:cxnSp>
            <p:nvCxnSpPr>
              <p:cNvPr id="89" name="Egyenes összekötő 88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Csoportba foglalás 90"/>
            <p:cNvGrpSpPr/>
            <p:nvPr/>
          </p:nvGrpSpPr>
          <p:grpSpPr>
            <a:xfrm>
              <a:off x="6222134" y="4048748"/>
              <a:ext cx="144016" cy="184666"/>
              <a:chOff x="2123728" y="2389530"/>
              <a:chExt cx="144016" cy="184666"/>
            </a:xfrm>
          </p:grpSpPr>
          <p:cxnSp>
            <p:nvCxnSpPr>
              <p:cNvPr id="92" name="Egyenes összekötő 91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gyenes összekötő 92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Csoportba foglalás 93"/>
            <p:cNvGrpSpPr/>
            <p:nvPr/>
          </p:nvGrpSpPr>
          <p:grpSpPr>
            <a:xfrm>
              <a:off x="6243064" y="5181174"/>
              <a:ext cx="144016" cy="184666"/>
              <a:chOff x="2123728" y="2389530"/>
              <a:chExt cx="144016" cy="184666"/>
            </a:xfrm>
          </p:grpSpPr>
          <p:cxnSp>
            <p:nvCxnSpPr>
              <p:cNvPr id="95" name="Egyenes összekötő 94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Egyenes összekötő 95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Csoportba foglalás 96"/>
            <p:cNvGrpSpPr/>
            <p:nvPr/>
          </p:nvGrpSpPr>
          <p:grpSpPr>
            <a:xfrm>
              <a:off x="6990716" y="4811842"/>
              <a:ext cx="144016" cy="184666"/>
              <a:chOff x="2123728" y="2389530"/>
              <a:chExt cx="144016" cy="184666"/>
            </a:xfrm>
          </p:grpSpPr>
          <p:cxnSp>
            <p:nvCxnSpPr>
              <p:cNvPr id="98" name="Egyenes összekötő 97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Egyenes összekötő 98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Csoportba foglalás 99"/>
            <p:cNvGrpSpPr/>
            <p:nvPr/>
          </p:nvGrpSpPr>
          <p:grpSpPr>
            <a:xfrm>
              <a:off x="3311860" y="3117145"/>
              <a:ext cx="144016" cy="184666"/>
              <a:chOff x="2123728" y="2389530"/>
              <a:chExt cx="144016" cy="184666"/>
            </a:xfrm>
          </p:grpSpPr>
          <p:cxnSp>
            <p:nvCxnSpPr>
              <p:cNvPr id="101" name="Egyenes összekötő 100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Egyenes összekötő 101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/>
            <p:cNvGrpSpPr/>
            <p:nvPr/>
          </p:nvGrpSpPr>
          <p:grpSpPr>
            <a:xfrm>
              <a:off x="3167844" y="2500536"/>
              <a:ext cx="144016" cy="184666"/>
              <a:chOff x="2123728" y="2389530"/>
              <a:chExt cx="144016" cy="184666"/>
            </a:xfrm>
          </p:grpSpPr>
          <p:cxnSp>
            <p:nvCxnSpPr>
              <p:cNvPr id="104" name="Egyenes összekötő 103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Egyenes összekötő 104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/>
            <p:cNvGrpSpPr/>
            <p:nvPr/>
          </p:nvGrpSpPr>
          <p:grpSpPr>
            <a:xfrm>
              <a:off x="3866764" y="2581870"/>
              <a:ext cx="144016" cy="184666"/>
              <a:chOff x="2123728" y="2389530"/>
              <a:chExt cx="144016" cy="184666"/>
            </a:xfrm>
          </p:grpSpPr>
          <p:cxnSp>
            <p:nvCxnSpPr>
              <p:cNvPr id="107" name="Egyenes összekötő 106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Egyenes összekötő 107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Csoportba foglalás 108"/>
            <p:cNvGrpSpPr/>
            <p:nvPr/>
          </p:nvGrpSpPr>
          <p:grpSpPr>
            <a:xfrm>
              <a:off x="2028593" y="3054120"/>
              <a:ext cx="144016" cy="184666"/>
              <a:chOff x="2123728" y="2389530"/>
              <a:chExt cx="144016" cy="184666"/>
            </a:xfrm>
          </p:grpSpPr>
          <p:cxnSp>
            <p:nvCxnSpPr>
              <p:cNvPr id="110" name="Egyenes összekötő 109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Egyenes összekötő 110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Csoportba foglalás 111"/>
            <p:cNvGrpSpPr/>
            <p:nvPr/>
          </p:nvGrpSpPr>
          <p:grpSpPr>
            <a:xfrm>
              <a:off x="1884577" y="2437511"/>
              <a:ext cx="144016" cy="184666"/>
              <a:chOff x="2123728" y="2389530"/>
              <a:chExt cx="144016" cy="184666"/>
            </a:xfrm>
          </p:grpSpPr>
          <p:cxnSp>
            <p:nvCxnSpPr>
              <p:cNvPr id="113" name="Egyenes összekötő 112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Egyenes összekötő 113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Csoportba foglalás 114"/>
            <p:cNvGrpSpPr/>
            <p:nvPr/>
          </p:nvGrpSpPr>
          <p:grpSpPr>
            <a:xfrm>
              <a:off x="2583497" y="2518845"/>
              <a:ext cx="144016" cy="184666"/>
              <a:chOff x="2123728" y="2389530"/>
              <a:chExt cx="144016" cy="184666"/>
            </a:xfrm>
          </p:grpSpPr>
          <p:cxnSp>
            <p:nvCxnSpPr>
              <p:cNvPr id="116" name="Egyenes összekötő 115"/>
              <p:cNvCxnSpPr/>
              <p:nvPr/>
            </p:nvCxnSpPr>
            <p:spPr>
              <a:xfrm>
                <a:off x="2195736" y="2389530"/>
                <a:ext cx="0" cy="1846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Egyenes összekötő 116"/>
              <p:cNvCxnSpPr/>
              <p:nvPr/>
            </p:nvCxnSpPr>
            <p:spPr>
              <a:xfrm>
                <a:off x="2123728" y="2481863"/>
                <a:ext cx="14401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Lekerekített téglalap 60"/>
          <p:cNvSpPr/>
          <p:nvPr/>
        </p:nvSpPr>
        <p:spPr>
          <a:xfrm>
            <a:off x="8544272" y="2145801"/>
            <a:ext cx="1512168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Fast</a:t>
            </a:r>
            <a:r>
              <a:rPr lang="hu-HU" dirty="0">
                <a:solidFill>
                  <a:schemeClr val="tx1"/>
                </a:solidFill>
              </a:rPr>
              <a:t>?</a:t>
            </a:r>
            <a:endParaRPr lang="hu-HU" dirty="0"/>
          </a:p>
        </p:txBody>
      </p:sp>
      <p:cxnSp>
        <p:nvCxnSpPr>
          <p:cNvPr id="118" name="Egyenes összekötő nyíllal 117"/>
          <p:cNvCxnSpPr/>
          <p:nvPr/>
        </p:nvCxnSpPr>
        <p:spPr>
          <a:xfrm flipH="1">
            <a:off x="8832304" y="257419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nyíllal 119"/>
          <p:cNvCxnSpPr/>
          <p:nvPr/>
        </p:nvCxnSpPr>
        <p:spPr>
          <a:xfrm>
            <a:off x="9552384" y="256932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Szövegdoboz 121"/>
          <p:cNvSpPr txBox="1"/>
          <p:nvPr/>
        </p:nvSpPr>
        <p:spPr>
          <a:xfrm>
            <a:off x="8472264" y="314645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Yes</a:t>
            </a:r>
            <a:endParaRPr lang="hu-HU" dirty="0"/>
          </a:p>
        </p:txBody>
      </p:sp>
      <p:sp>
        <p:nvSpPr>
          <p:cNvPr id="123" name="Szövegdoboz 122"/>
          <p:cNvSpPr txBox="1"/>
          <p:nvPr/>
        </p:nvSpPr>
        <p:spPr>
          <a:xfrm>
            <a:off x="9426370" y="31672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No</a:t>
            </a:r>
          </a:p>
        </p:txBody>
      </p:sp>
      <p:sp>
        <p:nvSpPr>
          <p:cNvPr id="124" name="Szövegdoboz 123"/>
          <p:cNvSpPr txBox="1"/>
          <p:nvPr/>
        </p:nvSpPr>
        <p:spPr>
          <a:xfrm>
            <a:off x="3416143" y="1465621"/>
            <a:ext cx="5281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Idea: </a:t>
            </a:r>
            <a:r>
              <a:rPr lang="hu-HU" sz="2000" b="1" dirty="0" err="1">
                <a:solidFill>
                  <a:srgbClr val="FF0000"/>
                </a:solidFill>
              </a:rPr>
              <a:t>We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can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ask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multiple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linear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questions</a:t>
            </a:r>
            <a:r>
              <a:rPr lang="hu-HU" sz="20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26" name="Egyenes összekötő 125"/>
          <p:cNvCxnSpPr>
            <a:endCxn id="12" idx="0"/>
          </p:cNvCxnSpPr>
          <p:nvPr/>
        </p:nvCxnSpPr>
        <p:spPr>
          <a:xfrm>
            <a:off x="5049563" y="2204864"/>
            <a:ext cx="1" cy="34970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Csoportba foglalás 61"/>
          <p:cNvGrpSpPr/>
          <p:nvPr/>
        </p:nvGrpSpPr>
        <p:grpSpPr>
          <a:xfrm>
            <a:off x="9725972" y="3485985"/>
            <a:ext cx="120876" cy="184666"/>
            <a:chOff x="8201972" y="3485985"/>
            <a:chExt cx="120876" cy="184666"/>
          </a:xfrm>
        </p:grpSpPr>
        <p:cxnSp>
          <p:nvCxnSpPr>
            <p:cNvPr id="125" name="Egyenes összekötő 124"/>
            <p:cNvCxnSpPr/>
            <p:nvPr/>
          </p:nvCxnSpPr>
          <p:spPr>
            <a:xfrm>
              <a:off x="8262410" y="3485985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gyenes összekötő 126"/>
            <p:cNvCxnSpPr/>
            <p:nvPr/>
          </p:nvCxnSpPr>
          <p:spPr>
            <a:xfrm>
              <a:off x="8201972" y="3578318"/>
              <a:ext cx="12087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Egyenes összekötő nyíllal 128"/>
          <p:cNvCxnSpPr/>
          <p:nvPr/>
        </p:nvCxnSpPr>
        <p:spPr>
          <a:xfrm>
            <a:off x="8832304" y="3565030"/>
            <a:ext cx="0" cy="587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Lekerekített téglalap 129"/>
          <p:cNvSpPr/>
          <p:nvPr/>
        </p:nvSpPr>
        <p:spPr>
          <a:xfrm>
            <a:off x="8112224" y="4200631"/>
            <a:ext cx="1512168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Soaring</a:t>
            </a:r>
            <a:r>
              <a:rPr lang="hu-HU" dirty="0">
                <a:solidFill>
                  <a:schemeClr val="tx1"/>
                </a:solidFill>
              </a:rPr>
              <a:t>?</a:t>
            </a:r>
            <a:endParaRPr lang="hu-HU" dirty="0"/>
          </a:p>
        </p:txBody>
      </p:sp>
      <p:cxnSp>
        <p:nvCxnSpPr>
          <p:cNvPr id="131" name="Egyenes összekötő nyíllal 130"/>
          <p:cNvCxnSpPr/>
          <p:nvPr/>
        </p:nvCxnSpPr>
        <p:spPr>
          <a:xfrm flipH="1">
            <a:off x="8390638" y="4642501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nyíllal 131"/>
          <p:cNvCxnSpPr/>
          <p:nvPr/>
        </p:nvCxnSpPr>
        <p:spPr>
          <a:xfrm>
            <a:off x="9110718" y="4637631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Szövegdoboz 132"/>
          <p:cNvSpPr txBox="1"/>
          <p:nvPr/>
        </p:nvSpPr>
        <p:spPr>
          <a:xfrm>
            <a:off x="8030598" y="521475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Yes</a:t>
            </a:r>
            <a:endParaRPr lang="hu-HU" dirty="0"/>
          </a:p>
        </p:txBody>
      </p:sp>
      <p:sp>
        <p:nvSpPr>
          <p:cNvPr id="134" name="Szövegdoboz 133"/>
          <p:cNvSpPr txBox="1"/>
          <p:nvPr/>
        </p:nvSpPr>
        <p:spPr>
          <a:xfrm>
            <a:off x="8984704" y="5235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No</a:t>
            </a:r>
          </a:p>
        </p:txBody>
      </p:sp>
      <p:grpSp>
        <p:nvGrpSpPr>
          <p:cNvPr id="135" name="Csoportba foglalás 134"/>
          <p:cNvGrpSpPr/>
          <p:nvPr/>
        </p:nvGrpSpPr>
        <p:grpSpPr>
          <a:xfrm>
            <a:off x="9281029" y="5584089"/>
            <a:ext cx="120876" cy="184666"/>
            <a:chOff x="8201972" y="3485985"/>
            <a:chExt cx="120876" cy="184666"/>
          </a:xfrm>
        </p:grpSpPr>
        <p:cxnSp>
          <p:nvCxnSpPr>
            <p:cNvPr id="136" name="Egyenes összekötő 135"/>
            <p:cNvCxnSpPr/>
            <p:nvPr/>
          </p:nvCxnSpPr>
          <p:spPr>
            <a:xfrm>
              <a:off x="8262410" y="3485985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Egyenes összekötő 136"/>
            <p:cNvCxnSpPr/>
            <p:nvPr/>
          </p:nvCxnSpPr>
          <p:spPr>
            <a:xfrm>
              <a:off x="8201972" y="3578318"/>
              <a:ext cx="12087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Ellipszis 137"/>
          <p:cNvSpPr/>
          <p:nvPr/>
        </p:nvSpPr>
        <p:spPr>
          <a:xfrm>
            <a:off x="8312856" y="559388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9" name="Egyenes összekötő 138"/>
          <p:cNvCxnSpPr/>
          <p:nvPr/>
        </p:nvCxnSpPr>
        <p:spPr>
          <a:xfrm>
            <a:off x="5049563" y="3789040"/>
            <a:ext cx="265609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45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3" grpId="0"/>
      <p:bldP spid="134" grpId="0"/>
      <p:bldP spid="1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Classification</a:t>
            </a:r>
            <a:br>
              <a:rPr lang="hu-HU" dirty="0"/>
            </a:br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Trees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90289" y="5661248"/>
            <a:ext cx="382027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V="1">
            <a:off x="2571603" y="2204864"/>
            <a:ext cx="0" cy="37444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3156572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353871" y="2768175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1477946" y="2552151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5</a:t>
            </a:r>
          </a:p>
        </p:txBody>
      </p:sp>
      <p:sp>
        <p:nvSpPr>
          <p:cNvPr id="13" name="Szövegdoboz 12"/>
          <p:cNvSpPr txBox="1"/>
          <p:nvPr/>
        </p:nvSpPr>
        <p:spPr>
          <a:xfrm rot="16200000">
            <a:off x="1965857" y="1987123"/>
            <a:ext cx="84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Y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3355704" y="4469509"/>
            <a:ext cx="120876" cy="184666"/>
            <a:chOff x="2123728" y="2389530"/>
            <a:chExt cx="144016" cy="184666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Csoportba foglalás 16"/>
          <p:cNvGrpSpPr/>
          <p:nvPr/>
        </p:nvGrpSpPr>
        <p:grpSpPr>
          <a:xfrm>
            <a:off x="2994669" y="5222441"/>
            <a:ext cx="120876" cy="184666"/>
            <a:chOff x="2123728" y="2389530"/>
            <a:chExt cx="144016" cy="184666"/>
          </a:xfrm>
        </p:grpSpPr>
        <p:cxnSp>
          <p:nvCxnSpPr>
            <p:cNvPr id="18" name="Egyenes összekötő 1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Csoportba foglalás 19"/>
          <p:cNvGrpSpPr/>
          <p:nvPr/>
        </p:nvGrpSpPr>
        <p:grpSpPr>
          <a:xfrm>
            <a:off x="3840802" y="5037775"/>
            <a:ext cx="120876" cy="184666"/>
            <a:chOff x="2123728" y="2389530"/>
            <a:chExt cx="144016" cy="184666"/>
          </a:xfrm>
        </p:grpSpPr>
        <p:cxnSp>
          <p:nvCxnSpPr>
            <p:cNvPr id="21" name="Egyenes összekötő 2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Csoportba foglalás 22"/>
          <p:cNvGrpSpPr/>
          <p:nvPr/>
        </p:nvGrpSpPr>
        <p:grpSpPr>
          <a:xfrm>
            <a:off x="2986209" y="3800073"/>
            <a:ext cx="120876" cy="184666"/>
            <a:chOff x="2123728" y="2389530"/>
            <a:chExt cx="144016" cy="184666"/>
          </a:xfrm>
        </p:grpSpPr>
        <p:cxnSp>
          <p:nvCxnSpPr>
            <p:cNvPr id="24" name="Egyenes összekötő 2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Csoportba foglalás 25"/>
          <p:cNvGrpSpPr/>
          <p:nvPr/>
        </p:nvGrpSpPr>
        <p:grpSpPr>
          <a:xfrm>
            <a:off x="4547841" y="5221461"/>
            <a:ext cx="120876" cy="184666"/>
            <a:chOff x="2123728" y="2389530"/>
            <a:chExt cx="144016" cy="184666"/>
          </a:xfrm>
        </p:grpSpPr>
        <p:cxnSp>
          <p:nvCxnSpPr>
            <p:cNvPr id="27" name="Egyenes összekötő 2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Csoportba foglalás 28"/>
          <p:cNvGrpSpPr/>
          <p:nvPr/>
        </p:nvGrpSpPr>
        <p:grpSpPr>
          <a:xfrm>
            <a:off x="2862738" y="4435828"/>
            <a:ext cx="120876" cy="184666"/>
            <a:chOff x="2123728" y="2389530"/>
            <a:chExt cx="144016" cy="184666"/>
          </a:xfrm>
        </p:grpSpPr>
        <p:cxnSp>
          <p:nvCxnSpPr>
            <p:cNvPr id="30" name="Egyenes összekötő 2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Csoportba foglalás 31"/>
          <p:cNvGrpSpPr/>
          <p:nvPr/>
        </p:nvGrpSpPr>
        <p:grpSpPr>
          <a:xfrm>
            <a:off x="3575310" y="3562822"/>
            <a:ext cx="120876" cy="184666"/>
            <a:chOff x="2123728" y="2389530"/>
            <a:chExt cx="144016" cy="184666"/>
          </a:xfrm>
        </p:grpSpPr>
        <p:cxnSp>
          <p:nvCxnSpPr>
            <p:cNvPr id="33" name="Egyenes összekötő 3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Csoportba foglalás 34"/>
          <p:cNvGrpSpPr/>
          <p:nvPr/>
        </p:nvGrpSpPr>
        <p:grpSpPr>
          <a:xfrm>
            <a:off x="3828343" y="4478595"/>
            <a:ext cx="120876" cy="184666"/>
            <a:chOff x="2123728" y="2389530"/>
            <a:chExt cx="144016" cy="184666"/>
          </a:xfrm>
        </p:grpSpPr>
        <p:cxnSp>
          <p:nvCxnSpPr>
            <p:cNvPr id="36" name="Egyenes összekötő 3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Csoportba foglalás 37"/>
          <p:cNvGrpSpPr/>
          <p:nvPr/>
        </p:nvGrpSpPr>
        <p:grpSpPr>
          <a:xfrm>
            <a:off x="3707467" y="3861986"/>
            <a:ext cx="120876" cy="184666"/>
            <a:chOff x="2123728" y="2389530"/>
            <a:chExt cx="144016" cy="184666"/>
          </a:xfrm>
        </p:grpSpPr>
        <p:cxnSp>
          <p:nvCxnSpPr>
            <p:cNvPr id="39" name="Egyenes összekötő 3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3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Csoportba foglalás 40"/>
          <p:cNvGrpSpPr/>
          <p:nvPr/>
        </p:nvGrpSpPr>
        <p:grpSpPr>
          <a:xfrm>
            <a:off x="4800377" y="4900031"/>
            <a:ext cx="120876" cy="184666"/>
            <a:chOff x="2123728" y="2389530"/>
            <a:chExt cx="144016" cy="184666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Ellipszis 43"/>
          <p:cNvSpPr/>
          <p:nvPr/>
        </p:nvSpPr>
        <p:spPr>
          <a:xfrm>
            <a:off x="6290750" y="242579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3545091" y="305922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5593505" y="2432267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5190419" y="3387935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4978582" y="2653805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5291314" y="310146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5195188" y="422843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6530294" y="289413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llipszis 51"/>
          <p:cNvSpPr/>
          <p:nvPr/>
        </p:nvSpPr>
        <p:spPr>
          <a:xfrm>
            <a:off x="6222696" y="323878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5291314" y="264587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5858805" y="293018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5" name="Csoportba foglalás 54"/>
          <p:cNvGrpSpPr/>
          <p:nvPr/>
        </p:nvGrpSpPr>
        <p:grpSpPr>
          <a:xfrm>
            <a:off x="4115877" y="4077072"/>
            <a:ext cx="120876" cy="184666"/>
            <a:chOff x="2123728" y="2389530"/>
            <a:chExt cx="144016" cy="184666"/>
          </a:xfrm>
        </p:grpSpPr>
        <p:cxnSp>
          <p:nvCxnSpPr>
            <p:cNvPr id="56" name="Egyenes összekötő 5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5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Csoportba foglalás 57"/>
          <p:cNvGrpSpPr/>
          <p:nvPr/>
        </p:nvGrpSpPr>
        <p:grpSpPr>
          <a:xfrm>
            <a:off x="3384974" y="4139380"/>
            <a:ext cx="120876" cy="184666"/>
            <a:chOff x="2123728" y="2389530"/>
            <a:chExt cx="144016" cy="184666"/>
          </a:xfrm>
        </p:grpSpPr>
        <p:cxnSp>
          <p:nvCxnSpPr>
            <p:cNvPr id="59" name="Egyenes összekötő 5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5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Csoportba foglalás 63"/>
          <p:cNvGrpSpPr/>
          <p:nvPr/>
        </p:nvGrpSpPr>
        <p:grpSpPr>
          <a:xfrm>
            <a:off x="5225407" y="4992364"/>
            <a:ext cx="120876" cy="184666"/>
            <a:chOff x="2123728" y="2389530"/>
            <a:chExt cx="144016" cy="184666"/>
          </a:xfrm>
        </p:grpSpPr>
        <p:cxnSp>
          <p:nvCxnSpPr>
            <p:cNvPr id="65" name="Egyenes összekötő 6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gyenes összekötő 6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Csoportba foglalás 66"/>
          <p:cNvGrpSpPr/>
          <p:nvPr/>
        </p:nvGrpSpPr>
        <p:grpSpPr>
          <a:xfrm>
            <a:off x="5437332" y="5327869"/>
            <a:ext cx="120876" cy="184666"/>
            <a:chOff x="2123728" y="2389530"/>
            <a:chExt cx="144016" cy="184666"/>
          </a:xfrm>
        </p:grpSpPr>
        <p:cxnSp>
          <p:nvCxnSpPr>
            <p:cNvPr id="68" name="Egyenes összekötő 6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6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Csoportba foglalás 69"/>
          <p:cNvGrpSpPr/>
          <p:nvPr/>
        </p:nvGrpSpPr>
        <p:grpSpPr>
          <a:xfrm>
            <a:off x="6119757" y="5222441"/>
            <a:ext cx="120876" cy="184666"/>
            <a:chOff x="2123728" y="2389530"/>
            <a:chExt cx="144016" cy="184666"/>
          </a:xfrm>
        </p:grpSpPr>
        <p:cxnSp>
          <p:nvCxnSpPr>
            <p:cNvPr id="71" name="Egyenes összekötő 7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gyenes összekötő 7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Csoportba foglalás 72"/>
          <p:cNvGrpSpPr/>
          <p:nvPr/>
        </p:nvGrpSpPr>
        <p:grpSpPr>
          <a:xfrm>
            <a:off x="4612164" y="4306456"/>
            <a:ext cx="120876" cy="184666"/>
            <a:chOff x="2123728" y="2389530"/>
            <a:chExt cx="144016" cy="184666"/>
          </a:xfrm>
        </p:grpSpPr>
        <p:cxnSp>
          <p:nvCxnSpPr>
            <p:cNvPr id="74" name="Egyenes összekötő 7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gyenes összekötő 7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Csoportba foglalás 75"/>
          <p:cNvGrpSpPr/>
          <p:nvPr/>
        </p:nvGrpSpPr>
        <p:grpSpPr>
          <a:xfrm>
            <a:off x="5703503" y="5006439"/>
            <a:ext cx="120876" cy="184666"/>
            <a:chOff x="2123728" y="2389530"/>
            <a:chExt cx="144016" cy="184666"/>
          </a:xfrm>
        </p:grpSpPr>
        <p:cxnSp>
          <p:nvCxnSpPr>
            <p:cNvPr id="77" name="Egyenes összekötő 7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gyenes összekötő 7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Csoportba foglalás 78"/>
          <p:cNvGrpSpPr/>
          <p:nvPr/>
        </p:nvGrpSpPr>
        <p:grpSpPr>
          <a:xfrm>
            <a:off x="4712859" y="4633566"/>
            <a:ext cx="120876" cy="184666"/>
            <a:chOff x="2123728" y="2389530"/>
            <a:chExt cx="144016" cy="184666"/>
          </a:xfrm>
        </p:grpSpPr>
        <p:cxnSp>
          <p:nvCxnSpPr>
            <p:cNvPr id="80" name="Egyenes összekötő 7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gyenes összekötő 8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Csoportba foglalás 81"/>
          <p:cNvGrpSpPr/>
          <p:nvPr/>
        </p:nvGrpSpPr>
        <p:grpSpPr>
          <a:xfrm>
            <a:off x="5865476" y="4764761"/>
            <a:ext cx="120876" cy="184666"/>
            <a:chOff x="2123728" y="2389530"/>
            <a:chExt cx="144016" cy="184666"/>
          </a:xfrm>
        </p:grpSpPr>
        <p:cxnSp>
          <p:nvCxnSpPr>
            <p:cNvPr id="83" name="Egyenes összekötő 8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gyenes összekötő 8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Csoportba foglalás 84"/>
          <p:cNvGrpSpPr/>
          <p:nvPr/>
        </p:nvGrpSpPr>
        <p:grpSpPr>
          <a:xfrm>
            <a:off x="3208076" y="3474945"/>
            <a:ext cx="120876" cy="184666"/>
            <a:chOff x="2123728" y="2389530"/>
            <a:chExt cx="144016" cy="184666"/>
          </a:xfrm>
        </p:grpSpPr>
        <p:cxnSp>
          <p:nvCxnSpPr>
            <p:cNvPr id="86" name="Egyenes összekötő 8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8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Csoportba foglalás 87"/>
          <p:cNvGrpSpPr/>
          <p:nvPr/>
        </p:nvGrpSpPr>
        <p:grpSpPr>
          <a:xfrm>
            <a:off x="4404155" y="3605662"/>
            <a:ext cx="120876" cy="184666"/>
            <a:chOff x="2123728" y="2389530"/>
            <a:chExt cx="144016" cy="184666"/>
          </a:xfrm>
        </p:grpSpPr>
        <p:cxnSp>
          <p:nvCxnSpPr>
            <p:cNvPr id="89" name="Egyenes összekötő 8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gyenes összekötő 8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Csoportba foglalás 90"/>
          <p:cNvGrpSpPr/>
          <p:nvPr/>
        </p:nvGrpSpPr>
        <p:grpSpPr>
          <a:xfrm>
            <a:off x="4112773" y="4457507"/>
            <a:ext cx="120876" cy="184666"/>
            <a:chOff x="2123728" y="2389530"/>
            <a:chExt cx="144016" cy="184666"/>
          </a:xfrm>
        </p:grpSpPr>
        <p:cxnSp>
          <p:nvCxnSpPr>
            <p:cNvPr id="92" name="Egyenes összekötő 9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gyenes összekötő 9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Csoportba foglalás 93"/>
          <p:cNvGrpSpPr/>
          <p:nvPr/>
        </p:nvGrpSpPr>
        <p:grpSpPr>
          <a:xfrm>
            <a:off x="6252915" y="4895131"/>
            <a:ext cx="120876" cy="184666"/>
            <a:chOff x="2123728" y="2389530"/>
            <a:chExt cx="144016" cy="184666"/>
          </a:xfrm>
        </p:grpSpPr>
        <p:cxnSp>
          <p:nvCxnSpPr>
            <p:cNvPr id="95" name="Egyenes összekötő 9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gyenes összekötő 9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96"/>
          <p:cNvGrpSpPr/>
          <p:nvPr/>
        </p:nvGrpSpPr>
        <p:grpSpPr>
          <a:xfrm>
            <a:off x="5412190" y="4723403"/>
            <a:ext cx="120876" cy="184666"/>
            <a:chOff x="2123728" y="2389530"/>
            <a:chExt cx="144016" cy="184666"/>
          </a:xfrm>
        </p:grpSpPr>
        <p:cxnSp>
          <p:nvCxnSpPr>
            <p:cNvPr id="98" name="Egyenes összekötő 9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9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Csoportba foglalás 99"/>
          <p:cNvGrpSpPr/>
          <p:nvPr/>
        </p:nvGrpSpPr>
        <p:grpSpPr>
          <a:xfrm>
            <a:off x="4396337" y="4589998"/>
            <a:ext cx="120876" cy="184666"/>
            <a:chOff x="2123728" y="2389530"/>
            <a:chExt cx="144016" cy="184666"/>
          </a:xfrm>
        </p:grpSpPr>
        <p:cxnSp>
          <p:nvCxnSpPr>
            <p:cNvPr id="101" name="Egyenes összekötő 10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gyenes összekötő 10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Csoportba foglalás 102"/>
          <p:cNvGrpSpPr/>
          <p:nvPr/>
        </p:nvGrpSpPr>
        <p:grpSpPr>
          <a:xfrm>
            <a:off x="3851713" y="4813797"/>
            <a:ext cx="120876" cy="184666"/>
            <a:chOff x="2123728" y="2389530"/>
            <a:chExt cx="144016" cy="184666"/>
          </a:xfrm>
        </p:grpSpPr>
        <p:cxnSp>
          <p:nvCxnSpPr>
            <p:cNvPr id="104" name="Egyenes összekötő 10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10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Csoportba foglalás 105"/>
          <p:cNvGrpSpPr/>
          <p:nvPr/>
        </p:nvGrpSpPr>
        <p:grpSpPr>
          <a:xfrm>
            <a:off x="4438333" y="4895131"/>
            <a:ext cx="120876" cy="184666"/>
            <a:chOff x="2123728" y="2389530"/>
            <a:chExt cx="144016" cy="184666"/>
          </a:xfrm>
        </p:grpSpPr>
        <p:cxnSp>
          <p:nvCxnSpPr>
            <p:cNvPr id="107" name="Egyenes összekötő 10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gyenes összekötő 10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Csoportba foglalás 108"/>
          <p:cNvGrpSpPr/>
          <p:nvPr/>
        </p:nvGrpSpPr>
        <p:grpSpPr>
          <a:xfrm>
            <a:off x="3436616" y="3475974"/>
            <a:ext cx="120876" cy="184666"/>
            <a:chOff x="2123728" y="2389530"/>
            <a:chExt cx="144016" cy="184666"/>
          </a:xfrm>
        </p:grpSpPr>
        <p:cxnSp>
          <p:nvCxnSpPr>
            <p:cNvPr id="110" name="Egyenes összekötő 10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11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Csoportba foglalás 111"/>
          <p:cNvGrpSpPr/>
          <p:nvPr/>
        </p:nvGrpSpPr>
        <p:grpSpPr>
          <a:xfrm>
            <a:off x="2774636" y="4750772"/>
            <a:ext cx="120876" cy="184666"/>
            <a:chOff x="2123728" y="2389530"/>
            <a:chExt cx="144016" cy="184666"/>
          </a:xfrm>
        </p:grpSpPr>
        <p:cxnSp>
          <p:nvCxnSpPr>
            <p:cNvPr id="113" name="Egyenes összekötő 11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11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Csoportba foglalás 114"/>
          <p:cNvGrpSpPr/>
          <p:nvPr/>
        </p:nvGrpSpPr>
        <p:grpSpPr>
          <a:xfrm>
            <a:off x="3361256" y="4832106"/>
            <a:ext cx="120876" cy="184666"/>
            <a:chOff x="2123728" y="2389530"/>
            <a:chExt cx="144016" cy="184666"/>
          </a:xfrm>
        </p:grpSpPr>
        <p:cxnSp>
          <p:nvCxnSpPr>
            <p:cNvPr id="116" name="Egyenes összekötő 11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gyenes összekötő 11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Lekerekített téglalap 60"/>
          <p:cNvSpPr/>
          <p:nvPr/>
        </p:nvSpPr>
        <p:spPr>
          <a:xfrm>
            <a:off x="8112224" y="2145801"/>
            <a:ext cx="1512168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X&lt;?</a:t>
            </a:r>
            <a:endParaRPr lang="hu-HU" dirty="0"/>
          </a:p>
        </p:txBody>
      </p:sp>
      <p:sp>
        <p:nvSpPr>
          <p:cNvPr id="124" name="Szövegdoboz 123"/>
          <p:cNvSpPr txBox="1"/>
          <p:nvPr/>
        </p:nvSpPr>
        <p:spPr>
          <a:xfrm>
            <a:off x="3416143" y="1465621"/>
            <a:ext cx="5281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Idea: </a:t>
            </a:r>
            <a:r>
              <a:rPr lang="hu-HU" sz="2000" b="1" dirty="0" err="1">
                <a:solidFill>
                  <a:srgbClr val="FF0000"/>
                </a:solidFill>
              </a:rPr>
              <a:t>We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can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ask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multiple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linear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questions</a:t>
            </a:r>
            <a:r>
              <a:rPr lang="hu-HU" sz="20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25" name="Egyenes összekötő 124"/>
          <p:cNvCxnSpPr/>
          <p:nvPr/>
        </p:nvCxnSpPr>
        <p:spPr>
          <a:xfrm>
            <a:off x="2353871" y="3355259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Szövegdoboz 126"/>
          <p:cNvSpPr txBox="1"/>
          <p:nvPr/>
        </p:nvSpPr>
        <p:spPr>
          <a:xfrm>
            <a:off x="1477946" y="3139235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4</a:t>
            </a:r>
          </a:p>
        </p:txBody>
      </p:sp>
      <p:cxnSp>
        <p:nvCxnSpPr>
          <p:cNvPr id="129" name="Egyenes összekötő 128"/>
          <p:cNvCxnSpPr/>
          <p:nvPr/>
        </p:nvCxnSpPr>
        <p:spPr>
          <a:xfrm>
            <a:off x="2348996" y="3943320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Szövegdoboz 129"/>
          <p:cNvSpPr txBox="1"/>
          <p:nvPr/>
        </p:nvSpPr>
        <p:spPr>
          <a:xfrm>
            <a:off x="1473071" y="3727296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3</a:t>
            </a:r>
          </a:p>
        </p:txBody>
      </p:sp>
      <p:cxnSp>
        <p:nvCxnSpPr>
          <p:cNvPr id="131" name="Egyenes összekötő 130"/>
          <p:cNvCxnSpPr/>
          <p:nvPr/>
        </p:nvCxnSpPr>
        <p:spPr>
          <a:xfrm>
            <a:off x="2343925" y="5154534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Szövegdoboz 131"/>
          <p:cNvSpPr txBox="1"/>
          <p:nvPr/>
        </p:nvSpPr>
        <p:spPr>
          <a:xfrm>
            <a:off x="1468000" y="4938510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1</a:t>
            </a:r>
          </a:p>
        </p:txBody>
      </p:sp>
      <p:cxnSp>
        <p:nvCxnSpPr>
          <p:cNvPr id="133" name="Egyenes összekötő 132"/>
          <p:cNvCxnSpPr/>
          <p:nvPr/>
        </p:nvCxnSpPr>
        <p:spPr>
          <a:xfrm>
            <a:off x="2343924" y="4561842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Szövegdoboz 133"/>
          <p:cNvSpPr txBox="1"/>
          <p:nvPr/>
        </p:nvSpPr>
        <p:spPr>
          <a:xfrm>
            <a:off x="1467999" y="4345818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2</a:t>
            </a:r>
          </a:p>
        </p:txBody>
      </p:sp>
      <p:cxnSp>
        <p:nvCxnSpPr>
          <p:cNvPr id="135" name="Egyenes összekötő 134"/>
          <p:cNvCxnSpPr/>
          <p:nvPr/>
        </p:nvCxnSpPr>
        <p:spPr>
          <a:xfrm>
            <a:off x="3772203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4404155" y="5541550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5015880" y="5541550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>
            <a:off x="5593505" y="5541550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övegdoboz 62"/>
          <p:cNvSpPr txBox="1"/>
          <p:nvPr/>
        </p:nvSpPr>
        <p:spPr>
          <a:xfrm>
            <a:off x="2983614" y="5829582"/>
            <a:ext cx="342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1          2          3         4         5        </a:t>
            </a:r>
            <a:r>
              <a:rPr lang="hu-HU" b="1" dirty="0"/>
              <a:t>X</a:t>
            </a:r>
          </a:p>
        </p:txBody>
      </p:sp>
      <p:sp>
        <p:nvSpPr>
          <p:cNvPr id="139" name="Ellipszis 138"/>
          <p:cNvSpPr/>
          <p:nvPr/>
        </p:nvSpPr>
        <p:spPr>
          <a:xfrm>
            <a:off x="6472064" y="3619284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0" name="Ellipszis 139"/>
          <p:cNvSpPr/>
          <p:nvPr/>
        </p:nvSpPr>
        <p:spPr>
          <a:xfrm>
            <a:off x="6130183" y="3964484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1" name="Ellipszis 140"/>
          <p:cNvSpPr/>
          <p:nvPr/>
        </p:nvSpPr>
        <p:spPr>
          <a:xfrm>
            <a:off x="6034074" y="3403804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2" name="Ellipszis 141"/>
          <p:cNvSpPr/>
          <p:nvPr/>
        </p:nvSpPr>
        <p:spPr>
          <a:xfrm>
            <a:off x="5726476" y="374846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3" name="Ellipszis 142"/>
          <p:cNvSpPr/>
          <p:nvPr/>
        </p:nvSpPr>
        <p:spPr>
          <a:xfrm>
            <a:off x="3647029" y="2398729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4" name="Ellipszis 143"/>
          <p:cNvSpPr/>
          <p:nvPr/>
        </p:nvSpPr>
        <p:spPr>
          <a:xfrm>
            <a:off x="2949784" y="240520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5" name="Ellipszis 144"/>
          <p:cNvSpPr/>
          <p:nvPr/>
        </p:nvSpPr>
        <p:spPr>
          <a:xfrm>
            <a:off x="4146096" y="2708409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6" name="Ellipszis 145"/>
          <p:cNvSpPr/>
          <p:nvPr/>
        </p:nvSpPr>
        <p:spPr>
          <a:xfrm>
            <a:off x="3385923" y="2732788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7" name="Ellipszis 146"/>
          <p:cNvSpPr/>
          <p:nvPr/>
        </p:nvSpPr>
        <p:spPr>
          <a:xfrm>
            <a:off x="3087200" y="309009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Ellipszis 147"/>
          <p:cNvSpPr/>
          <p:nvPr/>
        </p:nvSpPr>
        <p:spPr>
          <a:xfrm>
            <a:off x="3934563" y="314645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9" name="Ellipszis 148"/>
          <p:cNvSpPr/>
          <p:nvPr/>
        </p:nvSpPr>
        <p:spPr>
          <a:xfrm>
            <a:off x="4547841" y="2437781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Ellipszis 149"/>
          <p:cNvSpPr/>
          <p:nvPr/>
        </p:nvSpPr>
        <p:spPr>
          <a:xfrm>
            <a:off x="4619063" y="3022762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1" name="Ellipszis 150"/>
          <p:cNvSpPr/>
          <p:nvPr/>
        </p:nvSpPr>
        <p:spPr>
          <a:xfrm>
            <a:off x="5077406" y="3660741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2" name="Ellipszis 151"/>
          <p:cNvSpPr/>
          <p:nvPr/>
        </p:nvSpPr>
        <p:spPr>
          <a:xfrm>
            <a:off x="5969533" y="4289689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3" name="Ellipszis 152"/>
          <p:cNvSpPr/>
          <p:nvPr/>
        </p:nvSpPr>
        <p:spPr>
          <a:xfrm>
            <a:off x="5565826" y="4073665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4" name="Ellipszis 153"/>
          <p:cNvSpPr/>
          <p:nvPr/>
        </p:nvSpPr>
        <p:spPr>
          <a:xfrm>
            <a:off x="5492459" y="3367962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5" name="Ellipszis 154"/>
          <p:cNvSpPr/>
          <p:nvPr/>
        </p:nvSpPr>
        <p:spPr>
          <a:xfrm>
            <a:off x="6149976" y="2786118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9" name="Szövegdoboz 118"/>
          <p:cNvSpPr txBox="1"/>
          <p:nvPr/>
        </p:nvSpPr>
        <p:spPr>
          <a:xfrm>
            <a:off x="8616280" y="2869829"/>
            <a:ext cx="5760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???</a:t>
            </a:r>
          </a:p>
          <a:p>
            <a:r>
              <a:rPr lang="hu-HU" dirty="0"/>
              <a:t>1</a:t>
            </a:r>
          </a:p>
          <a:p>
            <a:r>
              <a:rPr lang="hu-HU" dirty="0"/>
              <a:t>2</a:t>
            </a:r>
          </a:p>
          <a:p>
            <a:r>
              <a:rPr lang="hu-HU" dirty="0"/>
              <a:t>3</a:t>
            </a:r>
          </a:p>
          <a:p>
            <a:r>
              <a:rPr lang="hu-HU" dirty="0"/>
              <a:t>4</a:t>
            </a:r>
          </a:p>
          <a:p>
            <a:r>
              <a:rPr lang="hu-H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07786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Classification</a:t>
            </a:r>
            <a:br>
              <a:rPr lang="hu-HU" dirty="0"/>
            </a:br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Trees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90289" y="5661248"/>
            <a:ext cx="382027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V="1">
            <a:off x="2571603" y="2204864"/>
            <a:ext cx="0" cy="37444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3156572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353871" y="2768175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1477946" y="2552151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5</a:t>
            </a:r>
          </a:p>
        </p:txBody>
      </p:sp>
      <p:sp>
        <p:nvSpPr>
          <p:cNvPr id="13" name="Szövegdoboz 12"/>
          <p:cNvSpPr txBox="1"/>
          <p:nvPr/>
        </p:nvSpPr>
        <p:spPr>
          <a:xfrm rot="16200000">
            <a:off x="1965857" y="1987123"/>
            <a:ext cx="84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Y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3355704" y="4469509"/>
            <a:ext cx="120876" cy="184666"/>
            <a:chOff x="2123728" y="2389530"/>
            <a:chExt cx="144016" cy="184666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Csoportba foglalás 16"/>
          <p:cNvGrpSpPr/>
          <p:nvPr/>
        </p:nvGrpSpPr>
        <p:grpSpPr>
          <a:xfrm>
            <a:off x="2994669" y="5222441"/>
            <a:ext cx="120876" cy="184666"/>
            <a:chOff x="2123728" y="2389530"/>
            <a:chExt cx="144016" cy="184666"/>
          </a:xfrm>
        </p:grpSpPr>
        <p:cxnSp>
          <p:nvCxnSpPr>
            <p:cNvPr id="18" name="Egyenes összekötő 1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Csoportba foglalás 19"/>
          <p:cNvGrpSpPr/>
          <p:nvPr/>
        </p:nvGrpSpPr>
        <p:grpSpPr>
          <a:xfrm>
            <a:off x="3840802" y="5037775"/>
            <a:ext cx="120876" cy="184666"/>
            <a:chOff x="2123728" y="2389530"/>
            <a:chExt cx="144016" cy="184666"/>
          </a:xfrm>
        </p:grpSpPr>
        <p:cxnSp>
          <p:nvCxnSpPr>
            <p:cNvPr id="21" name="Egyenes összekötő 2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Csoportba foglalás 22"/>
          <p:cNvGrpSpPr/>
          <p:nvPr/>
        </p:nvGrpSpPr>
        <p:grpSpPr>
          <a:xfrm>
            <a:off x="2986209" y="3800073"/>
            <a:ext cx="120876" cy="184666"/>
            <a:chOff x="2123728" y="2389530"/>
            <a:chExt cx="144016" cy="184666"/>
          </a:xfrm>
        </p:grpSpPr>
        <p:cxnSp>
          <p:nvCxnSpPr>
            <p:cNvPr id="24" name="Egyenes összekötő 2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Csoportba foglalás 25"/>
          <p:cNvGrpSpPr/>
          <p:nvPr/>
        </p:nvGrpSpPr>
        <p:grpSpPr>
          <a:xfrm>
            <a:off x="4547841" y="5221461"/>
            <a:ext cx="120876" cy="184666"/>
            <a:chOff x="2123728" y="2389530"/>
            <a:chExt cx="144016" cy="184666"/>
          </a:xfrm>
        </p:grpSpPr>
        <p:cxnSp>
          <p:nvCxnSpPr>
            <p:cNvPr id="27" name="Egyenes összekötő 2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Csoportba foglalás 28"/>
          <p:cNvGrpSpPr/>
          <p:nvPr/>
        </p:nvGrpSpPr>
        <p:grpSpPr>
          <a:xfrm>
            <a:off x="2862738" y="4435828"/>
            <a:ext cx="120876" cy="184666"/>
            <a:chOff x="2123728" y="2389530"/>
            <a:chExt cx="144016" cy="184666"/>
          </a:xfrm>
        </p:grpSpPr>
        <p:cxnSp>
          <p:nvCxnSpPr>
            <p:cNvPr id="30" name="Egyenes összekötő 2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Csoportba foglalás 31"/>
          <p:cNvGrpSpPr/>
          <p:nvPr/>
        </p:nvGrpSpPr>
        <p:grpSpPr>
          <a:xfrm>
            <a:off x="3575310" y="3562822"/>
            <a:ext cx="120876" cy="184666"/>
            <a:chOff x="2123728" y="2389530"/>
            <a:chExt cx="144016" cy="184666"/>
          </a:xfrm>
        </p:grpSpPr>
        <p:cxnSp>
          <p:nvCxnSpPr>
            <p:cNvPr id="33" name="Egyenes összekötő 3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Csoportba foglalás 34"/>
          <p:cNvGrpSpPr/>
          <p:nvPr/>
        </p:nvGrpSpPr>
        <p:grpSpPr>
          <a:xfrm>
            <a:off x="3828343" y="4478595"/>
            <a:ext cx="120876" cy="184666"/>
            <a:chOff x="2123728" y="2389530"/>
            <a:chExt cx="144016" cy="184666"/>
          </a:xfrm>
        </p:grpSpPr>
        <p:cxnSp>
          <p:nvCxnSpPr>
            <p:cNvPr id="36" name="Egyenes összekötő 3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Csoportba foglalás 37"/>
          <p:cNvGrpSpPr/>
          <p:nvPr/>
        </p:nvGrpSpPr>
        <p:grpSpPr>
          <a:xfrm>
            <a:off x="3707467" y="3861986"/>
            <a:ext cx="120876" cy="184666"/>
            <a:chOff x="2123728" y="2389530"/>
            <a:chExt cx="144016" cy="184666"/>
          </a:xfrm>
        </p:grpSpPr>
        <p:cxnSp>
          <p:nvCxnSpPr>
            <p:cNvPr id="39" name="Egyenes összekötő 3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3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Csoportba foglalás 40"/>
          <p:cNvGrpSpPr/>
          <p:nvPr/>
        </p:nvGrpSpPr>
        <p:grpSpPr>
          <a:xfrm>
            <a:off x="4800377" y="4900031"/>
            <a:ext cx="120876" cy="184666"/>
            <a:chOff x="2123728" y="2389530"/>
            <a:chExt cx="144016" cy="184666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Ellipszis 43"/>
          <p:cNvSpPr/>
          <p:nvPr/>
        </p:nvSpPr>
        <p:spPr>
          <a:xfrm>
            <a:off x="6290750" y="242579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3545091" y="305922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5593505" y="2432267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5190419" y="3387935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4978582" y="2653805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5291314" y="310146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5195188" y="422843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6530294" y="289413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llipszis 51"/>
          <p:cNvSpPr/>
          <p:nvPr/>
        </p:nvSpPr>
        <p:spPr>
          <a:xfrm>
            <a:off x="6222696" y="323878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5291314" y="264587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5858805" y="293018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5" name="Csoportba foglalás 54"/>
          <p:cNvGrpSpPr/>
          <p:nvPr/>
        </p:nvGrpSpPr>
        <p:grpSpPr>
          <a:xfrm>
            <a:off x="4115877" y="4077072"/>
            <a:ext cx="120876" cy="184666"/>
            <a:chOff x="2123728" y="2389530"/>
            <a:chExt cx="144016" cy="184666"/>
          </a:xfrm>
        </p:grpSpPr>
        <p:cxnSp>
          <p:nvCxnSpPr>
            <p:cNvPr id="56" name="Egyenes összekötő 5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5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Csoportba foglalás 57"/>
          <p:cNvGrpSpPr/>
          <p:nvPr/>
        </p:nvGrpSpPr>
        <p:grpSpPr>
          <a:xfrm>
            <a:off x="3384974" y="4139380"/>
            <a:ext cx="120876" cy="184666"/>
            <a:chOff x="2123728" y="2389530"/>
            <a:chExt cx="144016" cy="184666"/>
          </a:xfrm>
        </p:grpSpPr>
        <p:cxnSp>
          <p:nvCxnSpPr>
            <p:cNvPr id="59" name="Egyenes összekötő 5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5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Csoportba foglalás 63"/>
          <p:cNvGrpSpPr/>
          <p:nvPr/>
        </p:nvGrpSpPr>
        <p:grpSpPr>
          <a:xfrm>
            <a:off x="5225407" y="4992364"/>
            <a:ext cx="120876" cy="184666"/>
            <a:chOff x="2123728" y="2389530"/>
            <a:chExt cx="144016" cy="184666"/>
          </a:xfrm>
        </p:grpSpPr>
        <p:cxnSp>
          <p:nvCxnSpPr>
            <p:cNvPr id="65" name="Egyenes összekötő 6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gyenes összekötő 6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Csoportba foglalás 66"/>
          <p:cNvGrpSpPr/>
          <p:nvPr/>
        </p:nvGrpSpPr>
        <p:grpSpPr>
          <a:xfrm>
            <a:off x="5437332" y="5327869"/>
            <a:ext cx="120876" cy="184666"/>
            <a:chOff x="2123728" y="2389530"/>
            <a:chExt cx="144016" cy="184666"/>
          </a:xfrm>
        </p:grpSpPr>
        <p:cxnSp>
          <p:nvCxnSpPr>
            <p:cNvPr id="68" name="Egyenes összekötő 6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6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Csoportba foglalás 69"/>
          <p:cNvGrpSpPr/>
          <p:nvPr/>
        </p:nvGrpSpPr>
        <p:grpSpPr>
          <a:xfrm>
            <a:off x="6119757" y="5222441"/>
            <a:ext cx="120876" cy="184666"/>
            <a:chOff x="2123728" y="2389530"/>
            <a:chExt cx="144016" cy="184666"/>
          </a:xfrm>
        </p:grpSpPr>
        <p:cxnSp>
          <p:nvCxnSpPr>
            <p:cNvPr id="71" name="Egyenes összekötő 7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gyenes összekötő 7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Csoportba foglalás 72"/>
          <p:cNvGrpSpPr/>
          <p:nvPr/>
        </p:nvGrpSpPr>
        <p:grpSpPr>
          <a:xfrm>
            <a:off x="4612164" y="4306456"/>
            <a:ext cx="120876" cy="184666"/>
            <a:chOff x="2123728" y="2389530"/>
            <a:chExt cx="144016" cy="184666"/>
          </a:xfrm>
        </p:grpSpPr>
        <p:cxnSp>
          <p:nvCxnSpPr>
            <p:cNvPr id="74" name="Egyenes összekötő 7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gyenes összekötő 7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Csoportba foglalás 75"/>
          <p:cNvGrpSpPr/>
          <p:nvPr/>
        </p:nvGrpSpPr>
        <p:grpSpPr>
          <a:xfrm>
            <a:off x="5703503" y="5006439"/>
            <a:ext cx="120876" cy="184666"/>
            <a:chOff x="2123728" y="2389530"/>
            <a:chExt cx="144016" cy="184666"/>
          </a:xfrm>
        </p:grpSpPr>
        <p:cxnSp>
          <p:nvCxnSpPr>
            <p:cNvPr id="77" name="Egyenes összekötő 7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gyenes összekötő 7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Csoportba foglalás 78"/>
          <p:cNvGrpSpPr/>
          <p:nvPr/>
        </p:nvGrpSpPr>
        <p:grpSpPr>
          <a:xfrm>
            <a:off x="4712859" y="4633566"/>
            <a:ext cx="120876" cy="184666"/>
            <a:chOff x="2123728" y="2389530"/>
            <a:chExt cx="144016" cy="184666"/>
          </a:xfrm>
        </p:grpSpPr>
        <p:cxnSp>
          <p:nvCxnSpPr>
            <p:cNvPr id="80" name="Egyenes összekötő 7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gyenes összekötő 8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Csoportba foglalás 81"/>
          <p:cNvGrpSpPr/>
          <p:nvPr/>
        </p:nvGrpSpPr>
        <p:grpSpPr>
          <a:xfrm>
            <a:off x="5865476" y="4764761"/>
            <a:ext cx="120876" cy="184666"/>
            <a:chOff x="2123728" y="2389530"/>
            <a:chExt cx="144016" cy="184666"/>
          </a:xfrm>
        </p:grpSpPr>
        <p:cxnSp>
          <p:nvCxnSpPr>
            <p:cNvPr id="83" name="Egyenes összekötő 8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gyenes összekötő 8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Csoportba foglalás 84"/>
          <p:cNvGrpSpPr/>
          <p:nvPr/>
        </p:nvGrpSpPr>
        <p:grpSpPr>
          <a:xfrm>
            <a:off x="3208076" y="3474945"/>
            <a:ext cx="120876" cy="184666"/>
            <a:chOff x="2123728" y="2389530"/>
            <a:chExt cx="144016" cy="184666"/>
          </a:xfrm>
        </p:grpSpPr>
        <p:cxnSp>
          <p:nvCxnSpPr>
            <p:cNvPr id="86" name="Egyenes összekötő 8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8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Csoportba foglalás 87"/>
          <p:cNvGrpSpPr/>
          <p:nvPr/>
        </p:nvGrpSpPr>
        <p:grpSpPr>
          <a:xfrm>
            <a:off x="4404155" y="3605662"/>
            <a:ext cx="120876" cy="184666"/>
            <a:chOff x="2123728" y="2389530"/>
            <a:chExt cx="144016" cy="184666"/>
          </a:xfrm>
        </p:grpSpPr>
        <p:cxnSp>
          <p:nvCxnSpPr>
            <p:cNvPr id="89" name="Egyenes összekötő 8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gyenes összekötő 8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Csoportba foglalás 90"/>
          <p:cNvGrpSpPr/>
          <p:nvPr/>
        </p:nvGrpSpPr>
        <p:grpSpPr>
          <a:xfrm>
            <a:off x="4112773" y="4457507"/>
            <a:ext cx="120876" cy="184666"/>
            <a:chOff x="2123728" y="2389530"/>
            <a:chExt cx="144016" cy="184666"/>
          </a:xfrm>
        </p:grpSpPr>
        <p:cxnSp>
          <p:nvCxnSpPr>
            <p:cNvPr id="92" name="Egyenes összekötő 9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gyenes összekötő 9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Csoportba foglalás 93"/>
          <p:cNvGrpSpPr/>
          <p:nvPr/>
        </p:nvGrpSpPr>
        <p:grpSpPr>
          <a:xfrm>
            <a:off x="6252915" y="4895131"/>
            <a:ext cx="120876" cy="184666"/>
            <a:chOff x="2123728" y="2389530"/>
            <a:chExt cx="144016" cy="184666"/>
          </a:xfrm>
        </p:grpSpPr>
        <p:cxnSp>
          <p:nvCxnSpPr>
            <p:cNvPr id="95" name="Egyenes összekötő 9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gyenes összekötő 9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96"/>
          <p:cNvGrpSpPr/>
          <p:nvPr/>
        </p:nvGrpSpPr>
        <p:grpSpPr>
          <a:xfrm>
            <a:off x="5412190" y="4723403"/>
            <a:ext cx="120876" cy="184666"/>
            <a:chOff x="2123728" y="2389530"/>
            <a:chExt cx="144016" cy="184666"/>
          </a:xfrm>
        </p:grpSpPr>
        <p:cxnSp>
          <p:nvCxnSpPr>
            <p:cNvPr id="98" name="Egyenes összekötő 9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9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Csoportba foglalás 99"/>
          <p:cNvGrpSpPr/>
          <p:nvPr/>
        </p:nvGrpSpPr>
        <p:grpSpPr>
          <a:xfrm>
            <a:off x="4396337" y="4589998"/>
            <a:ext cx="120876" cy="184666"/>
            <a:chOff x="2123728" y="2389530"/>
            <a:chExt cx="144016" cy="184666"/>
          </a:xfrm>
        </p:grpSpPr>
        <p:cxnSp>
          <p:nvCxnSpPr>
            <p:cNvPr id="101" name="Egyenes összekötő 10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gyenes összekötő 10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Csoportba foglalás 102"/>
          <p:cNvGrpSpPr/>
          <p:nvPr/>
        </p:nvGrpSpPr>
        <p:grpSpPr>
          <a:xfrm>
            <a:off x="3851713" y="4813797"/>
            <a:ext cx="120876" cy="184666"/>
            <a:chOff x="2123728" y="2389530"/>
            <a:chExt cx="144016" cy="184666"/>
          </a:xfrm>
        </p:grpSpPr>
        <p:cxnSp>
          <p:nvCxnSpPr>
            <p:cNvPr id="104" name="Egyenes összekötő 10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10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Csoportba foglalás 105"/>
          <p:cNvGrpSpPr/>
          <p:nvPr/>
        </p:nvGrpSpPr>
        <p:grpSpPr>
          <a:xfrm>
            <a:off x="4438333" y="4895131"/>
            <a:ext cx="120876" cy="184666"/>
            <a:chOff x="2123728" y="2389530"/>
            <a:chExt cx="144016" cy="184666"/>
          </a:xfrm>
        </p:grpSpPr>
        <p:cxnSp>
          <p:nvCxnSpPr>
            <p:cNvPr id="107" name="Egyenes összekötő 10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gyenes összekötő 10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Csoportba foglalás 108"/>
          <p:cNvGrpSpPr/>
          <p:nvPr/>
        </p:nvGrpSpPr>
        <p:grpSpPr>
          <a:xfrm>
            <a:off x="3436616" y="3475974"/>
            <a:ext cx="120876" cy="184666"/>
            <a:chOff x="2123728" y="2389530"/>
            <a:chExt cx="144016" cy="184666"/>
          </a:xfrm>
        </p:grpSpPr>
        <p:cxnSp>
          <p:nvCxnSpPr>
            <p:cNvPr id="110" name="Egyenes összekötő 10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11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Csoportba foglalás 111"/>
          <p:cNvGrpSpPr/>
          <p:nvPr/>
        </p:nvGrpSpPr>
        <p:grpSpPr>
          <a:xfrm>
            <a:off x="2774636" y="4750772"/>
            <a:ext cx="120876" cy="184666"/>
            <a:chOff x="2123728" y="2389530"/>
            <a:chExt cx="144016" cy="184666"/>
          </a:xfrm>
        </p:grpSpPr>
        <p:cxnSp>
          <p:nvCxnSpPr>
            <p:cNvPr id="113" name="Egyenes összekötő 11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11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Csoportba foglalás 114"/>
          <p:cNvGrpSpPr/>
          <p:nvPr/>
        </p:nvGrpSpPr>
        <p:grpSpPr>
          <a:xfrm>
            <a:off x="3361256" y="4832106"/>
            <a:ext cx="120876" cy="184666"/>
            <a:chOff x="2123728" y="2389530"/>
            <a:chExt cx="144016" cy="184666"/>
          </a:xfrm>
        </p:grpSpPr>
        <p:cxnSp>
          <p:nvCxnSpPr>
            <p:cNvPr id="116" name="Egyenes összekötő 11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gyenes összekötő 11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Lekerekített téglalap 60"/>
          <p:cNvSpPr/>
          <p:nvPr/>
        </p:nvSpPr>
        <p:spPr>
          <a:xfrm>
            <a:off x="8112224" y="2145801"/>
            <a:ext cx="1512168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X&lt;3</a:t>
            </a:r>
            <a:endParaRPr lang="hu-HU" dirty="0"/>
          </a:p>
        </p:txBody>
      </p:sp>
      <p:sp>
        <p:nvSpPr>
          <p:cNvPr id="124" name="Szövegdoboz 123"/>
          <p:cNvSpPr txBox="1"/>
          <p:nvPr/>
        </p:nvSpPr>
        <p:spPr>
          <a:xfrm>
            <a:off x="3416143" y="1465621"/>
            <a:ext cx="5281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Idea: </a:t>
            </a:r>
            <a:r>
              <a:rPr lang="hu-HU" sz="2000" b="1" dirty="0" err="1">
                <a:solidFill>
                  <a:srgbClr val="FF0000"/>
                </a:solidFill>
              </a:rPr>
              <a:t>We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can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ask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multiple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linear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questions</a:t>
            </a:r>
            <a:r>
              <a:rPr lang="hu-HU" sz="20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25" name="Egyenes összekötő 124"/>
          <p:cNvCxnSpPr/>
          <p:nvPr/>
        </p:nvCxnSpPr>
        <p:spPr>
          <a:xfrm>
            <a:off x="2353871" y="3355259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Szövegdoboz 126"/>
          <p:cNvSpPr txBox="1"/>
          <p:nvPr/>
        </p:nvSpPr>
        <p:spPr>
          <a:xfrm>
            <a:off x="1477946" y="3139235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4</a:t>
            </a:r>
          </a:p>
        </p:txBody>
      </p:sp>
      <p:cxnSp>
        <p:nvCxnSpPr>
          <p:cNvPr id="129" name="Egyenes összekötő 128"/>
          <p:cNvCxnSpPr/>
          <p:nvPr/>
        </p:nvCxnSpPr>
        <p:spPr>
          <a:xfrm>
            <a:off x="2348996" y="3943320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Szövegdoboz 129"/>
          <p:cNvSpPr txBox="1"/>
          <p:nvPr/>
        </p:nvSpPr>
        <p:spPr>
          <a:xfrm>
            <a:off x="1473071" y="3727296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3</a:t>
            </a:r>
          </a:p>
        </p:txBody>
      </p:sp>
      <p:cxnSp>
        <p:nvCxnSpPr>
          <p:cNvPr id="131" name="Egyenes összekötő 130"/>
          <p:cNvCxnSpPr/>
          <p:nvPr/>
        </p:nvCxnSpPr>
        <p:spPr>
          <a:xfrm>
            <a:off x="2343925" y="5154534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Szövegdoboz 131"/>
          <p:cNvSpPr txBox="1"/>
          <p:nvPr/>
        </p:nvSpPr>
        <p:spPr>
          <a:xfrm>
            <a:off x="1468000" y="4938510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1</a:t>
            </a:r>
          </a:p>
        </p:txBody>
      </p:sp>
      <p:cxnSp>
        <p:nvCxnSpPr>
          <p:cNvPr id="133" name="Egyenes összekötő 132"/>
          <p:cNvCxnSpPr/>
          <p:nvPr/>
        </p:nvCxnSpPr>
        <p:spPr>
          <a:xfrm>
            <a:off x="2343924" y="4561842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Szövegdoboz 133"/>
          <p:cNvSpPr txBox="1"/>
          <p:nvPr/>
        </p:nvSpPr>
        <p:spPr>
          <a:xfrm>
            <a:off x="1467999" y="4345818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2</a:t>
            </a:r>
          </a:p>
        </p:txBody>
      </p:sp>
      <p:cxnSp>
        <p:nvCxnSpPr>
          <p:cNvPr id="135" name="Egyenes összekötő 134"/>
          <p:cNvCxnSpPr/>
          <p:nvPr/>
        </p:nvCxnSpPr>
        <p:spPr>
          <a:xfrm>
            <a:off x="3772203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4404155" y="5541550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5015880" y="5541550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>
            <a:off x="5593505" y="5541550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övegdoboz 62"/>
          <p:cNvSpPr txBox="1"/>
          <p:nvPr/>
        </p:nvSpPr>
        <p:spPr>
          <a:xfrm>
            <a:off x="2983614" y="5829582"/>
            <a:ext cx="342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1          2          3         4         5        </a:t>
            </a:r>
            <a:r>
              <a:rPr lang="hu-HU" b="1" dirty="0"/>
              <a:t>X</a:t>
            </a:r>
          </a:p>
        </p:txBody>
      </p:sp>
      <p:sp>
        <p:nvSpPr>
          <p:cNvPr id="139" name="Ellipszis 138"/>
          <p:cNvSpPr/>
          <p:nvPr/>
        </p:nvSpPr>
        <p:spPr>
          <a:xfrm>
            <a:off x="6472064" y="3619284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0" name="Ellipszis 139"/>
          <p:cNvSpPr/>
          <p:nvPr/>
        </p:nvSpPr>
        <p:spPr>
          <a:xfrm>
            <a:off x="6130183" y="3964484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1" name="Ellipszis 140"/>
          <p:cNvSpPr/>
          <p:nvPr/>
        </p:nvSpPr>
        <p:spPr>
          <a:xfrm>
            <a:off x="6034074" y="3403804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2" name="Ellipszis 141"/>
          <p:cNvSpPr/>
          <p:nvPr/>
        </p:nvSpPr>
        <p:spPr>
          <a:xfrm>
            <a:off x="5726476" y="374846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3" name="Ellipszis 142"/>
          <p:cNvSpPr/>
          <p:nvPr/>
        </p:nvSpPr>
        <p:spPr>
          <a:xfrm>
            <a:off x="3647029" y="2398729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4" name="Ellipszis 143"/>
          <p:cNvSpPr/>
          <p:nvPr/>
        </p:nvSpPr>
        <p:spPr>
          <a:xfrm>
            <a:off x="2949784" y="240520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5" name="Ellipszis 144"/>
          <p:cNvSpPr/>
          <p:nvPr/>
        </p:nvSpPr>
        <p:spPr>
          <a:xfrm>
            <a:off x="4146096" y="2708409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6" name="Ellipszis 145"/>
          <p:cNvSpPr/>
          <p:nvPr/>
        </p:nvSpPr>
        <p:spPr>
          <a:xfrm>
            <a:off x="3385923" y="2732788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7" name="Ellipszis 146"/>
          <p:cNvSpPr/>
          <p:nvPr/>
        </p:nvSpPr>
        <p:spPr>
          <a:xfrm>
            <a:off x="3087200" y="309009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Ellipszis 147"/>
          <p:cNvSpPr/>
          <p:nvPr/>
        </p:nvSpPr>
        <p:spPr>
          <a:xfrm>
            <a:off x="3934563" y="314645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9" name="Ellipszis 148"/>
          <p:cNvSpPr/>
          <p:nvPr/>
        </p:nvSpPr>
        <p:spPr>
          <a:xfrm>
            <a:off x="4547841" y="2437781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Ellipszis 149"/>
          <p:cNvSpPr/>
          <p:nvPr/>
        </p:nvSpPr>
        <p:spPr>
          <a:xfrm>
            <a:off x="4619063" y="3022762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1" name="Ellipszis 150"/>
          <p:cNvSpPr/>
          <p:nvPr/>
        </p:nvSpPr>
        <p:spPr>
          <a:xfrm>
            <a:off x="5077406" y="3660741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2" name="Ellipszis 151"/>
          <p:cNvSpPr/>
          <p:nvPr/>
        </p:nvSpPr>
        <p:spPr>
          <a:xfrm>
            <a:off x="5969533" y="4289689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3" name="Ellipszis 152"/>
          <p:cNvSpPr/>
          <p:nvPr/>
        </p:nvSpPr>
        <p:spPr>
          <a:xfrm>
            <a:off x="5565826" y="4073665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4" name="Ellipszis 153"/>
          <p:cNvSpPr/>
          <p:nvPr/>
        </p:nvSpPr>
        <p:spPr>
          <a:xfrm>
            <a:off x="5492459" y="3367962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5" name="Ellipszis 154"/>
          <p:cNvSpPr/>
          <p:nvPr/>
        </p:nvSpPr>
        <p:spPr>
          <a:xfrm>
            <a:off x="6149976" y="2786118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6" name="Egyenes összekötő 155"/>
          <p:cNvCxnSpPr/>
          <p:nvPr/>
        </p:nvCxnSpPr>
        <p:spPr>
          <a:xfrm>
            <a:off x="5015881" y="2204864"/>
            <a:ext cx="1" cy="34970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nyíllal 156"/>
          <p:cNvCxnSpPr/>
          <p:nvPr/>
        </p:nvCxnSpPr>
        <p:spPr>
          <a:xfrm flipH="1">
            <a:off x="8400256" y="257419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gyenes összekötő nyíllal 157"/>
          <p:cNvCxnSpPr/>
          <p:nvPr/>
        </p:nvCxnSpPr>
        <p:spPr>
          <a:xfrm>
            <a:off x="9120336" y="256932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Szövegdoboz 158"/>
          <p:cNvSpPr txBox="1"/>
          <p:nvPr/>
        </p:nvSpPr>
        <p:spPr>
          <a:xfrm>
            <a:off x="8040216" y="314645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Yes</a:t>
            </a:r>
            <a:endParaRPr lang="hu-HU" dirty="0"/>
          </a:p>
        </p:txBody>
      </p:sp>
      <p:sp>
        <p:nvSpPr>
          <p:cNvPr id="160" name="Szövegdoboz 159"/>
          <p:cNvSpPr txBox="1"/>
          <p:nvPr/>
        </p:nvSpPr>
        <p:spPr>
          <a:xfrm>
            <a:off x="8994322" y="31672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No</a:t>
            </a:r>
          </a:p>
        </p:txBody>
      </p:sp>
      <p:cxnSp>
        <p:nvCxnSpPr>
          <p:cNvPr id="161" name="Egyenes összekötő nyíllal 160"/>
          <p:cNvCxnSpPr/>
          <p:nvPr/>
        </p:nvCxnSpPr>
        <p:spPr>
          <a:xfrm>
            <a:off x="8409874" y="3565030"/>
            <a:ext cx="0" cy="587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Lekerekített téglalap 161"/>
          <p:cNvSpPr/>
          <p:nvPr/>
        </p:nvSpPr>
        <p:spPr>
          <a:xfrm>
            <a:off x="8040216" y="4200631"/>
            <a:ext cx="720080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Y&lt;?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051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434" y="4077073"/>
            <a:ext cx="31337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Supervised</a:t>
            </a:r>
            <a:r>
              <a:rPr lang="hu-HU" dirty="0"/>
              <a:t> VS </a:t>
            </a:r>
            <a:r>
              <a:rPr lang="hu-HU" dirty="0" err="1"/>
              <a:t>Unsupervised</a:t>
            </a:r>
            <a:r>
              <a:rPr lang="hu-HU" dirty="0"/>
              <a:t> </a:t>
            </a:r>
            <a:r>
              <a:rPr lang="hu-HU" dirty="0" err="1"/>
              <a:t>learning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268760"/>
            <a:ext cx="5987008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Supervised learning</a:t>
            </a:r>
            <a:r>
              <a:rPr lang="en-US" dirty="0"/>
              <a:t>: classification is seen as supervised learning from examples. </a:t>
            </a:r>
          </a:p>
          <a:p>
            <a:pPr lvl="1"/>
            <a:r>
              <a:rPr lang="en-US" dirty="0"/>
              <a:t>Supervision: The data (observations, measurements, etc.) are labeled with pre-defined classes. It is like that a “teacher” gives the classes (supervision). </a:t>
            </a:r>
          </a:p>
          <a:p>
            <a:pPr lvl="1"/>
            <a:r>
              <a:rPr lang="en-US" dirty="0"/>
              <a:t>Test data are classified into these classes too. </a:t>
            </a:r>
            <a:endParaRPr lang="hu-HU" dirty="0"/>
          </a:p>
          <a:p>
            <a:pPr lvl="1"/>
            <a:r>
              <a:rPr lang="hu-HU" dirty="0" err="1"/>
              <a:t>Predic</a:t>
            </a:r>
            <a:r>
              <a:rPr lang="hu-HU" dirty="0"/>
              <a:t> </a:t>
            </a:r>
            <a:r>
              <a:rPr lang="hu-HU" dirty="0" err="1"/>
              <a:t>class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value</a:t>
            </a:r>
            <a:r>
              <a:rPr lang="hu-HU" dirty="0"/>
              <a:t> </a:t>
            </a:r>
            <a:r>
              <a:rPr lang="hu-HU" dirty="0" err="1"/>
              <a:t>label</a:t>
            </a:r>
            <a:endParaRPr lang="hu-HU" dirty="0"/>
          </a:p>
          <a:p>
            <a:pPr lvl="2"/>
            <a:r>
              <a:rPr lang="hu-HU" dirty="0" err="1"/>
              <a:t>E.g</a:t>
            </a:r>
            <a:r>
              <a:rPr lang="hu-HU" dirty="0"/>
              <a:t>. </a:t>
            </a:r>
            <a:r>
              <a:rPr lang="hu-HU" dirty="0" err="1"/>
              <a:t>naive</a:t>
            </a:r>
            <a:r>
              <a:rPr lang="hu-HU" dirty="0"/>
              <a:t> </a:t>
            </a:r>
            <a:r>
              <a:rPr lang="hu-HU" dirty="0" err="1"/>
              <a:t>bayes</a:t>
            </a:r>
            <a:r>
              <a:rPr lang="hu-HU" dirty="0"/>
              <a:t>, </a:t>
            </a:r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Trees</a:t>
            </a:r>
            <a:r>
              <a:rPr lang="hu-HU" dirty="0"/>
              <a:t>, SVM, </a:t>
            </a:r>
            <a:r>
              <a:rPr lang="hu-HU" dirty="0" err="1"/>
              <a:t>neural</a:t>
            </a:r>
            <a:r>
              <a:rPr lang="hu-HU" dirty="0"/>
              <a:t> </a:t>
            </a:r>
            <a:r>
              <a:rPr lang="hu-HU" dirty="0" err="1"/>
              <a:t>networks</a:t>
            </a:r>
            <a:endParaRPr lang="hu-HU" dirty="0"/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Unsupervised learning</a:t>
            </a:r>
            <a:r>
              <a:rPr lang="en-US" dirty="0"/>
              <a:t> (clustering)</a:t>
            </a:r>
          </a:p>
          <a:p>
            <a:pPr lvl="1"/>
            <a:r>
              <a:rPr lang="en-US" dirty="0"/>
              <a:t>Class labels of the data are unknown</a:t>
            </a:r>
          </a:p>
          <a:p>
            <a:pPr lvl="1"/>
            <a:r>
              <a:rPr lang="en-US" dirty="0"/>
              <a:t>Given a set of data, the task is to establish the existence of classes or clusters in the data</a:t>
            </a:r>
            <a:endParaRPr lang="hu-HU" dirty="0"/>
          </a:p>
          <a:p>
            <a:pPr lvl="1"/>
            <a:r>
              <a:rPr lang="hu-HU" dirty="0" err="1"/>
              <a:t>Determine</a:t>
            </a:r>
            <a:r>
              <a:rPr lang="hu-HU" dirty="0"/>
              <a:t> 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/>
              <a:t>patterns</a:t>
            </a:r>
            <a:endParaRPr lang="hu-HU" dirty="0"/>
          </a:p>
          <a:p>
            <a:pPr lvl="1"/>
            <a:r>
              <a:rPr lang="hu-HU" dirty="0" err="1"/>
              <a:t>Self-guided</a:t>
            </a:r>
            <a:r>
              <a:rPr lang="hu-HU" dirty="0"/>
              <a:t> </a:t>
            </a:r>
            <a:r>
              <a:rPr lang="hu-HU" dirty="0" err="1"/>
              <a:t>learning</a:t>
            </a:r>
            <a:endParaRPr lang="hu-HU" dirty="0"/>
          </a:p>
          <a:p>
            <a:pPr lvl="2"/>
            <a:r>
              <a:rPr lang="hu-HU" dirty="0" err="1"/>
              <a:t>E.g</a:t>
            </a:r>
            <a:r>
              <a:rPr lang="hu-HU" dirty="0"/>
              <a:t>. </a:t>
            </a:r>
            <a:r>
              <a:rPr lang="hu-HU" dirty="0" err="1"/>
              <a:t>k-means</a:t>
            </a:r>
            <a:r>
              <a:rPr lang="hu-HU" dirty="0"/>
              <a:t>, </a:t>
            </a:r>
            <a:r>
              <a:rPr lang="hu-HU" dirty="0" err="1"/>
              <a:t>genetic</a:t>
            </a:r>
            <a:r>
              <a:rPr lang="hu-HU" dirty="0"/>
              <a:t> </a:t>
            </a:r>
            <a:r>
              <a:rPr lang="hu-HU" dirty="0" err="1"/>
              <a:t>algs</a:t>
            </a:r>
            <a:r>
              <a:rPr lang="hu-HU" dirty="0"/>
              <a:t>., </a:t>
            </a:r>
            <a:r>
              <a:rPr lang="hu-HU" dirty="0" err="1"/>
              <a:t>clustering</a:t>
            </a:r>
            <a:r>
              <a:rPr lang="hu-HU" dirty="0"/>
              <a:t>…</a:t>
            </a:r>
            <a:endParaRPr lang="en-US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5" y="1412776"/>
            <a:ext cx="25622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054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Classification</a:t>
            </a:r>
            <a:br>
              <a:rPr lang="hu-HU" dirty="0"/>
            </a:br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Trees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90289" y="5661248"/>
            <a:ext cx="382027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V="1">
            <a:off x="2571603" y="2204864"/>
            <a:ext cx="0" cy="37444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3156572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353871" y="2768175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1477946" y="2552151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5</a:t>
            </a:r>
          </a:p>
        </p:txBody>
      </p:sp>
      <p:sp>
        <p:nvSpPr>
          <p:cNvPr id="13" name="Szövegdoboz 12"/>
          <p:cNvSpPr txBox="1"/>
          <p:nvPr/>
        </p:nvSpPr>
        <p:spPr>
          <a:xfrm rot="16200000">
            <a:off x="1965857" y="1987123"/>
            <a:ext cx="84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Y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3355704" y="4469509"/>
            <a:ext cx="120876" cy="184666"/>
            <a:chOff x="2123728" y="2389530"/>
            <a:chExt cx="144016" cy="184666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Csoportba foglalás 16"/>
          <p:cNvGrpSpPr/>
          <p:nvPr/>
        </p:nvGrpSpPr>
        <p:grpSpPr>
          <a:xfrm>
            <a:off x="2994669" y="5222441"/>
            <a:ext cx="120876" cy="184666"/>
            <a:chOff x="2123728" y="2389530"/>
            <a:chExt cx="144016" cy="184666"/>
          </a:xfrm>
        </p:grpSpPr>
        <p:cxnSp>
          <p:nvCxnSpPr>
            <p:cNvPr id="18" name="Egyenes összekötő 1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Csoportba foglalás 19"/>
          <p:cNvGrpSpPr/>
          <p:nvPr/>
        </p:nvGrpSpPr>
        <p:grpSpPr>
          <a:xfrm>
            <a:off x="3840802" y="5037775"/>
            <a:ext cx="120876" cy="184666"/>
            <a:chOff x="2123728" y="2389530"/>
            <a:chExt cx="144016" cy="184666"/>
          </a:xfrm>
        </p:grpSpPr>
        <p:cxnSp>
          <p:nvCxnSpPr>
            <p:cNvPr id="21" name="Egyenes összekötő 2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Csoportba foglalás 22"/>
          <p:cNvGrpSpPr/>
          <p:nvPr/>
        </p:nvGrpSpPr>
        <p:grpSpPr>
          <a:xfrm>
            <a:off x="2986209" y="3800073"/>
            <a:ext cx="120876" cy="184666"/>
            <a:chOff x="2123728" y="2389530"/>
            <a:chExt cx="144016" cy="184666"/>
          </a:xfrm>
        </p:grpSpPr>
        <p:cxnSp>
          <p:nvCxnSpPr>
            <p:cNvPr id="24" name="Egyenes összekötő 2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Csoportba foglalás 25"/>
          <p:cNvGrpSpPr/>
          <p:nvPr/>
        </p:nvGrpSpPr>
        <p:grpSpPr>
          <a:xfrm>
            <a:off x="4547841" y="5221461"/>
            <a:ext cx="120876" cy="184666"/>
            <a:chOff x="2123728" y="2389530"/>
            <a:chExt cx="144016" cy="184666"/>
          </a:xfrm>
        </p:grpSpPr>
        <p:cxnSp>
          <p:nvCxnSpPr>
            <p:cNvPr id="27" name="Egyenes összekötő 2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Csoportba foglalás 28"/>
          <p:cNvGrpSpPr/>
          <p:nvPr/>
        </p:nvGrpSpPr>
        <p:grpSpPr>
          <a:xfrm>
            <a:off x="2862738" y="4435828"/>
            <a:ext cx="120876" cy="184666"/>
            <a:chOff x="2123728" y="2389530"/>
            <a:chExt cx="144016" cy="184666"/>
          </a:xfrm>
        </p:grpSpPr>
        <p:cxnSp>
          <p:nvCxnSpPr>
            <p:cNvPr id="30" name="Egyenes összekötő 2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Csoportba foglalás 31"/>
          <p:cNvGrpSpPr/>
          <p:nvPr/>
        </p:nvGrpSpPr>
        <p:grpSpPr>
          <a:xfrm>
            <a:off x="3575310" y="3562822"/>
            <a:ext cx="120876" cy="184666"/>
            <a:chOff x="2123728" y="2389530"/>
            <a:chExt cx="144016" cy="184666"/>
          </a:xfrm>
        </p:grpSpPr>
        <p:cxnSp>
          <p:nvCxnSpPr>
            <p:cNvPr id="33" name="Egyenes összekötő 3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Csoportba foglalás 34"/>
          <p:cNvGrpSpPr/>
          <p:nvPr/>
        </p:nvGrpSpPr>
        <p:grpSpPr>
          <a:xfrm>
            <a:off x="3828343" y="4478595"/>
            <a:ext cx="120876" cy="184666"/>
            <a:chOff x="2123728" y="2389530"/>
            <a:chExt cx="144016" cy="184666"/>
          </a:xfrm>
        </p:grpSpPr>
        <p:cxnSp>
          <p:nvCxnSpPr>
            <p:cNvPr id="36" name="Egyenes összekötő 3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Csoportba foglalás 37"/>
          <p:cNvGrpSpPr/>
          <p:nvPr/>
        </p:nvGrpSpPr>
        <p:grpSpPr>
          <a:xfrm>
            <a:off x="3707467" y="3861986"/>
            <a:ext cx="120876" cy="184666"/>
            <a:chOff x="2123728" y="2389530"/>
            <a:chExt cx="144016" cy="184666"/>
          </a:xfrm>
        </p:grpSpPr>
        <p:cxnSp>
          <p:nvCxnSpPr>
            <p:cNvPr id="39" name="Egyenes összekötő 3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3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Csoportba foglalás 40"/>
          <p:cNvGrpSpPr/>
          <p:nvPr/>
        </p:nvGrpSpPr>
        <p:grpSpPr>
          <a:xfrm>
            <a:off x="4800377" y="4900031"/>
            <a:ext cx="120876" cy="184666"/>
            <a:chOff x="2123728" y="2389530"/>
            <a:chExt cx="144016" cy="184666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Ellipszis 43"/>
          <p:cNvSpPr/>
          <p:nvPr/>
        </p:nvSpPr>
        <p:spPr>
          <a:xfrm>
            <a:off x="6290750" y="242579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3545091" y="305922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5593505" y="2432267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5190419" y="3387935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4978582" y="2653805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5291314" y="310146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5195188" y="422843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6530294" y="289413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llipszis 51"/>
          <p:cNvSpPr/>
          <p:nvPr/>
        </p:nvSpPr>
        <p:spPr>
          <a:xfrm>
            <a:off x="6222696" y="323878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5291314" y="264587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5858805" y="2930186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5" name="Csoportba foglalás 54"/>
          <p:cNvGrpSpPr/>
          <p:nvPr/>
        </p:nvGrpSpPr>
        <p:grpSpPr>
          <a:xfrm>
            <a:off x="4115877" y="4077072"/>
            <a:ext cx="120876" cy="184666"/>
            <a:chOff x="2123728" y="2389530"/>
            <a:chExt cx="144016" cy="184666"/>
          </a:xfrm>
        </p:grpSpPr>
        <p:cxnSp>
          <p:nvCxnSpPr>
            <p:cNvPr id="56" name="Egyenes összekötő 5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5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Csoportba foglalás 57"/>
          <p:cNvGrpSpPr/>
          <p:nvPr/>
        </p:nvGrpSpPr>
        <p:grpSpPr>
          <a:xfrm>
            <a:off x="3384974" y="4139380"/>
            <a:ext cx="120876" cy="184666"/>
            <a:chOff x="2123728" y="2389530"/>
            <a:chExt cx="144016" cy="184666"/>
          </a:xfrm>
        </p:grpSpPr>
        <p:cxnSp>
          <p:nvCxnSpPr>
            <p:cNvPr id="59" name="Egyenes összekötő 5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5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Csoportba foglalás 63"/>
          <p:cNvGrpSpPr/>
          <p:nvPr/>
        </p:nvGrpSpPr>
        <p:grpSpPr>
          <a:xfrm>
            <a:off x="5225407" y="4992364"/>
            <a:ext cx="120876" cy="184666"/>
            <a:chOff x="2123728" y="2389530"/>
            <a:chExt cx="144016" cy="184666"/>
          </a:xfrm>
        </p:grpSpPr>
        <p:cxnSp>
          <p:nvCxnSpPr>
            <p:cNvPr id="65" name="Egyenes összekötő 6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gyenes összekötő 6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Csoportba foglalás 66"/>
          <p:cNvGrpSpPr/>
          <p:nvPr/>
        </p:nvGrpSpPr>
        <p:grpSpPr>
          <a:xfrm>
            <a:off x="5437332" y="5327869"/>
            <a:ext cx="120876" cy="184666"/>
            <a:chOff x="2123728" y="2389530"/>
            <a:chExt cx="144016" cy="184666"/>
          </a:xfrm>
        </p:grpSpPr>
        <p:cxnSp>
          <p:nvCxnSpPr>
            <p:cNvPr id="68" name="Egyenes összekötő 6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6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Csoportba foglalás 69"/>
          <p:cNvGrpSpPr/>
          <p:nvPr/>
        </p:nvGrpSpPr>
        <p:grpSpPr>
          <a:xfrm>
            <a:off x="6119757" y="5222441"/>
            <a:ext cx="120876" cy="184666"/>
            <a:chOff x="2123728" y="2389530"/>
            <a:chExt cx="144016" cy="184666"/>
          </a:xfrm>
        </p:grpSpPr>
        <p:cxnSp>
          <p:nvCxnSpPr>
            <p:cNvPr id="71" name="Egyenes összekötő 7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gyenes összekötő 7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Csoportba foglalás 72"/>
          <p:cNvGrpSpPr/>
          <p:nvPr/>
        </p:nvGrpSpPr>
        <p:grpSpPr>
          <a:xfrm>
            <a:off x="4612164" y="4306456"/>
            <a:ext cx="120876" cy="184666"/>
            <a:chOff x="2123728" y="2389530"/>
            <a:chExt cx="144016" cy="184666"/>
          </a:xfrm>
        </p:grpSpPr>
        <p:cxnSp>
          <p:nvCxnSpPr>
            <p:cNvPr id="74" name="Egyenes összekötő 7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gyenes összekötő 7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Csoportba foglalás 75"/>
          <p:cNvGrpSpPr/>
          <p:nvPr/>
        </p:nvGrpSpPr>
        <p:grpSpPr>
          <a:xfrm>
            <a:off x="5703503" y="5006439"/>
            <a:ext cx="120876" cy="184666"/>
            <a:chOff x="2123728" y="2389530"/>
            <a:chExt cx="144016" cy="184666"/>
          </a:xfrm>
        </p:grpSpPr>
        <p:cxnSp>
          <p:nvCxnSpPr>
            <p:cNvPr id="77" name="Egyenes összekötő 7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gyenes összekötő 7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Csoportba foglalás 78"/>
          <p:cNvGrpSpPr/>
          <p:nvPr/>
        </p:nvGrpSpPr>
        <p:grpSpPr>
          <a:xfrm>
            <a:off x="4712859" y="4633566"/>
            <a:ext cx="120876" cy="184666"/>
            <a:chOff x="2123728" y="2389530"/>
            <a:chExt cx="144016" cy="184666"/>
          </a:xfrm>
        </p:grpSpPr>
        <p:cxnSp>
          <p:nvCxnSpPr>
            <p:cNvPr id="80" name="Egyenes összekötő 7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gyenes összekötő 8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Csoportba foglalás 81"/>
          <p:cNvGrpSpPr/>
          <p:nvPr/>
        </p:nvGrpSpPr>
        <p:grpSpPr>
          <a:xfrm>
            <a:off x="5865476" y="4764761"/>
            <a:ext cx="120876" cy="184666"/>
            <a:chOff x="2123728" y="2389530"/>
            <a:chExt cx="144016" cy="184666"/>
          </a:xfrm>
        </p:grpSpPr>
        <p:cxnSp>
          <p:nvCxnSpPr>
            <p:cNvPr id="83" name="Egyenes összekötő 8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gyenes összekötő 8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Csoportba foglalás 84"/>
          <p:cNvGrpSpPr/>
          <p:nvPr/>
        </p:nvGrpSpPr>
        <p:grpSpPr>
          <a:xfrm>
            <a:off x="3208076" y="3474945"/>
            <a:ext cx="120876" cy="184666"/>
            <a:chOff x="2123728" y="2389530"/>
            <a:chExt cx="144016" cy="184666"/>
          </a:xfrm>
        </p:grpSpPr>
        <p:cxnSp>
          <p:nvCxnSpPr>
            <p:cNvPr id="86" name="Egyenes összekötő 8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8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Csoportba foglalás 87"/>
          <p:cNvGrpSpPr/>
          <p:nvPr/>
        </p:nvGrpSpPr>
        <p:grpSpPr>
          <a:xfrm>
            <a:off x="4404155" y="3605662"/>
            <a:ext cx="120876" cy="184666"/>
            <a:chOff x="2123728" y="2389530"/>
            <a:chExt cx="144016" cy="184666"/>
          </a:xfrm>
        </p:grpSpPr>
        <p:cxnSp>
          <p:nvCxnSpPr>
            <p:cNvPr id="89" name="Egyenes összekötő 8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gyenes összekötő 8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Csoportba foglalás 90"/>
          <p:cNvGrpSpPr/>
          <p:nvPr/>
        </p:nvGrpSpPr>
        <p:grpSpPr>
          <a:xfrm>
            <a:off x="4112773" y="4457507"/>
            <a:ext cx="120876" cy="184666"/>
            <a:chOff x="2123728" y="2389530"/>
            <a:chExt cx="144016" cy="184666"/>
          </a:xfrm>
        </p:grpSpPr>
        <p:cxnSp>
          <p:nvCxnSpPr>
            <p:cNvPr id="92" name="Egyenes összekötő 9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gyenes összekötő 9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Csoportba foglalás 93"/>
          <p:cNvGrpSpPr/>
          <p:nvPr/>
        </p:nvGrpSpPr>
        <p:grpSpPr>
          <a:xfrm>
            <a:off x="6252915" y="4895131"/>
            <a:ext cx="120876" cy="184666"/>
            <a:chOff x="2123728" y="2389530"/>
            <a:chExt cx="144016" cy="184666"/>
          </a:xfrm>
        </p:grpSpPr>
        <p:cxnSp>
          <p:nvCxnSpPr>
            <p:cNvPr id="95" name="Egyenes összekötő 9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gyenes összekötő 9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96"/>
          <p:cNvGrpSpPr/>
          <p:nvPr/>
        </p:nvGrpSpPr>
        <p:grpSpPr>
          <a:xfrm>
            <a:off x="5412190" y="4723403"/>
            <a:ext cx="120876" cy="184666"/>
            <a:chOff x="2123728" y="2389530"/>
            <a:chExt cx="144016" cy="184666"/>
          </a:xfrm>
        </p:grpSpPr>
        <p:cxnSp>
          <p:nvCxnSpPr>
            <p:cNvPr id="98" name="Egyenes összekötő 9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9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Csoportba foglalás 99"/>
          <p:cNvGrpSpPr/>
          <p:nvPr/>
        </p:nvGrpSpPr>
        <p:grpSpPr>
          <a:xfrm>
            <a:off x="4396337" y="4589998"/>
            <a:ext cx="120876" cy="184666"/>
            <a:chOff x="2123728" y="2389530"/>
            <a:chExt cx="144016" cy="184666"/>
          </a:xfrm>
        </p:grpSpPr>
        <p:cxnSp>
          <p:nvCxnSpPr>
            <p:cNvPr id="101" name="Egyenes összekötő 10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gyenes összekötő 10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Csoportba foglalás 102"/>
          <p:cNvGrpSpPr/>
          <p:nvPr/>
        </p:nvGrpSpPr>
        <p:grpSpPr>
          <a:xfrm>
            <a:off x="3851713" y="4813797"/>
            <a:ext cx="120876" cy="184666"/>
            <a:chOff x="2123728" y="2389530"/>
            <a:chExt cx="144016" cy="184666"/>
          </a:xfrm>
        </p:grpSpPr>
        <p:cxnSp>
          <p:nvCxnSpPr>
            <p:cNvPr id="104" name="Egyenes összekötő 10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10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Csoportba foglalás 105"/>
          <p:cNvGrpSpPr/>
          <p:nvPr/>
        </p:nvGrpSpPr>
        <p:grpSpPr>
          <a:xfrm>
            <a:off x="4438333" y="4895131"/>
            <a:ext cx="120876" cy="184666"/>
            <a:chOff x="2123728" y="2389530"/>
            <a:chExt cx="144016" cy="184666"/>
          </a:xfrm>
        </p:grpSpPr>
        <p:cxnSp>
          <p:nvCxnSpPr>
            <p:cNvPr id="107" name="Egyenes összekötő 10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gyenes összekötő 10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Csoportba foglalás 108"/>
          <p:cNvGrpSpPr/>
          <p:nvPr/>
        </p:nvGrpSpPr>
        <p:grpSpPr>
          <a:xfrm>
            <a:off x="3436616" y="3475974"/>
            <a:ext cx="120876" cy="184666"/>
            <a:chOff x="2123728" y="2389530"/>
            <a:chExt cx="144016" cy="184666"/>
          </a:xfrm>
        </p:grpSpPr>
        <p:cxnSp>
          <p:nvCxnSpPr>
            <p:cNvPr id="110" name="Egyenes összekötő 10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11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Csoportba foglalás 111"/>
          <p:cNvGrpSpPr/>
          <p:nvPr/>
        </p:nvGrpSpPr>
        <p:grpSpPr>
          <a:xfrm>
            <a:off x="2774636" y="4750772"/>
            <a:ext cx="120876" cy="184666"/>
            <a:chOff x="2123728" y="2389530"/>
            <a:chExt cx="144016" cy="184666"/>
          </a:xfrm>
        </p:grpSpPr>
        <p:cxnSp>
          <p:nvCxnSpPr>
            <p:cNvPr id="113" name="Egyenes összekötő 11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11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Csoportba foglalás 114"/>
          <p:cNvGrpSpPr/>
          <p:nvPr/>
        </p:nvGrpSpPr>
        <p:grpSpPr>
          <a:xfrm>
            <a:off x="3361256" y="4832106"/>
            <a:ext cx="120876" cy="184666"/>
            <a:chOff x="2123728" y="2389530"/>
            <a:chExt cx="144016" cy="184666"/>
          </a:xfrm>
        </p:grpSpPr>
        <p:cxnSp>
          <p:nvCxnSpPr>
            <p:cNvPr id="116" name="Egyenes összekötő 11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gyenes összekötő 11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Lekerekített téglalap 60"/>
          <p:cNvSpPr/>
          <p:nvPr/>
        </p:nvSpPr>
        <p:spPr>
          <a:xfrm>
            <a:off x="8112224" y="2145801"/>
            <a:ext cx="1512168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X&lt;3</a:t>
            </a:r>
            <a:endParaRPr lang="hu-HU" dirty="0"/>
          </a:p>
        </p:txBody>
      </p:sp>
      <p:sp>
        <p:nvSpPr>
          <p:cNvPr id="124" name="Szövegdoboz 123"/>
          <p:cNvSpPr txBox="1"/>
          <p:nvPr/>
        </p:nvSpPr>
        <p:spPr>
          <a:xfrm>
            <a:off x="3416143" y="1465621"/>
            <a:ext cx="5281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Idea: </a:t>
            </a:r>
            <a:r>
              <a:rPr lang="hu-HU" sz="2000" b="1" dirty="0" err="1">
                <a:solidFill>
                  <a:srgbClr val="FF0000"/>
                </a:solidFill>
              </a:rPr>
              <a:t>We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can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ask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multiple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linear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err="1">
                <a:solidFill>
                  <a:srgbClr val="FF0000"/>
                </a:solidFill>
              </a:rPr>
              <a:t>questions</a:t>
            </a:r>
            <a:r>
              <a:rPr lang="hu-HU" sz="20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25" name="Egyenes összekötő 124"/>
          <p:cNvCxnSpPr/>
          <p:nvPr/>
        </p:nvCxnSpPr>
        <p:spPr>
          <a:xfrm>
            <a:off x="2353871" y="3355259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Szövegdoboz 126"/>
          <p:cNvSpPr txBox="1"/>
          <p:nvPr/>
        </p:nvSpPr>
        <p:spPr>
          <a:xfrm>
            <a:off x="1477946" y="3139235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4</a:t>
            </a:r>
          </a:p>
        </p:txBody>
      </p:sp>
      <p:cxnSp>
        <p:nvCxnSpPr>
          <p:cNvPr id="129" name="Egyenes összekötő 128"/>
          <p:cNvCxnSpPr/>
          <p:nvPr/>
        </p:nvCxnSpPr>
        <p:spPr>
          <a:xfrm>
            <a:off x="2348996" y="3943320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Szövegdoboz 129"/>
          <p:cNvSpPr txBox="1"/>
          <p:nvPr/>
        </p:nvSpPr>
        <p:spPr>
          <a:xfrm>
            <a:off x="1473071" y="3727296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3</a:t>
            </a:r>
          </a:p>
        </p:txBody>
      </p:sp>
      <p:cxnSp>
        <p:nvCxnSpPr>
          <p:cNvPr id="131" name="Egyenes összekötő 130"/>
          <p:cNvCxnSpPr/>
          <p:nvPr/>
        </p:nvCxnSpPr>
        <p:spPr>
          <a:xfrm>
            <a:off x="2343925" y="5154534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Szövegdoboz 131"/>
          <p:cNvSpPr txBox="1"/>
          <p:nvPr/>
        </p:nvSpPr>
        <p:spPr>
          <a:xfrm>
            <a:off x="1468000" y="4938510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1</a:t>
            </a:r>
          </a:p>
        </p:txBody>
      </p:sp>
      <p:cxnSp>
        <p:nvCxnSpPr>
          <p:cNvPr id="133" name="Egyenes összekötő 132"/>
          <p:cNvCxnSpPr/>
          <p:nvPr/>
        </p:nvCxnSpPr>
        <p:spPr>
          <a:xfrm>
            <a:off x="2343924" y="4561842"/>
            <a:ext cx="3626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Szövegdoboz 133"/>
          <p:cNvSpPr txBox="1"/>
          <p:nvPr/>
        </p:nvSpPr>
        <p:spPr>
          <a:xfrm>
            <a:off x="1467999" y="4345818"/>
            <a:ext cx="87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2</a:t>
            </a:r>
          </a:p>
        </p:txBody>
      </p:sp>
      <p:cxnSp>
        <p:nvCxnSpPr>
          <p:cNvPr id="135" name="Egyenes összekötő 134"/>
          <p:cNvCxnSpPr/>
          <p:nvPr/>
        </p:nvCxnSpPr>
        <p:spPr>
          <a:xfrm>
            <a:off x="3772203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4404155" y="5541550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5015880" y="5541550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>
            <a:off x="5593505" y="5541550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övegdoboz 62"/>
          <p:cNvSpPr txBox="1"/>
          <p:nvPr/>
        </p:nvSpPr>
        <p:spPr>
          <a:xfrm>
            <a:off x="2983614" y="5829582"/>
            <a:ext cx="342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1          2          3         4         5        </a:t>
            </a:r>
            <a:r>
              <a:rPr lang="hu-HU" b="1" dirty="0"/>
              <a:t>X</a:t>
            </a:r>
          </a:p>
        </p:txBody>
      </p:sp>
      <p:sp>
        <p:nvSpPr>
          <p:cNvPr id="139" name="Ellipszis 138"/>
          <p:cNvSpPr/>
          <p:nvPr/>
        </p:nvSpPr>
        <p:spPr>
          <a:xfrm>
            <a:off x="6472064" y="3619284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0" name="Ellipszis 139"/>
          <p:cNvSpPr/>
          <p:nvPr/>
        </p:nvSpPr>
        <p:spPr>
          <a:xfrm>
            <a:off x="6130183" y="3964484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1" name="Ellipszis 140"/>
          <p:cNvSpPr/>
          <p:nvPr/>
        </p:nvSpPr>
        <p:spPr>
          <a:xfrm>
            <a:off x="6034074" y="3403804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2" name="Ellipszis 141"/>
          <p:cNvSpPr/>
          <p:nvPr/>
        </p:nvSpPr>
        <p:spPr>
          <a:xfrm>
            <a:off x="5726476" y="374846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3" name="Ellipszis 142"/>
          <p:cNvSpPr/>
          <p:nvPr/>
        </p:nvSpPr>
        <p:spPr>
          <a:xfrm>
            <a:off x="3647029" y="2398729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4" name="Ellipszis 143"/>
          <p:cNvSpPr/>
          <p:nvPr/>
        </p:nvSpPr>
        <p:spPr>
          <a:xfrm>
            <a:off x="2949784" y="240520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5" name="Ellipszis 144"/>
          <p:cNvSpPr/>
          <p:nvPr/>
        </p:nvSpPr>
        <p:spPr>
          <a:xfrm>
            <a:off x="4146096" y="2708409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6" name="Ellipszis 145"/>
          <p:cNvSpPr/>
          <p:nvPr/>
        </p:nvSpPr>
        <p:spPr>
          <a:xfrm>
            <a:off x="3385923" y="2732788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7" name="Ellipszis 146"/>
          <p:cNvSpPr/>
          <p:nvPr/>
        </p:nvSpPr>
        <p:spPr>
          <a:xfrm>
            <a:off x="3087200" y="309009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Ellipszis 147"/>
          <p:cNvSpPr/>
          <p:nvPr/>
        </p:nvSpPr>
        <p:spPr>
          <a:xfrm>
            <a:off x="3934563" y="3146453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9" name="Ellipszis 148"/>
          <p:cNvSpPr/>
          <p:nvPr/>
        </p:nvSpPr>
        <p:spPr>
          <a:xfrm>
            <a:off x="4547841" y="2437781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Ellipszis 149"/>
          <p:cNvSpPr/>
          <p:nvPr/>
        </p:nvSpPr>
        <p:spPr>
          <a:xfrm>
            <a:off x="4619063" y="3022762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1" name="Ellipszis 150"/>
          <p:cNvSpPr/>
          <p:nvPr/>
        </p:nvSpPr>
        <p:spPr>
          <a:xfrm>
            <a:off x="5077406" y="3660741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2" name="Ellipszis 151"/>
          <p:cNvSpPr/>
          <p:nvPr/>
        </p:nvSpPr>
        <p:spPr>
          <a:xfrm>
            <a:off x="5969533" y="4289689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3" name="Ellipszis 152"/>
          <p:cNvSpPr/>
          <p:nvPr/>
        </p:nvSpPr>
        <p:spPr>
          <a:xfrm>
            <a:off x="5565826" y="4073665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4" name="Ellipszis 153"/>
          <p:cNvSpPr/>
          <p:nvPr/>
        </p:nvSpPr>
        <p:spPr>
          <a:xfrm>
            <a:off x="5492459" y="3367962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5" name="Ellipszis 154"/>
          <p:cNvSpPr/>
          <p:nvPr/>
        </p:nvSpPr>
        <p:spPr>
          <a:xfrm>
            <a:off x="6149976" y="2786118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6" name="Egyenes összekötő 155"/>
          <p:cNvCxnSpPr/>
          <p:nvPr/>
        </p:nvCxnSpPr>
        <p:spPr>
          <a:xfrm>
            <a:off x="5015881" y="2204864"/>
            <a:ext cx="1" cy="34970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nyíllal 156"/>
          <p:cNvCxnSpPr/>
          <p:nvPr/>
        </p:nvCxnSpPr>
        <p:spPr>
          <a:xfrm flipH="1">
            <a:off x="8400256" y="257419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gyenes összekötő nyíllal 157"/>
          <p:cNvCxnSpPr/>
          <p:nvPr/>
        </p:nvCxnSpPr>
        <p:spPr>
          <a:xfrm>
            <a:off x="9534382" y="2569327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Szövegdoboz 158"/>
          <p:cNvSpPr txBox="1"/>
          <p:nvPr/>
        </p:nvSpPr>
        <p:spPr>
          <a:xfrm>
            <a:off x="8040216" y="314645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Yes</a:t>
            </a:r>
            <a:endParaRPr lang="hu-HU" dirty="0"/>
          </a:p>
        </p:txBody>
      </p:sp>
      <p:sp>
        <p:nvSpPr>
          <p:cNvPr id="160" name="Szövegdoboz 159"/>
          <p:cNvSpPr txBox="1"/>
          <p:nvPr/>
        </p:nvSpPr>
        <p:spPr>
          <a:xfrm>
            <a:off x="9408368" y="31672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No</a:t>
            </a:r>
          </a:p>
        </p:txBody>
      </p:sp>
      <p:cxnSp>
        <p:nvCxnSpPr>
          <p:cNvPr id="161" name="Egyenes összekötő nyíllal 160"/>
          <p:cNvCxnSpPr/>
          <p:nvPr/>
        </p:nvCxnSpPr>
        <p:spPr>
          <a:xfrm>
            <a:off x="8409874" y="3565030"/>
            <a:ext cx="0" cy="587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gyenes összekötő nyíllal 162"/>
          <p:cNvCxnSpPr/>
          <p:nvPr/>
        </p:nvCxnSpPr>
        <p:spPr>
          <a:xfrm flipH="1">
            <a:off x="7968208" y="4642501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/>
          <p:cNvCxnSpPr/>
          <p:nvPr/>
        </p:nvCxnSpPr>
        <p:spPr>
          <a:xfrm>
            <a:off x="8688288" y="4637631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Szövegdoboz 164"/>
          <p:cNvSpPr txBox="1"/>
          <p:nvPr/>
        </p:nvSpPr>
        <p:spPr>
          <a:xfrm>
            <a:off x="7608168" y="521475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Yes</a:t>
            </a:r>
            <a:endParaRPr lang="hu-HU" dirty="0"/>
          </a:p>
        </p:txBody>
      </p:sp>
      <p:sp>
        <p:nvSpPr>
          <p:cNvPr id="166" name="Szövegdoboz 165"/>
          <p:cNvSpPr txBox="1"/>
          <p:nvPr/>
        </p:nvSpPr>
        <p:spPr>
          <a:xfrm>
            <a:off x="8562274" y="5235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No</a:t>
            </a:r>
          </a:p>
        </p:txBody>
      </p:sp>
      <p:sp>
        <p:nvSpPr>
          <p:cNvPr id="167" name="Lekerekített téglalap 166"/>
          <p:cNvSpPr/>
          <p:nvPr/>
        </p:nvSpPr>
        <p:spPr>
          <a:xfrm>
            <a:off x="8040216" y="4200631"/>
            <a:ext cx="720080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Y&lt;4</a:t>
            </a:r>
            <a:endParaRPr lang="hu-HU" dirty="0"/>
          </a:p>
        </p:txBody>
      </p:sp>
      <p:cxnSp>
        <p:nvCxnSpPr>
          <p:cNvPr id="168" name="Egyenes összekötő 167"/>
          <p:cNvCxnSpPr/>
          <p:nvPr/>
        </p:nvCxnSpPr>
        <p:spPr>
          <a:xfrm flipH="1">
            <a:off x="2571604" y="3355259"/>
            <a:ext cx="244427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Csoportba foglalás 168"/>
          <p:cNvGrpSpPr/>
          <p:nvPr/>
        </p:nvGrpSpPr>
        <p:grpSpPr>
          <a:xfrm>
            <a:off x="7907770" y="5590479"/>
            <a:ext cx="120876" cy="184666"/>
            <a:chOff x="2123728" y="2389530"/>
            <a:chExt cx="144016" cy="184666"/>
          </a:xfrm>
        </p:grpSpPr>
        <p:cxnSp>
          <p:nvCxnSpPr>
            <p:cNvPr id="170" name="Egyenes összekötő 16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Egyenes összekötő 17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Ellipszis 171"/>
          <p:cNvSpPr/>
          <p:nvPr/>
        </p:nvSpPr>
        <p:spPr>
          <a:xfrm>
            <a:off x="8831657" y="557480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3" name="Egyenes összekötő nyíllal 172"/>
          <p:cNvCxnSpPr/>
          <p:nvPr/>
        </p:nvCxnSpPr>
        <p:spPr>
          <a:xfrm>
            <a:off x="9760024" y="3573237"/>
            <a:ext cx="0" cy="587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gyenes összekötő nyíllal 173"/>
          <p:cNvCxnSpPr/>
          <p:nvPr/>
        </p:nvCxnSpPr>
        <p:spPr>
          <a:xfrm flipH="1">
            <a:off x="9318358" y="4650708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/>
          <p:cNvCxnSpPr/>
          <p:nvPr/>
        </p:nvCxnSpPr>
        <p:spPr>
          <a:xfrm>
            <a:off x="10038438" y="4645838"/>
            <a:ext cx="234026" cy="542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Lekerekített téglalap 175"/>
          <p:cNvSpPr/>
          <p:nvPr/>
        </p:nvSpPr>
        <p:spPr>
          <a:xfrm>
            <a:off x="9390366" y="4208838"/>
            <a:ext cx="720080" cy="3880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Y&lt;2</a:t>
            </a:r>
            <a:endParaRPr lang="hu-HU" dirty="0"/>
          </a:p>
        </p:txBody>
      </p:sp>
      <p:sp>
        <p:nvSpPr>
          <p:cNvPr id="177" name="Szövegdoboz 176"/>
          <p:cNvSpPr txBox="1"/>
          <p:nvPr/>
        </p:nvSpPr>
        <p:spPr>
          <a:xfrm>
            <a:off x="8976320" y="522919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Yes</a:t>
            </a:r>
            <a:endParaRPr lang="hu-HU" dirty="0"/>
          </a:p>
        </p:txBody>
      </p:sp>
      <p:sp>
        <p:nvSpPr>
          <p:cNvPr id="178" name="Szövegdoboz 177"/>
          <p:cNvSpPr txBox="1"/>
          <p:nvPr/>
        </p:nvSpPr>
        <p:spPr>
          <a:xfrm>
            <a:off x="9930426" y="52499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No</a:t>
            </a:r>
          </a:p>
        </p:txBody>
      </p:sp>
      <p:grpSp>
        <p:nvGrpSpPr>
          <p:cNvPr id="179" name="Csoportba foglalás 178"/>
          <p:cNvGrpSpPr/>
          <p:nvPr/>
        </p:nvGrpSpPr>
        <p:grpSpPr>
          <a:xfrm>
            <a:off x="9275922" y="5604919"/>
            <a:ext cx="120876" cy="184666"/>
            <a:chOff x="2123728" y="2389530"/>
            <a:chExt cx="144016" cy="184666"/>
          </a:xfrm>
        </p:grpSpPr>
        <p:cxnSp>
          <p:nvCxnSpPr>
            <p:cNvPr id="180" name="Egyenes összekötő 17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Egyenes összekötő 18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2" name="Ellipszis 181"/>
          <p:cNvSpPr/>
          <p:nvPr/>
        </p:nvSpPr>
        <p:spPr>
          <a:xfrm>
            <a:off x="10199809" y="5589240"/>
            <a:ext cx="18131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3" name="Egyenes összekötő 182"/>
          <p:cNvCxnSpPr/>
          <p:nvPr/>
        </p:nvCxnSpPr>
        <p:spPr>
          <a:xfrm flipH="1" flipV="1">
            <a:off x="4998702" y="4544248"/>
            <a:ext cx="1712906" cy="55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34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Decision</a:t>
            </a:r>
            <a:r>
              <a:rPr lang="hu-HU" dirty="0"/>
              <a:t> </a:t>
            </a:r>
            <a:r>
              <a:rPr lang="hu-HU" dirty="0" err="1"/>
              <a:t>tree</a:t>
            </a:r>
            <a:r>
              <a:rPr lang="hu-HU" dirty="0"/>
              <a:t> building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measure</a:t>
            </a:r>
            <a:r>
              <a:rPr lang="hu-HU" dirty="0"/>
              <a:t> </a:t>
            </a:r>
            <a:r>
              <a:rPr lang="hu-HU" dirty="0" err="1"/>
              <a:t>impurity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a </a:t>
            </a:r>
            <a:r>
              <a:rPr lang="hu-HU" dirty="0" err="1"/>
              <a:t>bunch</a:t>
            </a:r>
            <a:r>
              <a:rPr lang="hu-HU" dirty="0"/>
              <a:t> of </a:t>
            </a:r>
            <a:r>
              <a:rPr lang="hu-HU" dirty="0" err="1"/>
              <a:t>examples</a:t>
            </a:r>
            <a:r>
              <a:rPr lang="hu-HU" dirty="0"/>
              <a:t>?</a:t>
            </a:r>
          </a:p>
          <a:p>
            <a:pPr lvl="1"/>
            <a:r>
              <a:rPr lang="hu-HU" dirty="0" err="1"/>
              <a:t>Entropy</a:t>
            </a:r>
            <a:endParaRPr lang="hu-HU" dirty="0"/>
          </a:p>
          <a:p>
            <a:pPr lvl="2"/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controls</a:t>
            </a:r>
            <a:r>
              <a:rPr lang="hu-HU" dirty="0"/>
              <a:t> </a:t>
            </a:r>
            <a:r>
              <a:rPr lang="hu-HU" dirty="0" err="1"/>
              <a:t>how</a:t>
            </a:r>
            <a:r>
              <a:rPr lang="hu-HU" dirty="0"/>
              <a:t> a DT </a:t>
            </a:r>
            <a:r>
              <a:rPr lang="hu-HU" dirty="0" err="1"/>
              <a:t>decides</a:t>
            </a:r>
            <a:r>
              <a:rPr lang="hu-HU" dirty="0"/>
              <a:t>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split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data</a:t>
            </a:r>
            <a:endParaRPr lang="hu-HU" dirty="0"/>
          </a:p>
          <a:p>
            <a:pPr lvl="1"/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2639616" y="4005064"/>
            <a:ext cx="0" cy="2016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2639616" y="6021288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zis 7"/>
          <p:cNvSpPr/>
          <p:nvPr/>
        </p:nvSpPr>
        <p:spPr>
          <a:xfrm>
            <a:off x="3050504" y="5417604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9" name="Csoportba foglalás 8"/>
          <p:cNvGrpSpPr/>
          <p:nvPr/>
        </p:nvGrpSpPr>
        <p:grpSpPr>
          <a:xfrm>
            <a:off x="3086508" y="4853620"/>
            <a:ext cx="144016" cy="184666"/>
            <a:chOff x="2123728" y="2389530"/>
            <a:chExt cx="144016" cy="184666"/>
          </a:xfrm>
        </p:grpSpPr>
        <p:cxnSp>
          <p:nvCxnSpPr>
            <p:cNvPr id="10" name="Egyenes összekötő 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zövegdoboz 11"/>
          <p:cNvSpPr txBox="1"/>
          <p:nvPr/>
        </p:nvSpPr>
        <p:spPr>
          <a:xfrm>
            <a:off x="2351584" y="485362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575720" y="609329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14" name="Ellipszis 13"/>
          <p:cNvSpPr/>
          <p:nvPr/>
        </p:nvSpPr>
        <p:spPr>
          <a:xfrm>
            <a:off x="3744888" y="5539188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4196959" y="5461992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3960912" y="533853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4005300" y="4871194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4392960" y="5309592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3381138" y="5617083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3719736" y="461760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4216982" y="4553982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4412983" y="4401582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4289290" y="513393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4500972" y="4816724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5" name="Csoportba foglalás 24"/>
          <p:cNvGrpSpPr/>
          <p:nvPr/>
        </p:nvGrpSpPr>
        <p:grpSpPr>
          <a:xfrm>
            <a:off x="3238908" y="5006020"/>
            <a:ext cx="144016" cy="184666"/>
            <a:chOff x="2123728" y="2389530"/>
            <a:chExt cx="144016" cy="184666"/>
          </a:xfrm>
        </p:grpSpPr>
        <p:cxnSp>
          <p:nvCxnSpPr>
            <p:cNvPr id="26" name="Egyenes összekötő 2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Csoportba foglalás 27"/>
          <p:cNvGrpSpPr/>
          <p:nvPr/>
        </p:nvGrpSpPr>
        <p:grpSpPr>
          <a:xfrm>
            <a:off x="2862100" y="4401582"/>
            <a:ext cx="144016" cy="184666"/>
            <a:chOff x="2123728" y="2389530"/>
            <a:chExt cx="144016" cy="184666"/>
          </a:xfrm>
        </p:grpSpPr>
        <p:cxnSp>
          <p:nvCxnSpPr>
            <p:cNvPr id="29" name="Egyenes összekötő 2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2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Csoportba foglalás 30"/>
          <p:cNvGrpSpPr/>
          <p:nvPr/>
        </p:nvGrpSpPr>
        <p:grpSpPr>
          <a:xfrm>
            <a:off x="3014500" y="4553982"/>
            <a:ext cx="144016" cy="184666"/>
            <a:chOff x="2123728" y="2389530"/>
            <a:chExt cx="144016" cy="184666"/>
          </a:xfrm>
        </p:grpSpPr>
        <p:cxnSp>
          <p:nvCxnSpPr>
            <p:cNvPr id="32" name="Egyenes összekötő 3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3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Csoportba foglalás 33"/>
          <p:cNvGrpSpPr/>
          <p:nvPr/>
        </p:nvGrpSpPr>
        <p:grpSpPr>
          <a:xfrm>
            <a:off x="3294148" y="4642140"/>
            <a:ext cx="144016" cy="184666"/>
            <a:chOff x="2123728" y="2389530"/>
            <a:chExt cx="144016" cy="184666"/>
          </a:xfrm>
        </p:grpSpPr>
        <p:cxnSp>
          <p:nvCxnSpPr>
            <p:cNvPr id="35" name="Egyenes összekötő 3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3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Csoportba foglalás 36"/>
          <p:cNvGrpSpPr/>
          <p:nvPr/>
        </p:nvGrpSpPr>
        <p:grpSpPr>
          <a:xfrm>
            <a:off x="3446548" y="4794540"/>
            <a:ext cx="144016" cy="184666"/>
            <a:chOff x="2123728" y="2389530"/>
            <a:chExt cx="144016" cy="184666"/>
          </a:xfrm>
        </p:grpSpPr>
        <p:cxnSp>
          <p:nvCxnSpPr>
            <p:cNvPr id="38" name="Egyenes összekötő 3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3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Csoportba foglalás 39"/>
          <p:cNvGrpSpPr/>
          <p:nvPr/>
        </p:nvGrpSpPr>
        <p:grpSpPr>
          <a:xfrm>
            <a:off x="3351312" y="4064516"/>
            <a:ext cx="144016" cy="184666"/>
            <a:chOff x="2123728" y="2389530"/>
            <a:chExt cx="144016" cy="184666"/>
          </a:xfrm>
        </p:grpSpPr>
        <p:cxnSp>
          <p:nvCxnSpPr>
            <p:cNvPr id="41" name="Egyenes összekötő 4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4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Csoportba foglalás 42"/>
          <p:cNvGrpSpPr/>
          <p:nvPr/>
        </p:nvGrpSpPr>
        <p:grpSpPr>
          <a:xfrm>
            <a:off x="3503712" y="4216916"/>
            <a:ext cx="144016" cy="184666"/>
            <a:chOff x="2123728" y="2389530"/>
            <a:chExt cx="144016" cy="184666"/>
          </a:xfrm>
        </p:grpSpPr>
        <p:cxnSp>
          <p:nvCxnSpPr>
            <p:cNvPr id="44" name="Egyenes összekötő 4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gyenes összekötő 4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Egyenes összekötő nyíllal 45"/>
          <p:cNvCxnSpPr/>
          <p:nvPr/>
        </p:nvCxnSpPr>
        <p:spPr>
          <a:xfrm flipV="1">
            <a:off x="6672064" y="4004993"/>
            <a:ext cx="0" cy="2016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>
            <a:off x="6672064" y="6021217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zis 47"/>
          <p:cNvSpPr/>
          <p:nvPr/>
        </p:nvSpPr>
        <p:spPr>
          <a:xfrm>
            <a:off x="7815126" y="4976162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9" name="Csoportba foglalás 48"/>
          <p:cNvGrpSpPr/>
          <p:nvPr/>
        </p:nvGrpSpPr>
        <p:grpSpPr>
          <a:xfrm>
            <a:off x="7118956" y="4853549"/>
            <a:ext cx="144016" cy="184666"/>
            <a:chOff x="2123728" y="2389530"/>
            <a:chExt cx="144016" cy="184666"/>
          </a:xfrm>
        </p:grpSpPr>
        <p:cxnSp>
          <p:nvCxnSpPr>
            <p:cNvPr id="50" name="Egyenes összekötő 4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gyenes összekötő 5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6384032" y="4853549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53" name="Szövegdoboz 52"/>
          <p:cNvSpPr txBox="1"/>
          <p:nvPr/>
        </p:nvSpPr>
        <p:spPr>
          <a:xfrm>
            <a:off x="7608168" y="6093225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sp>
        <p:nvSpPr>
          <p:cNvPr id="54" name="Ellipszis 53"/>
          <p:cNvSpPr/>
          <p:nvPr/>
        </p:nvSpPr>
        <p:spPr>
          <a:xfrm>
            <a:off x="7777336" y="5539117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Ellipszis 54"/>
          <p:cNvSpPr/>
          <p:nvPr/>
        </p:nvSpPr>
        <p:spPr>
          <a:xfrm>
            <a:off x="8229407" y="546192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Ellipszis 55"/>
          <p:cNvSpPr/>
          <p:nvPr/>
        </p:nvSpPr>
        <p:spPr>
          <a:xfrm>
            <a:off x="7993360" y="5338468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8037748" y="4871123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Ellipszis 57"/>
          <p:cNvSpPr/>
          <p:nvPr/>
        </p:nvSpPr>
        <p:spPr>
          <a:xfrm>
            <a:off x="8425408" y="530952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Ellipszis 58"/>
          <p:cNvSpPr/>
          <p:nvPr/>
        </p:nvSpPr>
        <p:spPr>
          <a:xfrm>
            <a:off x="8145760" y="517564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Ellipszis 59"/>
          <p:cNvSpPr/>
          <p:nvPr/>
        </p:nvSpPr>
        <p:spPr>
          <a:xfrm>
            <a:off x="7876308" y="4553982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Ellipszis 60"/>
          <p:cNvSpPr/>
          <p:nvPr/>
        </p:nvSpPr>
        <p:spPr>
          <a:xfrm>
            <a:off x="8249430" y="455391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8445431" y="440151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Ellipszis 62"/>
          <p:cNvSpPr/>
          <p:nvPr/>
        </p:nvSpPr>
        <p:spPr>
          <a:xfrm>
            <a:off x="8321738" y="5133865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Ellipszis 63"/>
          <p:cNvSpPr/>
          <p:nvPr/>
        </p:nvSpPr>
        <p:spPr>
          <a:xfrm>
            <a:off x="8533420" y="4816653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65" name="Csoportba foglalás 64"/>
          <p:cNvGrpSpPr/>
          <p:nvPr/>
        </p:nvGrpSpPr>
        <p:grpSpPr>
          <a:xfrm>
            <a:off x="7271356" y="5005949"/>
            <a:ext cx="144016" cy="184666"/>
            <a:chOff x="2123728" y="2389530"/>
            <a:chExt cx="144016" cy="184666"/>
          </a:xfrm>
        </p:grpSpPr>
        <p:cxnSp>
          <p:nvCxnSpPr>
            <p:cNvPr id="66" name="Egyenes összekötő 6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gyenes összekötő 6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Csoportba foglalás 67"/>
          <p:cNvGrpSpPr/>
          <p:nvPr/>
        </p:nvGrpSpPr>
        <p:grpSpPr>
          <a:xfrm>
            <a:off x="6894548" y="4401511"/>
            <a:ext cx="144016" cy="184666"/>
            <a:chOff x="2123728" y="2389530"/>
            <a:chExt cx="144016" cy="184666"/>
          </a:xfrm>
        </p:grpSpPr>
        <p:cxnSp>
          <p:nvCxnSpPr>
            <p:cNvPr id="69" name="Egyenes összekötő 6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gyenes összekötő 6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Csoportba foglalás 70"/>
          <p:cNvGrpSpPr/>
          <p:nvPr/>
        </p:nvGrpSpPr>
        <p:grpSpPr>
          <a:xfrm>
            <a:off x="7046948" y="4553911"/>
            <a:ext cx="144016" cy="184666"/>
            <a:chOff x="2123728" y="2389530"/>
            <a:chExt cx="144016" cy="184666"/>
          </a:xfrm>
        </p:grpSpPr>
        <p:cxnSp>
          <p:nvCxnSpPr>
            <p:cNvPr id="72" name="Egyenes összekötő 7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gyenes összekötő 7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Csoportba foglalás 73"/>
          <p:cNvGrpSpPr/>
          <p:nvPr/>
        </p:nvGrpSpPr>
        <p:grpSpPr>
          <a:xfrm>
            <a:off x="7326596" y="4642069"/>
            <a:ext cx="144016" cy="184666"/>
            <a:chOff x="2123728" y="2389530"/>
            <a:chExt cx="144016" cy="184666"/>
          </a:xfrm>
        </p:grpSpPr>
        <p:cxnSp>
          <p:nvCxnSpPr>
            <p:cNvPr id="75" name="Egyenes összekötő 7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gyenes összekötő 7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Csoportba foglalás 76"/>
          <p:cNvGrpSpPr/>
          <p:nvPr/>
        </p:nvGrpSpPr>
        <p:grpSpPr>
          <a:xfrm>
            <a:off x="7478996" y="4794469"/>
            <a:ext cx="144016" cy="184666"/>
            <a:chOff x="2123728" y="2389530"/>
            <a:chExt cx="144016" cy="184666"/>
          </a:xfrm>
        </p:grpSpPr>
        <p:cxnSp>
          <p:nvCxnSpPr>
            <p:cNvPr id="78" name="Egyenes összekötő 7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gyenes összekötő 7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Csoportba foglalás 79"/>
          <p:cNvGrpSpPr/>
          <p:nvPr/>
        </p:nvGrpSpPr>
        <p:grpSpPr>
          <a:xfrm>
            <a:off x="7383760" y="4064445"/>
            <a:ext cx="144016" cy="184666"/>
            <a:chOff x="2123728" y="2389530"/>
            <a:chExt cx="144016" cy="184666"/>
          </a:xfrm>
        </p:grpSpPr>
        <p:cxnSp>
          <p:nvCxnSpPr>
            <p:cNvPr id="81" name="Egyenes összekötő 8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gyenes összekötő 8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Csoportba foglalás 82"/>
          <p:cNvGrpSpPr/>
          <p:nvPr/>
        </p:nvGrpSpPr>
        <p:grpSpPr>
          <a:xfrm>
            <a:off x="7536160" y="4216845"/>
            <a:ext cx="144016" cy="184666"/>
            <a:chOff x="2123728" y="2389530"/>
            <a:chExt cx="144016" cy="184666"/>
          </a:xfrm>
        </p:grpSpPr>
        <p:cxnSp>
          <p:nvCxnSpPr>
            <p:cNvPr id="84" name="Egyenes összekötő 8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8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Csoportba foglalás 85"/>
          <p:cNvGrpSpPr/>
          <p:nvPr/>
        </p:nvGrpSpPr>
        <p:grpSpPr>
          <a:xfrm>
            <a:off x="7092113" y="5572695"/>
            <a:ext cx="144016" cy="184666"/>
            <a:chOff x="2123728" y="2389530"/>
            <a:chExt cx="144016" cy="184666"/>
          </a:xfrm>
        </p:grpSpPr>
        <p:cxnSp>
          <p:nvCxnSpPr>
            <p:cNvPr id="87" name="Egyenes összekötő 8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gyenes összekötő 8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Csoportba foglalás 88"/>
          <p:cNvGrpSpPr/>
          <p:nvPr/>
        </p:nvGrpSpPr>
        <p:grpSpPr>
          <a:xfrm>
            <a:off x="7244513" y="5725095"/>
            <a:ext cx="144016" cy="184666"/>
            <a:chOff x="2123728" y="2389530"/>
            <a:chExt cx="144016" cy="184666"/>
          </a:xfrm>
        </p:grpSpPr>
        <p:cxnSp>
          <p:nvCxnSpPr>
            <p:cNvPr id="90" name="Egyenes összekötő 8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Egyenes összekötő 9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Csoportba foglalás 91"/>
          <p:cNvGrpSpPr/>
          <p:nvPr/>
        </p:nvGrpSpPr>
        <p:grpSpPr>
          <a:xfrm>
            <a:off x="6867705" y="5120657"/>
            <a:ext cx="144016" cy="184666"/>
            <a:chOff x="2123728" y="2389530"/>
            <a:chExt cx="144016" cy="184666"/>
          </a:xfrm>
        </p:grpSpPr>
        <p:cxnSp>
          <p:nvCxnSpPr>
            <p:cNvPr id="93" name="Egyenes összekötő 92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gyenes összekötő 93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Csoportba foglalás 94"/>
          <p:cNvGrpSpPr/>
          <p:nvPr/>
        </p:nvGrpSpPr>
        <p:grpSpPr>
          <a:xfrm>
            <a:off x="7020105" y="5273057"/>
            <a:ext cx="144016" cy="184666"/>
            <a:chOff x="2123728" y="2389530"/>
            <a:chExt cx="144016" cy="184666"/>
          </a:xfrm>
        </p:grpSpPr>
        <p:cxnSp>
          <p:nvCxnSpPr>
            <p:cNvPr id="96" name="Egyenes összekötő 9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gyenes összekötő 9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Csoportba foglalás 97"/>
          <p:cNvGrpSpPr/>
          <p:nvPr/>
        </p:nvGrpSpPr>
        <p:grpSpPr>
          <a:xfrm>
            <a:off x="7299753" y="5361215"/>
            <a:ext cx="144016" cy="184666"/>
            <a:chOff x="2123728" y="2389530"/>
            <a:chExt cx="144016" cy="184666"/>
          </a:xfrm>
        </p:grpSpPr>
        <p:cxnSp>
          <p:nvCxnSpPr>
            <p:cNvPr id="99" name="Egyenes összekötő 9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9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Csoportba foglalás 100"/>
          <p:cNvGrpSpPr/>
          <p:nvPr/>
        </p:nvGrpSpPr>
        <p:grpSpPr>
          <a:xfrm>
            <a:off x="7452153" y="5513615"/>
            <a:ext cx="144016" cy="184666"/>
            <a:chOff x="2123728" y="2389530"/>
            <a:chExt cx="144016" cy="184666"/>
          </a:xfrm>
        </p:grpSpPr>
        <p:cxnSp>
          <p:nvCxnSpPr>
            <p:cNvPr id="102" name="Egyenes összekötő 10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Egyenes összekötő 10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Egyenes összekötő 104"/>
          <p:cNvCxnSpPr/>
          <p:nvPr/>
        </p:nvCxnSpPr>
        <p:spPr>
          <a:xfrm>
            <a:off x="3719736" y="3861049"/>
            <a:ext cx="0" cy="2232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>
            <a:off x="7752184" y="3860074"/>
            <a:ext cx="0" cy="2232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églalap 106"/>
          <p:cNvSpPr/>
          <p:nvPr/>
        </p:nvSpPr>
        <p:spPr>
          <a:xfrm>
            <a:off x="2711624" y="3861049"/>
            <a:ext cx="1008112" cy="21601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08" name="Csoportba foglalás 107"/>
          <p:cNvGrpSpPr/>
          <p:nvPr/>
        </p:nvGrpSpPr>
        <p:grpSpPr>
          <a:xfrm>
            <a:off x="3900543" y="4004449"/>
            <a:ext cx="144016" cy="184666"/>
            <a:chOff x="2123728" y="2389530"/>
            <a:chExt cx="144016" cy="184666"/>
          </a:xfrm>
        </p:grpSpPr>
        <p:cxnSp>
          <p:nvCxnSpPr>
            <p:cNvPr id="109" name="Egyenes összekötő 10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10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Csoportba foglalás 110"/>
          <p:cNvGrpSpPr/>
          <p:nvPr/>
        </p:nvGrpSpPr>
        <p:grpSpPr>
          <a:xfrm>
            <a:off x="4052943" y="4156849"/>
            <a:ext cx="144016" cy="184666"/>
            <a:chOff x="2123728" y="2389530"/>
            <a:chExt cx="144016" cy="184666"/>
          </a:xfrm>
        </p:grpSpPr>
        <p:cxnSp>
          <p:nvCxnSpPr>
            <p:cNvPr id="112" name="Egyenes összekötő 11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gyenes összekötő 11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églalap 113"/>
          <p:cNvSpPr/>
          <p:nvPr/>
        </p:nvSpPr>
        <p:spPr>
          <a:xfrm>
            <a:off x="6732073" y="3848478"/>
            <a:ext cx="1008112" cy="21601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Szövegdoboz 114"/>
          <p:cNvSpPr txBox="1"/>
          <p:nvPr/>
        </p:nvSpPr>
        <p:spPr>
          <a:xfrm>
            <a:off x="4943872" y="4004449"/>
            <a:ext cx="1440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What</a:t>
            </a:r>
            <a:r>
              <a:rPr lang="hu-HU" b="1" dirty="0"/>
              <a:t> is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next</a:t>
            </a:r>
            <a:r>
              <a:rPr lang="hu-HU" b="1" dirty="0"/>
              <a:t> </a:t>
            </a:r>
            <a:r>
              <a:rPr lang="hu-HU" b="1" dirty="0" err="1"/>
              <a:t>split</a:t>
            </a:r>
            <a:r>
              <a:rPr lang="hu-HU" b="1" dirty="0"/>
              <a:t>?</a:t>
            </a:r>
          </a:p>
          <a:p>
            <a:pPr algn="ctr"/>
            <a:endParaRPr lang="hu-HU" b="1" dirty="0"/>
          </a:p>
          <a:p>
            <a:pPr algn="ctr"/>
            <a:r>
              <a:rPr lang="hu-HU" dirty="0" err="1">
                <a:solidFill>
                  <a:srgbClr val="FF0000"/>
                </a:solidFill>
              </a:rPr>
              <a:t>Choose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the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one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with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higher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purity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12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Entropy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nutshell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u-HU" dirty="0"/>
                  <a:t>Measure of </a:t>
                </a:r>
                <a:r>
                  <a:rPr lang="hu-HU" dirty="0" err="1"/>
                  <a:t>impurity</a:t>
                </a:r>
                <a:r>
                  <a:rPr lang="hu-HU" dirty="0"/>
                  <a:t> </a:t>
                </a:r>
                <a:r>
                  <a:rPr lang="hu-HU" dirty="0" err="1"/>
                  <a:t>in</a:t>
                </a:r>
                <a:r>
                  <a:rPr lang="hu-HU" dirty="0"/>
                  <a:t> a </a:t>
                </a:r>
                <a:r>
                  <a:rPr lang="hu-HU" dirty="0" err="1"/>
                  <a:t>bunch</a:t>
                </a:r>
                <a:r>
                  <a:rPr lang="hu-HU" dirty="0"/>
                  <a:t> of </a:t>
                </a:r>
                <a:r>
                  <a:rPr lang="hu-HU" dirty="0" err="1"/>
                  <a:t>examples</a:t>
                </a:r>
                <a:endParaRPr lang="hu-H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𝑒𝑛𝑡𝑟𝑜𝑝𝑦</m:t>
                      </m:r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hu-HU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hu-HU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hu-HU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  <a:p>
                <a:r>
                  <a:rPr lang="hu-HU" dirty="0" err="1"/>
                  <a:t>Intuition</a:t>
                </a:r>
                <a:endParaRPr lang="hu-HU" dirty="0"/>
              </a:p>
              <a:p>
                <a:pPr lvl="1"/>
                <a:r>
                  <a:rPr lang="hu-HU" dirty="0" err="1"/>
                  <a:t>All</a:t>
                </a:r>
                <a:r>
                  <a:rPr lang="hu-HU" dirty="0"/>
                  <a:t> </a:t>
                </a:r>
                <a:r>
                  <a:rPr lang="hu-HU" dirty="0" err="1"/>
                  <a:t>examples</a:t>
                </a:r>
                <a:r>
                  <a:rPr lang="hu-HU" dirty="0"/>
                  <a:t> </a:t>
                </a:r>
                <a:r>
                  <a:rPr lang="hu-HU" dirty="0" err="1"/>
                  <a:t>are</a:t>
                </a:r>
                <a:r>
                  <a:rPr lang="hu-HU" dirty="0"/>
                  <a:t> </a:t>
                </a:r>
                <a:r>
                  <a:rPr lang="hu-HU" dirty="0" err="1"/>
                  <a:t>from</a:t>
                </a:r>
                <a:r>
                  <a:rPr lang="hu-HU" dirty="0"/>
                  <a:t> </a:t>
                </a:r>
                <a:r>
                  <a:rPr lang="hu-HU" dirty="0" err="1"/>
                  <a:t>the</a:t>
                </a:r>
                <a:r>
                  <a:rPr lang="hu-HU" dirty="0"/>
                  <a:t> </a:t>
                </a:r>
                <a:r>
                  <a:rPr lang="hu-HU" dirty="0" err="1"/>
                  <a:t>same</a:t>
                </a:r>
                <a:r>
                  <a:rPr lang="hu-HU" dirty="0"/>
                  <a:t> </a:t>
                </a:r>
                <a:r>
                  <a:rPr lang="hu-HU" dirty="0" err="1"/>
                  <a:t>class</a:t>
                </a:r>
                <a:endParaRPr lang="hu-HU" dirty="0"/>
              </a:p>
              <a:p>
                <a:pPr lvl="2"/>
                <a:r>
                  <a:rPr lang="hu-HU" dirty="0" err="1">
                    <a:solidFill>
                      <a:srgbClr val="FF0000"/>
                    </a:solidFill>
                  </a:rPr>
                  <a:t>Entropy</a:t>
                </a:r>
                <a:r>
                  <a:rPr lang="hu-HU" dirty="0">
                    <a:solidFill>
                      <a:srgbClr val="FF0000"/>
                    </a:solidFill>
                  </a:rPr>
                  <a:t> = 0</a:t>
                </a:r>
              </a:p>
              <a:p>
                <a:pPr lvl="1"/>
                <a:r>
                  <a:rPr lang="hu-HU" dirty="0" err="1"/>
                  <a:t>Examples</a:t>
                </a:r>
                <a:r>
                  <a:rPr lang="hu-HU" dirty="0"/>
                  <a:t> </a:t>
                </a:r>
                <a:r>
                  <a:rPr lang="hu-HU" dirty="0" err="1"/>
                  <a:t>are</a:t>
                </a:r>
                <a:r>
                  <a:rPr lang="hu-HU" dirty="0"/>
                  <a:t> </a:t>
                </a:r>
                <a:r>
                  <a:rPr lang="hu-HU" dirty="0" err="1"/>
                  <a:t>evenly</a:t>
                </a:r>
                <a:r>
                  <a:rPr lang="hu-HU" dirty="0"/>
                  <a:t> </a:t>
                </a:r>
                <a:r>
                  <a:rPr lang="hu-HU" dirty="0" err="1"/>
                  <a:t>split</a:t>
                </a:r>
                <a:r>
                  <a:rPr lang="hu-HU" dirty="0"/>
                  <a:t> </a:t>
                </a:r>
                <a:r>
                  <a:rPr lang="hu-HU" dirty="0" err="1"/>
                  <a:t>between</a:t>
                </a:r>
                <a:r>
                  <a:rPr lang="hu-HU" dirty="0"/>
                  <a:t> </a:t>
                </a:r>
                <a:r>
                  <a:rPr lang="hu-HU" dirty="0" err="1"/>
                  <a:t>classes</a:t>
                </a:r>
                <a:endParaRPr lang="hu-HU" dirty="0"/>
              </a:p>
              <a:p>
                <a:pPr lvl="2"/>
                <a:r>
                  <a:rPr lang="hu-HU" dirty="0" err="1">
                    <a:solidFill>
                      <a:srgbClr val="FF0000"/>
                    </a:solidFill>
                  </a:rPr>
                  <a:t>Entropy</a:t>
                </a:r>
                <a:r>
                  <a:rPr lang="hu-HU" dirty="0">
                    <a:solidFill>
                      <a:srgbClr val="FF0000"/>
                    </a:solidFill>
                  </a:rPr>
                  <a:t> = 1.0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Egyenes összekötő nyíllal 4"/>
          <p:cNvCxnSpPr/>
          <p:nvPr/>
        </p:nvCxnSpPr>
        <p:spPr>
          <a:xfrm flipH="1" flipV="1">
            <a:off x="8184232" y="2996952"/>
            <a:ext cx="432048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7896200" y="3501009"/>
            <a:ext cx="27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>
                <a:solidFill>
                  <a:srgbClr val="FF0000"/>
                </a:solidFill>
              </a:rPr>
              <a:t>Fraction</a:t>
            </a:r>
            <a:r>
              <a:rPr lang="hu-HU" dirty="0">
                <a:solidFill>
                  <a:srgbClr val="FF0000"/>
                </a:solidFill>
              </a:rPr>
              <a:t> of </a:t>
            </a:r>
            <a:r>
              <a:rPr lang="hu-HU" dirty="0" err="1">
                <a:solidFill>
                  <a:srgbClr val="FF0000"/>
                </a:solidFill>
              </a:rPr>
              <a:t>examples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in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class</a:t>
            </a:r>
            <a:r>
              <a:rPr lang="hu-HU" dirty="0">
                <a:solidFill>
                  <a:srgbClr val="FF0000"/>
                </a:solidFill>
              </a:rPr>
              <a:t> i</a:t>
            </a:r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4151784" y="3248980"/>
            <a:ext cx="1584176" cy="2614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3431704" y="3510464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Sum over </a:t>
            </a:r>
            <a:r>
              <a:rPr lang="hu-HU" dirty="0" err="1">
                <a:solidFill>
                  <a:srgbClr val="FF0000"/>
                </a:solidFill>
              </a:rPr>
              <a:t>all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classes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95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gain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412777"/>
                <a:ext cx="8229600" cy="9428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>
                          <a:latin typeface="Cambria Math"/>
                        </a:rPr>
                        <m:t>𝑖𝑛𝑓𝑜𝑟𝑚𝑎𝑡𝑖𝑜𝑛</m:t>
                      </m:r>
                      <m:r>
                        <a:rPr lang="hu-HU" sz="2000" i="1">
                          <a:latin typeface="Cambria Math"/>
                        </a:rPr>
                        <m:t> </m:t>
                      </m:r>
                      <m:r>
                        <a:rPr lang="hu-HU" sz="2000" i="1">
                          <a:latin typeface="Cambria Math"/>
                        </a:rPr>
                        <m:t>𝑔𝑎𝑖𝑛</m:t>
                      </m:r>
                      <m:r>
                        <a:rPr lang="hu-HU" sz="2000" i="1">
                          <a:latin typeface="Cambria Math"/>
                        </a:rPr>
                        <m:t>=</m:t>
                      </m:r>
                      <m:r>
                        <a:rPr lang="hu-HU" sz="2000" i="1">
                          <a:latin typeface="Cambria Math"/>
                        </a:rPr>
                        <m:t>𝑒𝑛𝑡𝑟𝑜𝑝𝑦</m:t>
                      </m:r>
                      <m:d>
                        <m:d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i="1">
                              <a:latin typeface="Cambria Math"/>
                            </a:rPr>
                            <m:t>𝑝𝑎𝑟𝑒𝑛𝑡</m:t>
                          </m:r>
                        </m:e>
                      </m:d>
                      <m:r>
                        <a:rPr lang="hu-HU" sz="2000" i="1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sz="2000" i="1">
                              <a:latin typeface="Cambria Math"/>
                            </a:rPr>
                            <m:t>𝑐</m:t>
                          </m:r>
                          <m:r>
                            <a:rPr lang="hu-HU" sz="2000" i="1">
                              <a:latin typeface="Cambria Math"/>
                            </a:rPr>
                            <m:t> </m:t>
                          </m:r>
                          <m:r>
                            <a:rPr lang="hu-HU" sz="2000" i="1">
                              <a:latin typeface="Cambria Math"/>
                            </a:rPr>
                            <m:t>𝑖𝑛</m:t>
                          </m:r>
                          <m:r>
                            <a:rPr lang="hu-HU" sz="2000" i="1">
                              <a:latin typeface="Cambria Math"/>
                            </a:rPr>
                            <m:t> </m:t>
                          </m:r>
                          <m:r>
                            <a:rPr lang="hu-HU" sz="2000" i="1">
                              <a:latin typeface="Cambria Math"/>
                            </a:rPr>
                            <m:t>𝑐h𝑖𝑙𝑑𝑟𝑒𝑛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hu-HU" sz="20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hu-HU" sz="2000" i="1">
                              <a:latin typeface="Cambria Math"/>
                            </a:rPr>
                            <m:t>𝑒𝑛𝑡𝑟𝑜𝑝𝑦</m:t>
                          </m:r>
                          <m:r>
                            <a:rPr lang="hu-HU" sz="2000" i="1">
                              <a:latin typeface="Cambria Math"/>
                            </a:rPr>
                            <m:t>(</m:t>
                          </m:r>
                          <m:r>
                            <a:rPr lang="hu-HU" sz="2000" i="1">
                              <a:latin typeface="Cambria Math"/>
                            </a:rPr>
                            <m:t>𝑐</m:t>
                          </m:r>
                          <m:r>
                            <a:rPr lang="hu-HU" sz="2000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412777"/>
                <a:ext cx="8229600" cy="94286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742383" y="4293096"/>
          <a:ext cx="4383647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Tempo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Intensity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Gender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Class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Soaring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Female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Like (l)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Light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Female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Like (l)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Relaxed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Soaring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baseline="0" dirty="0" err="1">
                          <a:solidFill>
                            <a:srgbClr val="FF0000"/>
                          </a:solidFill>
                        </a:rPr>
                        <a:t>like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(n)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Light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like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 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775520" y="254306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beginning</a:t>
            </a:r>
            <a:r>
              <a:rPr lang="hu-HU" dirty="0"/>
              <a:t>:</a:t>
            </a:r>
          </a:p>
          <a:p>
            <a:r>
              <a:rPr lang="hu-HU" dirty="0"/>
              <a:t>	</a:t>
            </a:r>
            <a:r>
              <a:rPr lang="hu-HU" dirty="0" err="1"/>
              <a:t>Entropy</a:t>
            </a:r>
            <a:r>
              <a:rPr lang="hu-HU" dirty="0"/>
              <a:t> of </a:t>
            </a:r>
            <a:r>
              <a:rPr lang="hu-HU" dirty="0" err="1"/>
              <a:t>parent</a:t>
            </a:r>
            <a:r>
              <a:rPr lang="hu-HU" dirty="0"/>
              <a:t> = 1.0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1524000" y="254306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2279577" y="3356992"/>
                <a:ext cx="2925737" cy="76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/>
                        </a:rPr>
                        <m:t>𝑒𝑛𝑡𝑟𝑜𝑝𝑦</m:t>
                      </m:r>
                      <m:r>
                        <a:rPr lang="hu-HU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hu-HU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hu-HU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hu-HU" i="1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577" y="3356992"/>
                <a:ext cx="2925737" cy="764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671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gain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412777"/>
                <a:ext cx="8229600" cy="9428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>
                          <a:latin typeface="Cambria Math"/>
                        </a:rPr>
                        <m:t>𝑖𝑛𝑓𝑜𝑟𝑚𝑎𝑡𝑖𝑜𝑛</m:t>
                      </m:r>
                      <m:r>
                        <a:rPr lang="hu-HU" sz="2000" i="1">
                          <a:latin typeface="Cambria Math"/>
                        </a:rPr>
                        <m:t> </m:t>
                      </m:r>
                      <m:r>
                        <a:rPr lang="hu-HU" sz="2000" i="1">
                          <a:latin typeface="Cambria Math"/>
                        </a:rPr>
                        <m:t>𝑔𝑎𝑖𝑛</m:t>
                      </m:r>
                      <m:r>
                        <a:rPr lang="hu-HU" sz="2000" i="1">
                          <a:latin typeface="Cambria Math"/>
                        </a:rPr>
                        <m:t>=</m:t>
                      </m:r>
                      <m:r>
                        <a:rPr lang="hu-HU" sz="2000" i="1">
                          <a:latin typeface="Cambria Math"/>
                        </a:rPr>
                        <m:t>𝑒𝑛𝑡𝑟𝑜𝑝𝑦</m:t>
                      </m:r>
                      <m:d>
                        <m:d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i="1">
                              <a:latin typeface="Cambria Math"/>
                            </a:rPr>
                            <m:t>𝑝𝑎𝑟𝑒𝑛𝑡</m:t>
                          </m:r>
                        </m:e>
                      </m:d>
                      <m:r>
                        <a:rPr lang="hu-HU" sz="2000" i="1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sz="2000" i="1">
                              <a:latin typeface="Cambria Math"/>
                            </a:rPr>
                            <m:t>𝑐</m:t>
                          </m:r>
                          <m:r>
                            <a:rPr lang="hu-HU" sz="2000" i="1">
                              <a:latin typeface="Cambria Math"/>
                            </a:rPr>
                            <m:t> </m:t>
                          </m:r>
                          <m:r>
                            <a:rPr lang="hu-HU" sz="2000" i="1">
                              <a:latin typeface="Cambria Math"/>
                            </a:rPr>
                            <m:t>𝑖𝑛</m:t>
                          </m:r>
                          <m:r>
                            <a:rPr lang="hu-HU" sz="2000" i="1">
                              <a:latin typeface="Cambria Math"/>
                            </a:rPr>
                            <m:t> </m:t>
                          </m:r>
                          <m:r>
                            <a:rPr lang="hu-HU" sz="2000" i="1">
                              <a:latin typeface="Cambria Math"/>
                            </a:rPr>
                            <m:t>𝑐h𝑖𝑙𝑑𝑟𝑒𝑛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hu-HU" sz="20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hu-HU" sz="2000" i="1">
                              <a:latin typeface="Cambria Math"/>
                            </a:rPr>
                            <m:t>𝑒𝑛𝑡𝑟𝑜𝑝𝑦</m:t>
                          </m:r>
                          <m:r>
                            <a:rPr lang="hu-HU" sz="2000" i="1">
                              <a:latin typeface="Cambria Math"/>
                            </a:rPr>
                            <m:t>(</m:t>
                          </m:r>
                          <m:r>
                            <a:rPr lang="hu-HU" sz="2000" i="1">
                              <a:latin typeface="Cambria Math"/>
                            </a:rPr>
                            <m:t>𝑐</m:t>
                          </m:r>
                          <m:r>
                            <a:rPr lang="hu-HU" sz="2000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412777"/>
                <a:ext cx="8229600" cy="94286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742383" y="4293096"/>
          <a:ext cx="4383647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Tempo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Intensity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Gender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Class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Soaring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Female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Like (l)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Light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Female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Like (l)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Relaxed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Soaring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baseline="0" dirty="0" err="1">
                          <a:solidFill>
                            <a:srgbClr val="FF0000"/>
                          </a:solidFill>
                        </a:rPr>
                        <a:t>like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(n)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Light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like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 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775520" y="254306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beginning</a:t>
            </a:r>
            <a:r>
              <a:rPr lang="hu-HU" dirty="0"/>
              <a:t>:</a:t>
            </a:r>
          </a:p>
          <a:p>
            <a:r>
              <a:rPr lang="hu-HU" dirty="0"/>
              <a:t>	</a:t>
            </a:r>
            <a:r>
              <a:rPr lang="hu-HU" dirty="0" err="1"/>
              <a:t>Entropy</a:t>
            </a:r>
            <a:r>
              <a:rPr lang="hu-HU" dirty="0"/>
              <a:t> of </a:t>
            </a:r>
            <a:r>
              <a:rPr lang="hu-HU" dirty="0" err="1"/>
              <a:t>parent</a:t>
            </a:r>
            <a:r>
              <a:rPr lang="hu-HU" dirty="0"/>
              <a:t> = 1.0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1524000" y="254306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2279577" y="3356992"/>
                <a:ext cx="2925737" cy="76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/>
                        </a:rPr>
                        <m:t>𝑒𝑛𝑡𝑟𝑜𝑝𝑦</m:t>
                      </m:r>
                      <m:r>
                        <a:rPr lang="hu-HU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hu-HU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hu-HU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hu-HU" i="1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577" y="3356992"/>
                <a:ext cx="2925737" cy="764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églalap 8"/>
          <p:cNvSpPr/>
          <p:nvPr/>
        </p:nvSpPr>
        <p:spPr>
          <a:xfrm>
            <a:off x="1703512" y="4121560"/>
            <a:ext cx="1152128" cy="2187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7896200" y="2852225"/>
            <a:ext cx="1296144" cy="38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>
                <a:solidFill>
                  <a:schemeClr val="tx2">
                    <a:lumMod val="75000"/>
                  </a:schemeClr>
                </a:solidFill>
              </a:rPr>
              <a:t>ll</a:t>
            </a:r>
            <a:r>
              <a:rPr lang="hu-HU" sz="2000" b="1" dirty="0" err="1">
                <a:solidFill>
                  <a:srgbClr val="FF0000"/>
                </a:solidFill>
              </a:rPr>
              <a:t>nn</a:t>
            </a:r>
            <a:endParaRPr lang="hu-HU" sz="2000" b="1" dirty="0">
              <a:solidFill>
                <a:srgbClr val="FF0000"/>
              </a:solidFill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 flipH="1">
            <a:off x="7752184" y="3234510"/>
            <a:ext cx="576064" cy="698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8751060" y="3234510"/>
            <a:ext cx="576064" cy="698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7176120" y="3356992"/>
            <a:ext cx="1152128" cy="38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Fast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8904312" y="3356992"/>
            <a:ext cx="1152128" cy="38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Relaxed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7608168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9039092" y="3933056"/>
            <a:ext cx="58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1</a:t>
            </a:r>
          </a:p>
        </p:txBody>
      </p:sp>
      <p:sp>
        <p:nvSpPr>
          <p:cNvPr id="18" name="Téglalap 17"/>
          <p:cNvSpPr/>
          <p:nvPr/>
        </p:nvSpPr>
        <p:spPr>
          <a:xfrm>
            <a:off x="7140116" y="4289436"/>
            <a:ext cx="1296144" cy="38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>
                <a:solidFill>
                  <a:schemeClr val="tx2">
                    <a:lumMod val="75000"/>
                  </a:schemeClr>
                </a:solidFill>
              </a:rPr>
              <a:t>ll</a:t>
            </a:r>
            <a:r>
              <a:rPr lang="hu-HU" sz="2000" b="1" dirty="0" err="1">
                <a:solidFill>
                  <a:srgbClr val="FF0000"/>
                </a:solidFill>
              </a:rPr>
              <a:t>n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8705292" y="4289436"/>
            <a:ext cx="1296144" cy="38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8628666" y="4689553"/>
            <a:ext cx="144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Entropy</a:t>
            </a:r>
            <a:r>
              <a:rPr lang="hu-HU" dirty="0"/>
              <a:t> = 0.0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7099494" y="4713846"/>
            <a:ext cx="144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Entropy</a:t>
            </a:r>
            <a:r>
              <a:rPr lang="hu-HU" dirty="0"/>
              <a:t>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zövegdoboz 21"/>
              <p:cNvSpPr txBox="1"/>
              <p:nvPr/>
            </p:nvSpPr>
            <p:spPr>
              <a:xfrm>
                <a:off x="6801861" y="5058886"/>
                <a:ext cx="18048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</a:rPr>
                            <m:t>𝐿𝑖𝑘𝑒</m:t>
                          </m:r>
                        </m:sub>
                      </m:sSub>
                      <m:r>
                        <a:rPr lang="hu-HU" i="1">
                          <a:latin typeface="Cambria Math"/>
                        </a:rPr>
                        <m:t>=2/3</m:t>
                      </m:r>
                    </m:oMath>
                  </m:oMathPara>
                </a14:m>
                <a:endParaRPr lang="hu-H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</a:rPr>
                            <m:t>𝑛𝑜𝑡</m:t>
                          </m:r>
                          <m:r>
                            <a:rPr lang="hu-HU" i="1">
                              <a:latin typeface="Cambria Math"/>
                            </a:rPr>
                            <m:t> </m:t>
                          </m:r>
                          <m:r>
                            <a:rPr lang="hu-HU" i="1">
                              <a:latin typeface="Cambria Math"/>
                            </a:rPr>
                            <m:t>𝑙𝑖𝑘𝑒</m:t>
                          </m:r>
                        </m:sub>
                      </m:sSub>
                      <m:r>
                        <a:rPr lang="hu-HU" i="1">
                          <a:latin typeface="Cambria Math"/>
                        </a:rPr>
                        <m:t>=1/3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2" name="Szövegdoboz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861" y="5058886"/>
                <a:ext cx="1804818" cy="646331"/>
              </a:xfrm>
              <a:prstGeom prst="rect">
                <a:avLst/>
              </a:prstGeom>
              <a:blipFill>
                <a:blip r:embed="rId5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/>
              <p:cNvSpPr txBox="1"/>
              <p:nvPr/>
            </p:nvSpPr>
            <p:spPr>
              <a:xfrm>
                <a:off x="6500699" y="5706968"/>
                <a:ext cx="421196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i="1">
                        <a:latin typeface="Cambria Math"/>
                      </a:rPr>
                      <m:t>𝑒𝑛𝑡𝑟𝑜𝑝𝑦</m:t>
                    </m:r>
                    <m:r>
                      <a:rPr lang="hu-HU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hu-HU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u-HU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hu-HU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hu-HU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u-HU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hu-HU" dirty="0"/>
                  <a:t>= ?</a:t>
                </a:r>
              </a:p>
            </p:txBody>
          </p:sp>
        </mc:Choice>
        <mc:Fallback xmlns="">
          <p:sp>
            <p:nvSpPr>
              <p:cNvPr id="23" name="Szövegdoboz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699" y="5706968"/>
                <a:ext cx="4211960" cy="506870"/>
              </a:xfrm>
              <a:prstGeom prst="rect">
                <a:avLst/>
              </a:prstGeom>
              <a:blipFill>
                <a:blip r:embed="rId6"/>
                <a:stretch>
                  <a:fillRect l="-145" b="-602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015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gain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412777"/>
                <a:ext cx="8229600" cy="9428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>
                          <a:latin typeface="Cambria Math"/>
                        </a:rPr>
                        <m:t>𝑖𝑛𝑓𝑜𝑟𝑚𝑎𝑡𝑖𝑜𝑛</m:t>
                      </m:r>
                      <m:r>
                        <a:rPr lang="hu-HU" sz="2000" i="1">
                          <a:latin typeface="Cambria Math"/>
                        </a:rPr>
                        <m:t> </m:t>
                      </m:r>
                      <m:r>
                        <a:rPr lang="hu-HU" sz="2000" i="1">
                          <a:latin typeface="Cambria Math"/>
                        </a:rPr>
                        <m:t>𝑔𝑎𝑖𝑛</m:t>
                      </m:r>
                      <m:r>
                        <a:rPr lang="hu-HU" sz="2000" i="1">
                          <a:latin typeface="Cambria Math"/>
                        </a:rPr>
                        <m:t>=</m:t>
                      </m:r>
                      <m:r>
                        <a:rPr lang="hu-HU" sz="2000" i="1">
                          <a:latin typeface="Cambria Math"/>
                        </a:rPr>
                        <m:t>𝑒𝑛𝑡𝑟𝑜𝑝𝑦</m:t>
                      </m:r>
                      <m:d>
                        <m:d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i="1">
                              <a:latin typeface="Cambria Math"/>
                            </a:rPr>
                            <m:t>𝑝𝑎𝑟𝑒𝑛𝑡</m:t>
                          </m:r>
                        </m:e>
                      </m:d>
                      <m:r>
                        <a:rPr lang="hu-HU" sz="2000" i="1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sz="2000" i="1">
                              <a:latin typeface="Cambria Math"/>
                            </a:rPr>
                            <m:t>𝑐</m:t>
                          </m:r>
                          <m:r>
                            <a:rPr lang="hu-HU" sz="2000" i="1">
                              <a:latin typeface="Cambria Math"/>
                            </a:rPr>
                            <m:t> </m:t>
                          </m:r>
                          <m:r>
                            <a:rPr lang="hu-HU" sz="2000" i="1">
                              <a:latin typeface="Cambria Math"/>
                            </a:rPr>
                            <m:t>𝑖𝑛</m:t>
                          </m:r>
                          <m:r>
                            <a:rPr lang="hu-HU" sz="2000" i="1">
                              <a:latin typeface="Cambria Math"/>
                            </a:rPr>
                            <m:t> </m:t>
                          </m:r>
                          <m:r>
                            <a:rPr lang="hu-HU" sz="2000" i="1">
                              <a:latin typeface="Cambria Math"/>
                            </a:rPr>
                            <m:t>𝑐h𝑖𝑙𝑑𝑟𝑒𝑛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hu-HU" sz="20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hu-HU" sz="2000" i="1">
                              <a:latin typeface="Cambria Math"/>
                            </a:rPr>
                            <m:t>𝑒𝑛𝑡𝑟𝑜𝑝𝑦</m:t>
                          </m:r>
                          <m:r>
                            <a:rPr lang="hu-HU" sz="2000" i="1">
                              <a:latin typeface="Cambria Math"/>
                            </a:rPr>
                            <m:t>(</m:t>
                          </m:r>
                          <m:r>
                            <a:rPr lang="hu-HU" sz="2000" i="1">
                              <a:latin typeface="Cambria Math"/>
                            </a:rPr>
                            <m:t>𝑐</m:t>
                          </m:r>
                          <m:r>
                            <a:rPr lang="hu-HU" sz="2000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412777"/>
                <a:ext cx="8229600" cy="94286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742383" y="4293096"/>
          <a:ext cx="4383647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Tempo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Intensity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Gender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Class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Soaring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Female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Like (l)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Light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Female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Like (l)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Relaxed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Soaring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baseline="0" dirty="0" err="1">
                          <a:solidFill>
                            <a:srgbClr val="FF0000"/>
                          </a:solidFill>
                        </a:rPr>
                        <a:t>like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(n)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Light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like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 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775520" y="254306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beginning</a:t>
            </a:r>
            <a:r>
              <a:rPr lang="hu-HU" dirty="0"/>
              <a:t>:</a:t>
            </a:r>
          </a:p>
          <a:p>
            <a:r>
              <a:rPr lang="hu-HU" dirty="0"/>
              <a:t>	</a:t>
            </a:r>
            <a:r>
              <a:rPr lang="hu-HU" dirty="0" err="1"/>
              <a:t>Entropy</a:t>
            </a:r>
            <a:r>
              <a:rPr lang="hu-HU" dirty="0"/>
              <a:t> of </a:t>
            </a:r>
            <a:r>
              <a:rPr lang="hu-HU" dirty="0" err="1"/>
              <a:t>parent</a:t>
            </a:r>
            <a:r>
              <a:rPr lang="hu-HU" dirty="0"/>
              <a:t> = 1.0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1524000" y="254306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2279577" y="3356992"/>
                <a:ext cx="2925737" cy="76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/>
                        </a:rPr>
                        <m:t>𝑒𝑛𝑡𝑟𝑜𝑝𝑦</m:t>
                      </m:r>
                      <m:r>
                        <a:rPr lang="hu-HU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hu-HU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hu-HU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hu-HU" i="1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577" y="3356992"/>
                <a:ext cx="2925737" cy="764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églalap 8"/>
          <p:cNvSpPr/>
          <p:nvPr/>
        </p:nvSpPr>
        <p:spPr>
          <a:xfrm>
            <a:off x="1703512" y="4121560"/>
            <a:ext cx="1152128" cy="2187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7896200" y="2852225"/>
            <a:ext cx="1296144" cy="38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>
                <a:solidFill>
                  <a:schemeClr val="tx2">
                    <a:lumMod val="75000"/>
                  </a:schemeClr>
                </a:solidFill>
              </a:rPr>
              <a:t>ll</a:t>
            </a:r>
            <a:r>
              <a:rPr lang="hu-HU" sz="2000" b="1" dirty="0" err="1">
                <a:solidFill>
                  <a:srgbClr val="FF0000"/>
                </a:solidFill>
              </a:rPr>
              <a:t>nn</a:t>
            </a:r>
            <a:endParaRPr lang="hu-HU" sz="2000" b="1" dirty="0">
              <a:solidFill>
                <a:srgbClr val="FF0000"/>
              </a:solidFill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 flipH="1">
            <a:off x="7752184" y="3234510"/>
            <a:ext cx="576064" cy="698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8751060" y="3234510"/>
            <a:ext cx="576064" cy="698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7176120" y="3356992"/>
            <a:ext cx="1152128" cy="38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Fast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8904312" y="3356992"/>
            <a:ext cx="1152128" cy="38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Relaxed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7608168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9039092" y="3933056"/>
            <a:ext cx="58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1</a:t>
            </a:r>
          </a:p>
        </p:txBody>
      </p:sp>
      <p:sp>
        <p:nvSpPr>
          <p:cNvPr id="18" name="Téglalap 17"/>
          <p:cNvSpPr/>
          <p:nvPr/>
        </p:nvSpPr>
        <p:spPr>
          <a:xfrm>
            <a:off x="7140116" y="4289436"/>
            <a:ext cx="1296144" cy="38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>
                <a:solidFill>
                  <a:schemeClr val="tx2">
                    <a:lumMod val="75000"/>
                  </a:schemeClr>
                </a:solidFill>
              </a:rPr>
              <a:t>ll</a:t>
            </a:r>
            <a:r>
              <a:rPr lang="hu-HU" sz="2000" b="1" dirty="0" err="1">
                <a:solidFill>
                  <a:srgbClr val="FF0000"/>
                </a:solidFill>
              </a:rPr>
              <a:t>n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8705292" y="4289436"/>
            <a:ext cx="1296144" cy="38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8628666" y="4689553"/>
            <a:ext cx="144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Entropy</a:t>
            </a:r>
            <a:r>
              <a:rPr lang="hu-HU" dirty="0"/>
              <a:t> = 0.0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7099494" y="4713846"/>
            <a:ext cx="144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Entropy</a:t>
            </a:r>
            <a:r>
              <a:rPr lang="hu-HU" dirty="0"/>
              <a:t>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zövegdoboz 21"/>
              <p:cNvSpPr txBox="1"/>
              <p:nvPr/>
            </p:nvSpPr>
            <p:spPr>
              <a:xfrm>
                <a:off x="6801861" y="5058886"/>
                <a:ext cx="18048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</a:rPr>
                            <m:t>𝐿𝑖𝑘𝑒</m:t>
                          </m:r>
                        </m:sub>
                      </m:sSub>
                      <m:r>
                        <a:rPr lang="hu-HU" i="1">
                          <a:latin typeface="Cambria Math"/>
                        </a:rPr>
                        <m:t>=2/3</m:t>
                      </m:r>
                    </m:oMath>
                  </m:oMathPara>
                </a14:m>
                <a:endParaRPr lang="hu-H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</a:rPr>
                            <m:t>𝑛𝑜𝑡</m:t>
                          </m:r>
                          <m:r>
                            <a:rPr lang="hu-HU" i="1">
                              <a:latin typeface="Cambria Math"/>
                            </a:rPr>
                            <m:t> </m:t>
                          </m:r>
                          <m:r>
                            <a:rPr lang="hu-HU" i="1">
                              <a:latin typeface="Cambria Math"/>
                            </a:rPr>
                            <m:t>𝑙𝑖𝑘𝑒</m:t>
                          </m:r>
                        </m:sub>
                      </m:sSub>
                      <m:r>
                        <a:rPr lang="hu-HU" i="1">
                          <a:latin typeface="Cambria Math"/>
                        </a:rPr>
                        <m:t>=1/3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2" name="Szövegdoboz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861" y="5058886"/>
                <a:ext cx="1804818" cy="646331"/>
              </a:xfrm>
              <a:prstGeom prst="rect">
                <a:avLst/>
              </a:prstGeom>
              <a:blipFill>
                <a:blip r:embed="rId5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/>
              <p:cNvSpPr txBox="1"/>
              <p:nvPr/>
            </p:nvSpPr>
            <p:spPr>
              <a:xfrm>
                <a:off x="6312025" y="5706968"/>
                <a:ext cx="4400635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i="1">
                        <a:latin typeface="Cambria Math"/>
                      </a:rPr>
                      <m:t>𝑒𝑛𝑡𝑟𝑜𝑝𝑦</m:t>
                    </m:r>
                    <m:r>
                      <a:rPr lang="hu-HU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hu-HU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u-HU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hu-HU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hu-HU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u-HU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hu-HU" dirty="0"/>
                  <a:t>= 0.92</a:t>
                </a:r>
              </a:p>
            </p:txBody>
          </p:sp>
        </mc:Choice>
        <mc:Fallback xmlns="">
          <p:sp>
            <p:nvSpPr>
              <p:cNvPr id="23" name="Szövegdoboz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5" y="5706968"/>
                <a:ext cx="4400635" cy="506870"/>
              </a:xfrm>
              <a:prstGeom prst="rect">
                <a:avLst/>
              </a:prstGeom>
              <a:blipFill>
                <a:blip r:embed="rId6"/>
                <a:stretch>
                  <a:fillRect l="-139" r="-970" b="-602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artalom helye 2"/>
              <p:cNvSpPr txBox="1">
                <a:spLocks/>
              </p:cNvSpPr>
              <p:nvPr/>
            </p:nvSpPr>
            <p:spPr>
              <a:xfrm>
                <a:off x="6096000" y="6117097"/>
                <a:ext cx="4562382" cy="9428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1600" i="1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sz="1600" i="1">
                              <a:latin typeface="Cambria Math"/>
                            </a:rPr>
                            <m:t>𝑐</m:t>
                          </m:r>
                          <m:r>
                            <a:rPr lang="hu-HU" sz="1600" i="1">
                              <a:latin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</a:rPr>
                            <m:t>𝑖𝑛</m:t>
                          </m:r>
                          <m:r>
                            <a:rPr lang="hu-HU" sz="1600" i="1">
                              <a:latin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</a:rPr>
                            <m:t>𝑐h𝑖𝑙𝑑𝑟𝑒𝑛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16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hu-HU" sz="16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hu-HU" sz="1600" i="1">
                              <a:latin typeface="Cambria Math"/>
                            </a:rPr>
                            <m:t>𝑒𝑛𝑡𝑟𝑜𝑝𝑦</m:t>
                          </m:r>
                          <m:d>
                            <m:dPr>
                              <m:ctrlPr>
                                <a:rPr lang="hu-HU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1600" i="1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</m:e>
                      </m:nary>
                      <m:r>
                        <a:rPr lang="hu-HU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16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hu-HU" sz="16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hu-HU" sz="1600" i="1">
                          <a:latin typeface="Cambria Math"/>
                        </a:rPr>
                        <m:t>0.92+ </m:t>
                      </m:r>
                      <m:f>
                        <m:fPr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u-HU" sz="16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hu-HU" sz="1600" i="1">
                          <a:latin typeface="Cambria Math"/>
                        </a:rPr>
                        <m:t>0.0=0.69</m:t>
                      </m:r>
                    </m:oMath>
                  </m:oMathPara>
                </a14:m>
                <a:endParaRPr lang="hu-HU" sz="1600" dirty="0"/>
              </a:p>
            </p:txBody>
          </p:sp>
        </mc:Choice>
        <mc:Fallback xmlns="">
          <p:sp>
            <p:nvSpPr>
              <p:cNvPr id="25" name="Tartalom hely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6117097"/>
                <a:ext cx="4562382" cy="9428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058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gain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412777"/>
                <a:ext cx="8229600" cy="9428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>
                          <a:latin typeface="Cambria Math"/>
                        </a:rPr>
                        <m:t>𝑖𝑛𝑓𝑜𝑟𝑚𝑎𝑡𝑖𝑜𝑛</m:t>
                      </m:r>
                      <m:r>
                        <a:rPr lang="hu-HU" sz="2000" i="1">
                          <a:latin typeface="Cambria Math"/>
                        </a:rPr>
                        <m:t> </m:t>
                      </m:r>
                      <m:r>
                        <a:rPr lang="hu-HU" sz="2000" i="1">
                          <a:latin typeface="Cambria Math"/>
                        </a:rPr>
                        <m:t>𝑔𝑎𝑖𝑛</m:t>
                      </m:r>
                      <m:r>
                        <a:rPr lang="hu-HU" sz="2000" i="1">
                          <a:latin typeface="Cambria Math"/>
                        </a:rPr>
                        <m:t>=</m:t>
                      </m:r>
                      <m:r>
                        <a:rPr lang="hu-HU" sz="2000" i="1">
                          <a:latin typeface="Cambria Math"/>
                        </a:rPr>
                        <m:t>𝑒𝑛𝑡𝑟𝑜𝑝𝑦</m:t>
                      </m:r>
                      <m:d>
                        <m:d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i="1">
                              <a:latin typeface="Cambria Math"/>
                            </a:rPr>
                            <m:t>𝑝𝑎𝑟𝑒𝑛𝑡</m:t>
                          </m:r>
                        </m:e>
                      </m:d>
                      <m:r>
                        <a:rPr lang="hu-HU" sz="2000" i="1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sz="2000" i="1">
                              <a:latin typeface="Cambria Math"/>
                            </a:rPr>
                            <m:t>𝑐</m:t>
                          </m:r>
                          <m:r>
                            <a:rPr lang="hu-HU" sz="2000" i="1">
                              <a:latin typeface="Cambria Math"/>
                            </a:rPr>
                            <m:t> </m:t>
                          </m:r>
                          <m:r>
                            <a:rPr lang="hu-HU" sz="2000" i="1">
                              <a:latin typeface="Cambria Math"/>
                            </a:rPr>
                            <m:t>𝑖𝑛</m:t>
                          </m:r>
                          <m:r>
                            <a:rPr lang="hu-HU" sz="2000" i="1">
                              <a:latin typeface="Cambria Math"/>
                            </a:rPr>
                            <m:t> </m:t>
                          </m:r>
                          <m:r>
                            <a:rPr lang="hu-HU" sz="2000" i="1">
                              <a:latin typeface="Cambria Math"/>
                            </a:rPr>
                            <m:t>𝑐h𝑖𝑙𝑑𝑟𝑒𝑛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hu-HU" sz="20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hu-HU" sz="2000" i="1">
                              <a:latin typeface="Cambria Math"/>
                            </a:rPr>
                            <m:t>𝑒𝑛𝑡𝑟𝑜𝑝𝑦</m:t>
                          </m:r>
                          <m:r>
                            <a:rPr lang="hu-HU" sz="2000" i="1">
                              <a:latin typeface="Cambria Math"/>
                            </a:rPr>
                            <m:t>(</m:t>
                          </m:r>
                          <m:r>
                            <a:rPr lang="hu-HU" sz="2000" i="1">
                              <a:latin typeface="Cambria Math"/>
                            </a:rPr>
                            <m:t>𝑐</m:t>
                          </m:r>
                          <m:r>
                            <a:rPr lang="hu-HU" sz="2000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412777"/>
                <a:ext cx="8229600" cy="94286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742383" y="4293096"/>
          <a:ext cx="4383647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Tempo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Intensity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Gender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Class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Soaring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Female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Like (l)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Light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Female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Like (l)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Relaxed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Soaring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baseline="0" dirty="0" err="1">
                          <a:solidFill>
                            <a:srgbClr val="FF0000"/>
                          </a:solidFill>
                        </a:rPr>
                        <a:t>like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(n)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Light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like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 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775520" y="254306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beginning</a:t>
            </a:r>
            <a:r>
              <a:rPr lang="hu-HU" dirty="0"/>
              <a:t>:</a:t>
            </a:r>
          </a:p>
          <a:p>
            <a:r>
              <a:rPr lang="hu-HU" dirty="0"/>
              <a:t>	</a:t>
            </a:r>
            <a:r>
              <a:rPr lang="hu-HU" dirty="0" err="1"/>
              <a:t>Entropy</a:t>
            </a:r>
            <a:r>
              <a:rPr lang="hu-HU" dirty="0"/>
              <a:t> of </a:t>
            </a:r>
            <a:r>
              <a:rPr lang="hu-HU" dirty="0" err="1"/>
              <a:t>parent</a:t>
            </a:r>
            <a:r>
              <a:rPr lang="hu-HU" dirty="0"/>
              <a:t> = 1.0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1524000" y="254306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2279577" y="3356992"/>
                <a:ext cx="2925737" cy="76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/>
                        </a:rPr>
                        <m:t>𝑒𝑛𝑡𝑟𝑜𝑝𝑦</m:t>
                      </m:r>
                      <m:r>
                        <a:rPr lang="hu-HU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hu-HU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hu-HU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hu-HU" i="1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577" y="3356992"/>
                <a:ext cx="2925737" cy="764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églalap 8"/>
          <p:cNvSpPr/>
          <p:nvPr/>
        </p:nvSpPr>
        <p:spPr>
          <a:xfrm>
            <a:off x="1703512" y="4121560"/>
            <a:ext cx="1152128" cy="2187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7896200" y="2852225"/>
            <a:ext cx="1296144" cy="38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>
                <a:solidFill>
                  <a:schemeClr val="tx2">
                    <a:lumMod val="75000"/>
                  </a:schemeClr>
                </a:solidFill>
              </a:rPr>
              <a:t>ll</a:t>
            </a:r>
            <a:r>
              <a:rPr lang="hu-HU" sz="2000" b="1" dirty="0" err="1">
                <a:solidFill>
                  <a:srgbClr val="FF0000"/>
                </a:solidFill>
              </a:rPr>
              <a:t>nn</a:t>
            </a:r>
            <a:endParaRPr lang="hu-HU" sz="2000" b="1" dirty="0">
              <a:solidFill>
                <a:srgbClr val="FF0000"/>
              </a:solidFill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 flipH="1">
            <a:off x="7752184" y="3234510"/>
            <a:ext cx="576064" cy="698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8751060" y="3234510"/>
            <a:ext cx="576064" cy="698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7176120" y="3356992"/>
            <a:ext cx="1152128" cy="38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Fast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8904312" y="3356992"/>
            <a:ext cx="1152128" cy="38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Relaxed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7608168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9039092" y="3933056"/>
            <a:ext cx="58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1</a:t>
            </a:r>
          </a:p>
        </p:txBody>
      </p:sp>
      <p:sp>
        <p:nvSpPr>
          <p:cNvPr id="18" name="Téglalap 17"/>
          <p:cNvSpPr/>
          <p:nvPr/>
        </p:nvSpPr>
        <p:spPr>
          <a:xfrm>
            <a:off x="7140116" y="4289436"/>
            <a:ext cx="1296144" cy="38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>
                <a:solidFill>
                  <a:schemeClr val="tx2">
                    <a:lumMod val="75000"/>
                  </a:schemeClr>
                </a:solidFill>
              </a:rPr>
              <a:t>ll</a:t>
            </a:r>
            <a:r>
              <a:rPr lang="hu-HU" sz="2000" b="1" dirty="0" err="1">
                <a:solidFill>
                  <a:srgbClr val="FF0000"/>
                </a:solidFill>
              </a:rPr>
              <a:t>n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8705292" y="4289436"/>
            <a:ext cx="1296144" cy="38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8628666" y="4689553"/>
            <a:ext cx="144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Entropy</a:t>
            </a:r>
            <a:r>
              <a:rPr lang="hu-HU" dirty="0"/>
              <a:t> = 0.0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7099494" y="4713846"/>
            <a:ext cx="144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Entropy</a:t>
            </a:r>
            <a:r>
              <a:rPr lang="hu-HU" dirty="0"/>
              <a:t>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zövegdoboz 21"/>
              <p:cNvSpPr txBox="1"/>
              <p:nvPr/>
            </p:nvSpPr>
            <p:spPr>
              <a:xfrm>
                <a:off x="6801861" y="5058886"/>
                <a:ext cx="18048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</a:rPr>
                            <m:t>𝐿𝑖𝑘𝑒</m:t>
                          </m:r>
                        </m:sub>
                      </m:sSub>
                      <m:r>
                        <a:rPr lang="hu-HU" i="1">
                          <a:latin typeface="Cambria Math"/>
                        </a:rPr>
                        <m:t>=2/3</m:t>
                      </m:r>
                    </m:oMath>
                  </m:oMathPara>
                </a14:m>
                <a:endParaRPr lang="hu-H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</a:rPr>
                            <m:t>𝑛𝑜𝑡</m:t>
                          </m:r>
                          <m:r>
                            <a:rPr lang="hu-HU" i="1">
                              <a:latin typeface="Cambria Math"/>
                            </a:rPr>
                            <m:t> </m:t>
                          </m:r>
                          <m:r>
                            <a:rPr lang="hu-HU" i="1">
                              <a:latin typeface="Cambria Math"/>
                            </a:rPr>
                            <m:t>𝑙𝑖𝑘𝑒</m:t>
                          </m:r>
                        </m:sub>
                      </m:sSub>
                      <m:r>
                        <a:rPr lang="hu-HU" i="1">
                          <a:latin typeface="Cambria Math"/>
                        </a:rPr>
                        <m:t>=1/3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2" name="Szövegdoboz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861" y="5058886"/>
                <a:ext cx="1804818" cy="646331"/>
              </a:xfrm>
              <a:prstGeom prst="rect">
                <a:avLst/>
              </a:prstGeom>
              <a:blipFill>
                <a:blip r:embed="rId5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/>
              <p:cNvSpPr txBox="1"/>
              <p:nvPr/>
            </p:nvSpPr>
            <p:spPr>
              <a:xfrm>
                <a:off x="6312025" y="5706968"/>
                <a:ext cx="4400635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i="1">
                        <a:latin typeface="Cambria Math"/>
                      </a:rPr>
                      <m:t>𝑒𝑛𝑡𝑟𝑜𝑝𝑦</m:t>
                    </m:r>
                    <m:r>
                      <a:rPr lang="hu-HU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hu-HU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u-HU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hu-HU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hu-HU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u-HU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hu-HU" dirty="0"/>
                  <a:t>= 0.92</a:t>
                </a:r>
              </a:p>
            </p:txBody>
          </p:sp>
        </mc:Choice>
        <mc:Fallback xmlns="">
          <p:sp>
            <p:nvSpPr>
              <p:cNvPr id="23" name="Szövegdoboz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5" y="5706968"/>
                <a:ext cx="4400635" cy="506870"/>
              </a:xfrm>
              <a:prstGeom prst="rect">
                <a:avLst/>
              </a:prstGeom>
              <a:blipFill>
                <a:blip r:embed="rId6"/>
                <a:stretch>
                  <a:fillRect l="-139" r="-970" b="-602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artalom helye 2"/>
              <p:cNvSpPr txBox="1">
                <a:spLocks/>
              </p:cNvSpPr>
              <p:nvPr/>
            </p:nvSpPr>
            <p:spPr>
              <a:xfrm>
                <a:off x="6096000" y="6117097"/>
                <a:ext cx="4562382" cy="9428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1600" i="1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sz="1600" i="1">
                              <a:latin typeface="Cambria Math"/>
                            </a:rPr>
                            <m:t>𝑐</m:t>
                          </m:r>
                          <m:r>
                            <a:rPr lang="hu-HU" sz="1600" i="1">
                              <a:latin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</a:rPr>
                            <m:t>𝑖𝑛</m:t>
                          </m:r>
                          <m:r>
                            <a:rPr lang="hu-HU" sz="1600" i="1">
                              <a:latin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</a:rPr>
                            <m:t>𝑐h𝑖𝑙𝑑𝑟𝑒𝑛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16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hu-HU" sz="16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hu-HU" sz="1600" i="1">
                              <a:latin typeface="Cambria Math"/>
                            </a:rPr>
                            <m:t>𝑒𝑛𝑡𝑟𝑜𝑝𝑦</m:t>
                          </m:r>
                          <m:d>
                            <m:dPr>
                              <m:ctrlPr>
                                <a:rPr lang="hu-HU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1600" i="1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</m:e>
                      </m:nary>
                      <m:r>
                        <a:rPr lang="hu-HU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16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hu-HU" sz="16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hu-HU" sz="1600" i="1">
                          <a:latin typeface="Cambria Math"/>
                        </a:rPr>
                        <m:t>0.92+ </m:t>
                      </m:r>
                      <m:f>
                        <m:fPr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u-HU" sz="16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hu-HU" sz="1600" i="1">
                          <a:latin typeface="Cambria Math"/>
                        </a:rPr>
                        <m:t>0.0=0.69</m:t>
                      </m:r>
                    </m:oMath>
                  </m:oMathPara>
                </a14:m>
                <a:endParaRPr lang="hu-HU" sz="1600" dirty="0"/>
              </a:p>
            </p:txBody>
          </p:sp>
        </mc:Choice>
        <mc:Fallback xmlns="">
          <p:sp>
            <p:nvSpPr>
              <p:cNvPr id="25" name="Tartalom hely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6117097"/>
                <a:ext cx="4562382" cy="9428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zabadkézi sokszög 9"/>
          <p:cNvSpPr/>
          <p:nvPr/>
        </p:nvSpPr>
        <p:spPr>
          <a:xfrm>
            <a:off x="2925315" y="1987827"/>
            <a:ext cx="4454795" cy="4465983"/>
          </a:xfrm>
          <a:custGeom>
            <a:avLst/>
            <a:gdLst>
              <a:gd name="connsiteX0" fmla="*/ 3674269 w 4454795"/>
              <a:gd name="connsiteY0" fmla="*/ 4465983 h 4465983"/>
              <a:gd name="connsiteX1" fmla="*/ 3356216 w 4454795"/>
              <a:gd name="connsiteY1" fmla="*/ 3750365 h 4465983"/>
              <a:gd name="connsiteX2" fmla="*/ 4363382 w 4454795"/>
              <a:gd name="connsiteY2" fmla="*/ 993913 h 4465983"/>
              <a:gd name="connsiteX3" fmla="*/ 666025 w 4454795"/>
              <a:gd name="connsiteY3" fmla="*/ 410817 h 4465983"/>
              <a:gd name="connsiteX4" fmla="*/ 16669 w 4454795"/>
              <a:gd name="connsiteY4" fmla="*/ 0 h 446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4795" h="4465983">
                <a:moveTo>
                  <a:pt x="3674269" y="4465983"/>
                </a:moveTo>
                <a:cubicBezTo>
                  <a:pt x="3457816" y="4397513"/>
                  <a:pt x="3241364" y="4329043"/>
                  <a:pt x="3356216" y="3750365"/>
                </a:cubicBezTo>
                <a:cubicBezTo>
                  <a:pt x="3471068" y="3171687"/>
                  <a:pt x="4811747" y="1550504"/>
                  <a:pt x="4363382" y="993913"/>
                </a:cubicBezTo>
                <a:cubicBezTo>
                  <a:pt x="3915017" y="437322"/>
                  <a:pt x="1390477" y="576469"/>
                  <a:pt x="666025" y="410817"/>
                </a:cubicBezTo>
                <a:cubicBezTo>
                  <a:pt x="-58427" y="245165"/>
                  <a:pt x="-20879" y="122582"/>
                  <a:pt x="16669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3359696" y="1853536"/>
            <a:ext cx="1044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u="sng" dirty="0">
                <a:solidFill>
                  <a:srgbClr val="FF0000"/>
                </a:solidFill>
              </a:rPr>
              <a:t>0.31</a:t>
            </a:r>
          </a:p>
        </p:txBody>
      </p:sp>
    </p:spTree>
    <p:extLst>
      <p:ext uri="{BB962C8B-B14F-4D97-AF65-F5344CB8AC3E}">
        <p14:creationId xmlns:p14="http://schemas.microsoft.com/office/powerpoint/2010/main" val="21435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9D9B5751-08E6-2A93-A0F9-5D32829ED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GINI-index is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used</a:t>
            </a:r>
            <a:endParaRPr lang="hu-HU" dirty="0"/>
          </a:p>
          <a:p>
            <a:pPr lvl="1"/>
            <a:r>
              <a:rPr lang="hu-HU" dirty="0"/>
              <a:t>Less </a:t>
            </a:r>
            <a:r>
              <a:rPr lang="hu-HU" dirty="0" err="1"/>
              <a:t>computational</a:t>
            </a:r>
            <a:r>
              <a:rPr lang="hu-HU" dirty="0"/>
              <a:t> </a:t>
            </a:r>
            <a:r>
              <a:rPr lang="hu-HU" dirty="0" err="1"/>
              <a:t>heavy</a:t>
            </a:r>
            <a:endParaRPr lang="hu-HU" dirty="0"/>
          </a:p>
          <a:p>
            <a:endParaRPr lang="hu-HU" dirty="0"/>
          </a:p>
          <a:p>
            <a:r>
              <a:rPr lang="hu-HU" dirty="0"/>
              <a:t>Read more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: </a:t>
            </a:r>
          </a:p>
          <a:p>
            <a:pPr lvl="1"/>
            <a:r>
              <a:rPr lang="hu-HU" dirty="0">
                <a:hlinkClick r:id="rId2"/>
              </a:rPr>
              <a:t>https://quantdare.com/decision-trees-gini-vs-entropy/</a:t>
            </a:r>
            <a:endParaRPr lang="hu-HU" dirty="0"/>
          </a:p>
          <a:p>
            <a:endParaRPr lang="en-US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EDDC24C-14F8-2FAA-C920-8A95ACF5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impurity</a:t>
            </a:r>
            <a:r>
              <a:rPr lang="hu-HU" dirty="0"/>
              <a:t> </a:t>
            </a:r>
            <a:r>
              <a:rPr lang="hu-HU" dirty="0" err="1"/>
              <a:t>measures</a:t>
            </a:r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DB3060CB-2FF7-21DE-D8BA-C3622216E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313" y="1219200"/>
            <a:ext cx="2077534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23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F1E5D79-9E91-4CC6-A0D5-29FCE7F5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Training</a:t>
            </a:r>
            <a:r>
              <a:rPr lang="hu-HU" dirty="0"/>
              <a:t> and </a:t>
            </a:r>
            <a:r>
              <a:rPr lang="hu-HU" dirty="0" err="1"/>
              <a:t>validation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6280EBD-BB61-4920-B8C9-1150648B0D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191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Data</a:t>
            </a:r>
          </a:p>
        </p:txBody>
      </p:sp>
      <p:pic>
        <p:nvPicPr>
          <p:cNvPr id="4" name="Picture 8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66991" y="1772817"/>
            <a:ext cx="8229600" cy="4789487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760296" y="140874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>
                <a:solidFill>
                  <a:srgbClr val="FF0000"/>
                </a:solidFill>
              </a:rPr>
              <a:t>Approved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or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not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Supervised</a:t>
            </a:r>
            <a:r>
              <a:rPr lang="hu-HU" dirty="0"/>
              <a:t> </a:t>
            </a:r>
            <a:r>
              <a:rPr lang="hu-HU" dirty="0" err="1"/>
              <a:t>learning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Like human learning from past experiences.</a:t>
            </a:r>
          </a:p>
          <a:p>
            <a:r>
              <a:rPr lang="en-US" dirty="0"/>
              <a:t>A computer does not have “experiences”.</a:t>
            </a:r>
          </a:p>
          <a:p>
            <a:r>
              <a:rPr lang="en-US" dirty="0"/>
              <a:t>A computer system learns from data, which represent some “past experiences” of an application domain. </a:t>
            </a:r>
            <a:endParaRPr lang="hu-HU" dirty="0"/>
          </a:p>
          <a:p>
            <a:endParaRPr lang="en-US" dirty="0"/>
          </a:p>
          <a:p>
            <a:r>
              <a:rPr lang="en-US" dirty="0"/>
              <a:t>Our focus: </a:t>
            </a:r>
            <a:r>
              <a:rPr lang="en-US" dirty="0">
                <a:solidFill>
                  <a:srgbClr val="FF0000"/>
                </a:solidFill>
              </a:rPr>
              <a:t>learn a target function that can be used to predict the values of a discrete class attribute, e.g., approve or not-approved, and high-risk or low risk.</a:t>
            </a:r>
            <a:r>
              <a:rPr lang="en-US" dirty="0"/>
              <a:t> </a:t>
            </a:r>
          </a:p>
          <a:p>
            <a:r>
              <a:rPr lang="en-US" dirty="0"/>
              <a:t>The task is commonly called: </a:t>
            </a:r>
            <a:endParaRPr lang="hu-HU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Supervised learning, classification, or inductive learning.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22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Learning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Learn a classification model </a:t>
            </a:r>
            <a:r>
              <a:rPr lang="en-US" dirty="0"/>
              <a:t>from the data </a:t>
            </a:r>
          </a:p>
          <a:p>
            <a:r>
              <a:rPr lang="en-US" dirty="0"/>
              <a:t>Use the model to classify future loan applications into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Yes</a:t>
            </a:r>
            <a:r>
              <a:rPr lang="en-US" dirty="0"/>
              <a:t> (approved) and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(not approved)</a:t>
            </a:r>
          </a:p>
          <a:p>
            <a:r>
              <a:rPr lang="en-US" dirty="0"/>
              <a:t>What is the class for following case/instance?</a:t>
            </a:r>
          </a:p>
          <a:p>
            <a:endParaRPr lang="hu-H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93516" y="5085185"/>
            <a:ext cx="8208963" cy="9366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4215531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phases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</a:rPr>
              <a:t>Learning (training):</a:t>
            </a:r>
            <a:r>
              <a:rPr lang="en-US" sz="2400" dirty="0"/>
              <a:t> Learn a model using the training data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Testing:</a:t>
            </a:r>
            <a:r>
              <a:rPr lang="en-US" sz="2400" dirty="0"/>
              <a:t> Test the model using unseen test data to assess the model accuracy</a:t>
            </a:r>
          </a:p>
          <a:p>
            <a:pPr algn="just"/>
            <a:endParaRPr lang="hu-HU" sz="24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07568" y="4535092"/>
            <a:ext cx="7740650" cy="2016125"/>
          </a:xfrm>
          <a:prstGeom prst="rect">
            <a:avLst/>
          </a:prstGeom>
          <a:noFill/>
          <a:ln/>
        </p:spPr>
      </p:pic>
      <p:pic>
        <p:nvPicPr>
          <p:cNvPr id="5" name="Kép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102" y="3212977"/>
            <a:ext cx="64452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328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classification</a:t>
            </a:r>
            <a:r>
              <a:rPr lang="hu-HU" dirty="0"/>
              <a:t> </a:t>
            </a:r>
            <a:r>
              <a:rPr lang="hu-HU" dirty="0" err="1"/>
              <a:t>methods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Predictive </a:t>
            </a:r>
            <a:r>
              <a:rPr lang="en-US" dirty="0">
                <a:solidFill>
                  <a:srgbClr val="FF0000"/>
                </a:solidFill>
              </a:rPr>
              <a:t>accuracy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Efficiency</a:t>
            </a:r>
          </a:p>
          <a:p>
            <a:pPr lvl="1"/>
            <a:r>
              <a:rPr lang="en-US" dirty="0"/>
              <a:t>time to construct the model </a:t>
            </a:r>
          </a:p>
          <a:p>
            <a:pPr lvl="1"/>
            <a:r>
              <a:rPr lang="en-US" dirty="0"/>
              <a:t>time to use the model</a:t>
            </a:r>
          </a:p>
          <a:p>
            <a:r>
              <a:rPr lang="en-US" dirty="0">
                <a:solidFill>
                  <a:srgbClr val="FF0000"/>
                </a:solidFill>
              </a:rPr>
              <a:t>Robustness</a:t>
            </a:r>
            <a:endParaRPr lang="hu-HU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handling noise and missing values</a:t>
            </a:r>
          </a:p>
          <a:p>
            <a:r>
              <a:rPr lang="en-US" dirty="0">
                <a:solidFill>
                  <a:srgbClr val="FF0000"/>
                </a:solidFill>
              </a:rPr>
              <a:t>Scalability</a:t>
            </a:r>
            <a:endParaRPr lang="hu-HU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efficiency in disk-resident databases </a:t>
            </a:r>
          </a:p>
          <a:p>
            <a:r>
              <a:rPr lang="en-US" dirty="0">
                <a:solidFill>
                  <a:srgbClr val="FF0000"/>
                </a:solidFill>
              </a:rPr>
              <a:t>Interpretability</a:t>
            </a:r>
          </a:p>
          <a:p>
            <a:pPr lvl="1"/>
            <a:r>
              <a:rPr lang="en-US" dirty="0"/>
              <a:t>understandable and insight provided by the model</a:t>
            </a:r>
          </a:p>
          <a:p>
            <a:r>
              <a:rPr lang="en-US" dirty="0">
                <a:solidFill>
                  <a:srgbClr val="FF0000"/>
                </a:solidFill>
              </a:rPr>
              <a:t>Compactness</a:t>
            </a:r>
            <a:r>
              <a:rPr lang="en-US" dirty="0"/>
              <a:t> of the model</a:t>
            </a:r>
            <a:endParaRPr lang="hu-HU" dirty="0"/>
          </a:p>
          <a:p>
            <a:pPr lvl="1"/>
            <a:r>
              <a:rPr lang="en-US" dirty="0"/>
              <a:t>size of the tree, or the number of rules. </a:t>
            </a:r>
          </a:p>
          <a:p>
            <a:endParaRPr lang="hu-H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87713" y="1916833"/>
            <a:ext cx="5616575" cy="865187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1575536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Further</a:t>
            </a:r>
            <a:r>
              <a:rPr lang="hu-HU" dirty="0"/>
              <a:t> </a:t>
            </a:r>
            <a:r>
              <a:rPr lang="hu-HU" dirty="0" err="1"/>
              <a:t>metrics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u-HU" dirty="0"/>
                  <a:t>Precision</a:t>
                </a:r>
              </a:p>
              <a:p>
                <a:endParaRPr lang="hu-HU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600" i="1">
                              <a:latin typeface="Cambria Math"/>
                            </a:rPr>
                            <m:t>𝑝𝑟𝑒𝑐𝑖𝑠𝑖𝑜𝑛</m:t>
                          </m:r>
                        </m:e>
                        <m:sub>
                          <m:r>
                            <a:rPr lang="hu-HU" sz="1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hu-HU" sz="16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1600" i="1">
                              <a:latin typeface="Cambria Math"/>
                            </a:rPr>
                            <m:t>|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hu-HU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1600" i="1">
                                  <a:latin typeface="Cambria Math"/>
                                </a:rPr>
                                <m:t>𝑒𝑙𝑒𝑚𝑒𝑛𝑡𝑠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𝑤𝑖𝑡h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𝑟𝑒𝑎𝑙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𝑙𝑎𝑏𝑒𝑙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∩{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𝑒𝑙𝑒𝑚𝑒𝑛𝑡𝑠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𝑤𝑖𝑡h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𝑝𝑟𝑒𝑑𝑖𝑐𝑡𝑒𝑑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𝑙𝑎𝑏𝑒𝑙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}|</m:t>
                          </m:r>
                        </m:num>
                        <m:den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{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𝑒𝑙𝑒𝑚𝑒𝑛𝑡𝑠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𝑤𝑖𝑡h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𝑝𝑟𝑒𝑑𝑖𝑐𝑡𝑒𝑑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𝑙𝑎𝑏𝑒𝑙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hu-HU" sz="1600" dirty="0"/>
              </a:p>
              <a:p>
                <a:endParaRPr lang="hu-HU" sz="1600" dirty="0"/>
              </a:p>
              <a:p>
                <a:endParaRPr lang="hu-HU" sz="1600" dirty="0"/>
              </a:p>
              <a:p>
                <a:endParaRPr lang="hu-HU" sz="1600" dirty="0"/>
              </a:p>
              <a:p>
                <a:r>
                  <a:rPr lang="hu-HU" dirty="0" err="1"/>
                  <a:t>Recall</a:t>
                </a:r>
                <a:endParaRPr lang="hu-HU" dirty="0"/>
              </a:p>
              <a:p>
                <a:endParaRPr lang="hu-H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600" i="1">
                              <a:latin typeface="Cambria Math"/>
                            </a:rPr>
                            <m:t>𝑟𝑒𝑐𝑎𝑙𝑙</m:t>
                          </m:r>
                        </m:e>
                        <m:sub>
                          <m:r>
                            <a:rPr lang="hu-HU" sz="1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hu-HU" sz="16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hu-HU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1600" i="1">
                              <a:latin typeface="Cambria Math"/>
                            </a:rPr>
                            <m:t>|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hu-HU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1600" i="1">
                                  <a:latin typeface="Cambria Math"/>
                                </a:rPr>
                                <m:t>𝑒𝑙𝑒𝑚𝑒𝑛𝑡𝑠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𝑤𝑖𝑡h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𝑟𝑒𝑎𝑙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𝑙𝑎𝑏𝑒𝑙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1600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∩{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𝑒𝑙𝑒𝑚𝑒𝑛𝑡𝑠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𝑤𝑖𝑡h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𝑝𝑟𝑒𝑑𝑖𝑐𝑡𝑒𝑑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𝑙𝑎𝑏𝑒𝑙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}|</m:t>
                          </m:r>
                        </m:num>
                        <m:den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{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𝑒𝑙𝑒𝑚𝑒𝑛𝑡𝑠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𝑤𝑖𝑡h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𝑟𝑒𝑎𝑙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𝑙𝑎𝑏𝑒𝑙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hu-HU" sz="1600" i="1">
                              <a:latin typeface="Cambria Math"/>
                              <a:ea typeface="Cambria Math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hu-HU" sz="1600" dirty="0"/>
              </a:p>
              <a:p>
                <a:pPr marL="0" indent="0">
                  <a:buNone/>
                </a:pPr>
                <a:endParaRPr lang="hu-HU" sz="16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4193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Cross</a:t>
            </a:r>
            <a:r>
              <a:rPr lang="hu-HU" dirty="0"/>
              <a:t> </a:t>
            </a:r>
            <a:r>
              <a:rPr lang="hu-HU" dirty="0" err="1"/>
              <a:t>validation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Cross validation is a widely used strategy:</a:t>
            </a:r>
          </a:p>
          <a:p>
            <a:pPr lvl="1"/>
            <a:r>
              <a:rPr lang="en-GB" dirty="0"/>
              <a:t>Estimating  the predictive accuracy of a model</a:t>
            </a:r>
          </a:p>
          <a:p>
            <a:pPr lvl="1"/>
            <a:r>
              <a:rPr lang="en-GB" dirty="0"/>
              <a:t>Performing model selection e.g.:</a:t>
            </a:r>
          </a:p>
          <a:p>
            <a:pPr lvl="2"/>
            <a:r>
              <a:rPr lang="en-GB" dirty="0"/>
              <a:t>Choosing among  variables in a regression or the degrees of freedom of a nonparametric model (selection for identification)</a:t>
            </a:r>
          </a:p>
          <a:p>
            <a:pPr lvl="2"/>
            <a:r>
              <a:rPr lang="en-GB" dirty="0"/>
              <a:t>Parameter estimation and tuning (selection for estimation)</a:t>
            </a:r>
          </a:p>
          <a:p>
            <a:pPr lvl="2"/>
            <a:endParaRPr lang="en-GB" dirty="0"/>
          </a:p>
          <a:p>
            <a:r>
              <a:rPr lang="en-GB" dirty="0"/>
              <a:t>Main features:</a:t>
            </a:r>
          </a:p>
          <a:p>
            <a:pPr lvl="1"/>
            <a:r>
              <a:rPr lang="en-GB" dirty="0"/>
              <a:t>Main idea: test the model on data not used in estimation</a:t>
            </a:r>
          </a:p>
          <a:p>
            <a:pPr lvl="1"/>
            <a:r>
              <a:rPr lang="en-GB" dirty="0"/>
              <a:t>Split data once or several times</a:t>
            </a:r>
          </a:p>
          <a:p>
            <a:pPr lvl="1"/>
            <a:r>
              <a:rPr lang="en-GB" dirty="0"/>
              <a:t>Part of data is used for training each model (the training sample), and the remaining part is used for estimating the prediction error of the model (the validation sample)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48317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Cross</a:t>
            </a:r>
            <a:r>
              <a:rPr lang="hu-HU" dirty="0"/>
              <a:t> </a:t>
            </a:r>
            <a:r>
              <a:rPr lang="hu-HU" dirty="0" err="1"/>
              <a:t>validation</a:t>
            </a:r>
            <a:endParaRPr lang="hu-H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38400" y="1447800"/>
            <a:ext cx="7772400" cy="5221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/>
              <a:t>K-fold cross-validation: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 dirty="0"/>
          </a:p>
        </p:txBody>
      </p:sp>
      <p:sp>
        <p:nvSpPr>
          <p:cNvPr id="5" name="Rectangle 167"/>
          <p:cNvSpPr/>
          <p:nvPr/>
        </p:nvSpPr>
        <p:spPr>
          <a:xfrm>
            <a:off x="2396188" y="3789040"/>
            <a:ext cx="780426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110"/>
          <p:cNvGrpSpPr/>
          <p:nvPr/>
        </p:nvGrpSpPr>
        <p:grpSpPr>
          <a:xfrm>
            <a:off x="2401290" y="3789040"/>
            <a:ext cx="7799166" cy="576064"/>
            <a:chOff x="877290" y="3789040"/>
            <a:chExt cx="7804268" cy="576064"/>
          </a:xfrm>
        </p:grpSpPr>
        <p:sp>
          <p:nvSpPr>
            <p:cNvPr id="7" name="Rectangle 8"/>
            <p:cNvSpPr/>
            <p:nvPr/>
          </p:nvSpPr>
          <p:spPr>
            <a:xfrm>
              <a:off x="877290" y="3789040"/>
              <a:ext cx="780426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11"/>
            <p:cNvSpPr/>
            <p:nvPr/>
          </p:nvSpPr>
          <p:spPr>
            <a:xfrm>
              <a:off x="1521906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62"/>
            <p:cNvSpPr/>
            <p:nvPr/>
          </p:nvSpPr>
          <p:spPr>
            <a:xfrm>
              <a:off x="2169978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63"/>
            <p:cNvSpPr/>
            <p:nvPr/>
          </p:nvSpPr>
          <p:spPr>
            <a:xfrm>
              <a:off x="2818050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64"/>
            <p:cNvSpPr/>
            <p:nvPr/>
          </p:nvSpPr>
          <p:spPr>
            <a:xfrm>
              <a:off x="3466122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65"/>
            <p:cNvSpPr/>
            <p:nvPr/>
          </p:nvSpPr>
          <p:spPr>
            <a:xfrm>
              <a:off x="4114194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66"/>
            <p:cNvSpPr/>
            <p:nvPr/>
          </p:nvSpPr>
          <p:spPr>
            <a:xfrm>
              <a:off x="4762266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67"/>
            <p:cNvSpPr/>
            <p:nvPr/>
          </p:nvSpPr>
          <p:spPr>
            <a:xfrm>
              <a:off x="5405072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68"/>
            <p:cNvSpPr/>
            <p:nvPr/>
          </p:nvSpPr>
          <p:spPr>
            <a:xfrm>
              <a:off x="6053144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69"/>
            <p:cNvSpPr/>
            <p:nvPr/>
          </p:nvSpPr>
          <p:spPr>
            <a:xfrm>
              <a:off x="6701216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70"/>
            <p:cNvSpPr/>
            <p:nvPr/>
          </p:nvSpPr>
          <p:spPr>
            <a:xfrm>
              <a:off x="7341675" y="378904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16"/>
          <p:cNvGrpSpPr/>
          <p:nvPr/>
        </p:nvGrpSpPr>
        <p:grpSpPr>
          <a:xfrm>
            <a:off x="2396188" y="5229200"/>
            <a:ext cx="7804268" cy="576064"/>
            <a:chOff x="872188" y="5229200"/>
            <a:chExt cx="7804268" cy="576064"/>
          </a:xfrm>
        </p:grpSpPr>
        <p:sp>
          <p:nvSpPr>
            <p:cNvPr id="19" name="Rectangle 87"/>
            <p:cNvSpPr/>
            <p:nvPr/>
          </p:nvSpPr>
          <p:spPr>
            <a:xfrm>
              <a:off x="872188" y="5229200"/>
              <a:ext cx="780426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88"/>
            <p:cNvSpPr/>
            <p:nvPr/>
          </p:nvSpPr>
          <p:spPr>
            <a:xfrm>
              <a:off x="872188" y="5229200"/>
              <a:ext cx="648072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90"/>
            <p:cNvSpPr/>
            <p:nvPr/>
          </p:nvSpPr>
          <p:spPr>
            <a:xfrm>
              <a:off x="2812948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91"/>
            <p:cNvSpPr/>
            <p:nvPr/>
          </p:nvSpPr>
          <p:spPr>
            <a:xfrm>
              <a:off x="3461020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92"/>
            <p:cNvSpPr/>
            <p:nvPr/>
          </p:nvSpPr>
          <p:spPr>
            <a:xfrm>
              <a:off x="4109092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93"/>
            <p:cNvSpPr/>
            <p:nvPr/>
          </p:nvSpPr>
          <p:spPr>
            <a:xfrm>
              <a:off x="4757164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94"/>
            <p:cNvSpPr/>
            <p:nvPr/>
          </p:nvSpPr>
          <p:spPr>
            <a:xfrm>
              <a:off x="5399970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95"/>
            <p:cNvSpPr/>
            <p:nvPr/>
          </p:nvSpPr>
          <p:spPr>
            <a:xfrm>
              <a:off x="6048042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96"/>
            <p:cNvSpPr/>
            <p:nvPr/>
          </p:nvSpPr>
          <p:spPr>
            <a:xfrm>
              <a:off x="6696114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97"/>
            <p:cNvSpPr/>
            <p:nvPr/>
          </p:nvSpPr>
          <p:spPr>
            <a:xfrm>
              <a:off x="7336573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86"/>
            <p:cNvSpPr/>
            <p:nvPr/>
          </p:nvSpPr>
          <p:spPr>
            <a:xfrm>
              <a:off x="1516804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115"/>
          <p:cNvGrpSpPr/>
          <p:nvPr/>
        </p:nvGrpSpPr>
        <p:grpSpPr>
          <a:xfrm>
            <a:off x="2396188" y="4509120"/>
            <a:ext cx="7804268" cy="576064"/>
            <a:chOff x="872188" y="4509120"/>
            <a:chExt cx="7804268" cy="576064"/>
          </a:xfrm>
        </p:grpSpPr>
        <p:sp>
          <p:nvSpPr>
            <p:cNvPr id="31" name="Rectangle 74"/>
            <p:cNvSpPr/>
            <p:nvPr/>
          </p:nvSpPr>
          <p:spPr>
            <a:xfrm>
              <a:off x="872188" y="4509120"/>
              <a:ext cx="780426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75"/>
            <p:cNvSpPr/>
            <p:nvPr/>
          </p:nvSpPr>
          <p:spPr>
            <a:xfrm>
              <a:off x="872188" y="4509120"/>
              <a:ext cx="648072" cy="57606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76"/>
            <p:cNvSpPr/>
            <p:nvPr/>
          </p:nvSpPr>
          <p:spPr>
            <a:xfrm>
              <a:off x="2164876" y="450912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77"/>
            <p:cNvSpPr/>
            <p:nvPr/>
          </p:nvSpPr>
          <p:spPr>
            <a:xfrm>
              <a:off x="2812948" y="450912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78"/>
            <p:cNvSpPr/>
            <p:nvPr/>
          </p:nvSpPr>
          <p:spPr>
            <a:xfrm>
              <a:off x="3461020" y="450912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79"/>
            <p:cNvSpPr/>
            <p:nvPr/>
          </p:nvSpPr>
          <p:spPr>
            <a:xfrm>
              <a:off x="4109092" y="450912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80"/>
            <p:cNvSpPr/>
            <p:nvPr/>
          </p:nvSpPr>
          <p:spPr>
            <a:xfrm>
              <a:off x="4757164" y="450912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81"/>
            <p:cNvSpPr/>
            <p:nvPr/>
          </p:nvSpPr>
          <p:spPr>
            <a:xfrm>
              <a:off x="5399970" y="450912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82"/>
            <p:cNvSpPr/>
            <p:nvPr/>
          </p:nvSpPr>
          <p:spPr>
            <a:xfrm>
              <a:off x="6048042" y="450912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83"/>
            <p:cNvSpPr/>
            <p:nvPr/>
          </p:nvSpPr>
          <p:spPr>
            <a:xfrm>
              <a:off x="6696114" y="450912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84"/>
            <p:cNvSpPr/>
            <p:nvPr/>
          </p:nvSpPr>
          <p:spPr>
            <a:xfrm>
              <a:off x="7336573" y="450912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10"/>
          <p:cNvGrpSpPr/>
          <p:nvPr/>
        </p:nvGrpSpPr>
        <p:grpSpPr>
          <a:xfrm>
            <a:off x="2423592" y="3212976"/>
            <a:ext cx="7776864" cy="504056"/>
            <a:chOff x="899592" y="3789040"/>
            <a:chExt cx="7776864" cy="504056"/>
          </a:xfrm>
        </p:grpSpPr>
        <p:cxnSp>
          <p:nvCxnSpPr>
            <p:cNvPr id="43" name="Straight Connector 4"/>
            <p:cNvCxnSpPr/>
            <p:nvPr/>
          </p:nvCxnSpPr>
          <p:spPr>
            <a:xfrm>
              <a:off x="899592" y="3789040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5"/>
            <p:cNvCxnSpPr/>
            <p:nvPr/>
          </p:nvCxnSpPr>
          <p:spPr>
            <a:xfrm>
              <a:off x="8676456" y="3789040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7"/>
            <p:cNvCxnSpPr/>
            <p:nvPr/>
          </p:nvCxnSpPr>
          <p:spPr>
            <a:xfrm>
              <a:off x="899592" y="4005064"/>
              <a:ext cx="777686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100"/>
          <p:cNvGrpSpPr/>
          <p:nvPr/>
        </p:nvGrpSpPr>
        <p:grpSpPr>
          <a:xfrm>
            <a:off x="2855640" y="1891432"/>
            <a:ext cx="1080120" cy="504056"/>
            <a:chOff x="1331640" y="2060848"/>
            <a:chExt cx="1080120" cy="504056"/>
          </a:xfrm>
        </p:grpSpPr>
        <p:sp>
          <p:nvSpPr>
            <p:cNvPr id="47" name="Rectangle 98"/>
            <p:cNvSpPr/>
            <p:nvPr/>
          </p:nvSpPr>
          <p:spPr>
            <a:xfrm>
              <a:off x="1763688" y="2420888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99"/>
            <p:cNvSpPr txBox="1"/>
            <p:nvPr/>
          </p:nvSpPr>
          <p:spPr>
            <a:xfrm>
              <a:off x="1331640" y="2060848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Sample 1</a:t>
              </a:r>
            </a:p>
          </p:txBody>
        </p:sp>
      </p:grpSp>
      <p:grpSp>
        <p:nvGrpSpPr>
          <p:cNvPr id="49" name="Group 101"/>
          <p:cNvGrpSpPr/>
          <p:nvPr/>
        </p:nvGrpSpPr>
        <p:grpSpPr>
          <a:xfrm>
            <a:off x="3935760" y="1904311"/>
            <a:ext cx="1080120" cy="504056"/>
            <a:chOff x="1331640" y="2060848"/>
            <a:chExt cx="1080120" cy="504056"/>
          </a:xfrm>
        </p:grpSpPr>
        <p:sp>
          <p:nvSpPr>
            <p:cNvPr id="50" name="Rectangle 102"/>
            <p:cNvSpPr/>
            <p:nvPr/>
          </p:nvSpPr>
          <p:spPr>
            <a:xfrm>
              <a:off x="1763688" y="2420888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103"/>
            <p:cNvSpPr txBox="1"/>
            <p:nvPr/>
          </p:nvSpPr>
          <p:spPr>
            <a:xfrm>
              <a:off x="1331640" y="2060848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Sample 2</a:t>
              </a:r>
            </a:p>
          </p:txBody>
        </p:sp>
      </p:grpSp>
      <p:grpSp>
        <p:nvGrpSpPr>
          <p:cNvPr id="52" name="Group 104"/>
          <p:cNvGrpSpPr/>
          <p:nvPr/>
        </p:nvGrpSpPr>
        <p:grpSpPr>
          <a:xfrm>
            <a:off x="5951984" y="1917190"/>
            <a:ext cx="1296144" cy="504056"/>
            <a:chOff x="1187624" y="2060848"/>
            <a:chExt cx="1296144" cy="504056"/>
          </a:xfrm>
        </p:grpSpPr>
        <p:sp>
          <p:nvSpPr>
            <p:cNvPr id="53" name="Rectangle 105"/>
            <p:cNvSpPr/>
            <p:nvPr/>
          </p:nvSpPr>
          <p:spPr>
            <a:xfrm>
              <a:off x="1763688" y="2420888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106"/>
            <p:cNvSpPr txBox="1"/>
            <p:nvPr/>
          </p:nvSpPr>
          <p:spPr>
            <a:xfrm>
              <a:off x="1187624" y="2060848"/>
              <a:ext cx="1296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Sample K-1</a:t>
              </a:r>
            </a:p>
          </p:txBody>
        </p:sp>
      </p:grpSp>
      <p:grpSp>
        <p:nvGrpSpPr>
          <p:cNvPr id="55" name="Group 107"/>
          <p:cNvGrpSpPr/>
          <p:nvPr/>
        </p:nvGrpSpPr>
        <p:grpSpPr>
          <a:xfrm>
            <a:off x="7464152" y="1917190"/>
            <a:ext cx="1080120" cy="504056"/>
            <a:chOff x="1331640" y="2060848"/>
            <a:chExt cx="1080120" cy="504056"/>
          </a:xfrm>
        </p:grpSpPr>
        <p:sp>
          <p:nvSpPr>
            <p:cNvPr id="56" name="Rectangle 108"/>
            <p:cNvSpPr/>
            <p:nvPr/>
          </p:nvSpPr>
          <p:spPr>
            <a:xfrm>
              <a:off x="1763688" y="2420888"/>
              <a:ext cx="144016" cy="14401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Box 109"/>
            <p:cNvSpPr txBox="1"/>
            <p:nvPr/>
          </p:nvSpPr>
          <p:spPr>
            <a:xfrm>
              <a:off x="1331640" y="2060848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Sample K</a:t>
              </a:r>
              <a:endParaRPr lang="en-GB" i="1" dirty="0"/>
            </a:p>
          </p:txBody>
        </p:sp>
      </p:grpSp>
      <p:sp>
        <p:nvSpPr>
          <p:cNvPr id="58" name="Right Brace 111"/>
          <p:cNvSpPr/>
          <p:nvPr/>
        </p:nvSpPr>
        <p:spPr>
          <a:xfrm rot="5400000">
            <a:off x="4848739" y="782921"/>
            <a:ext cx="288032" cy="352839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112"/>
          <p:cNvSpPr txBox="1"/>
          <p:nvPr/>
        </p:nvSpPr>
        <p:spPr>
          <a:xfrm>
            <a:off x="3863752" y="263691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Estimation</a:t>
            </a:r>
          </a:p>
        </p:txBody>
      </p:sp>
      <p:sp>
        <p:nvSpPr>
          <p:cNvPr id="60" name="Right Brace 113"/>
          <p:cNvSpPr/>
          <p:nvPr/>
        </p:nvSpPr>
        <p:spPr>
          <a:xfrm rot="5400000">
            <a:off x="7837946" y="2215488"/>
            <a:ext cx="288000" cy="6480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114"/>
          <p:cNvSpPr txBox="1"/>
          <p:nvPr/>
        </p:nvSpPr>
        <p:spPr>
          <a:xfrm>
            <a:off x="6816080" y="263691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Validation</a:t>
            </a:r>
          </a:p>
        </p:txBody>
      </p:sp>
      <p:sp>
        <p:nvSpPr>
          <p:cNvPr id="62" name="TextBox 152"/>
          <p:cNvSpPr txBox="1"/>
          <p:nvPr/>
        </p:nvSpPr>
        <p:spPr>
          <a:xfrm rot="5400000">
            <a:off x="6075965" y="581349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63" name="Straight Arrow Connector 154"/>
          <p:cNvCxnSpPr/>
          <p:nvPr/>
        </p:nvCxnSpPr>
        <p:spPr>
          <a:xfrm>
            <a:off x="2006770" y="3971693"/>
            <a:ext cx="0" cy="27363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57"/>
          <p:cNvSpPr txBox="1"/>
          <p:nvPr/>
        </p:nvSpPr>
        <p:spPr>
          <a:xfrm>
            <a:off x="1327784" y="5066434"/>
            <a:ext cx="998043" cy="646331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pPr algn="ctr"/>
            <a:r>
              <a:rPr lang="en-GB" sz="3600" i="1" spc="3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65" name="Rectangle 158"/>
          <p:cNvSpPr/>
          <p:nvPr/>
        </p:nvSpPr>
        <p:spPr>
          <a:xfrm>
            <a:off x="1891743" y="4431402"/>
            <a:ext cx="513410" cy="1928412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pPr algn="ctr"/>
            <a:r>
              <a:rPr lang="en-GB" spc="300" dirty="0">
                <a:solidFill>
                  <a:srgbClr val="FF0000"/>
                </a:solidFill>
              </a:rPr>
              <a:t>times</a:t>
            </a:r>
            <a:endParaRPr lang="en-GB" spc="-320" dirty="0">
              <a:solidFill>
                <a:srgbClr val="FF0000"/>
              </a:solidFill>
            </a:endParaRPr>
          </a:p>
        </p:txBody>
      </p:sp>
      <p:grpSp>
        <p:nvGrpSpPr>
          <p:cNvPr id="66" name="Group 122"/>
          <p:cNvGrpSpPr/>
          <p:nvPr/>
        </p:nvGrpSpPr>
        <p:grpSpPr>
          <a:xfrm>
            <a:off x="2396188" y="6165304"/>
            <a:ext cx="7804268" cy="576064"/>
            <a:chOff x="872188" y="5229200"/>
            <a:chExt cx="7804268" cy="576064"/>
          </a:xfrm>
        </p:grpSpPr>
        <p:sp>
          <p:nvSpPr>
            <p:cNvPr id="67" name="Rectangle 123"/>
            <p:cNvSpPr/>
            <p:nvPr/>
          </p:nvSpPr>
          <p:spPr>
            <a:xfrm>
              <a:off x="872188" y="5229200"/>
              <a:ext cx="780426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124"/>
            <p:cNvSpPr/>
            <p:nvPr/>
          </p:nvSpPr>
          <p:spPr>
            <a:xfrm>
              <a:off x="872188" y="5229200"/>
              <a:ext cx="648072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125"/>
            <p:cNvSpPr/>
            <p:nvPr/>
          </p:nvSpPr>
          <p:spPr>
            <a:xfrm>
              <a:off x="2812948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126"/>
            <p:cNvSpPr/>
            <p:nvPr/>
          </p:nvSpPr>
          <p:spPr>
            <a:xfrm>
              <a:off x="3461020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127"/>
            <p:cNvSpPr/>
            <p:nvPr/>
          </p:nvSpPr>
          <p:spPr>
            <a:xfrm>
              <a:off x="4109092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128"/>
            <p:cNvSpPr/>
            <p:nvPr/>
          </p:nvSpPr>
          <p:spPr>
            <a:xfrm>
              <a:off x="4757164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129"/>
            <p:cNvSpPr/>
            <p:nvPr/>
          </p:nvSpPr>
          <p:spPr>
            <a:xfrm>
              <a:off x="5399970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130"/>
            <p:cNvSpPr/>
            <p:nvPr/>
          </p:nvSpPr>
          <p:spPr>
            <a:xfrm>
              <a:off x="6048042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131"/>
            <p:cNvSpPr/>
            <p:nvPr/>
          </p:nvSpPr>
          <p:spPr>
            <a:xfrm>
              <a:off x="6696114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132"/>
            <p:cNvSpPr/>
            <p:nvPr/>
          </p:nvSpPr>
          <p:spPr>
            <a:xfrm>
              <a:off x="7336573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133"/>
            <p:cNvSpPr/>
            <p:nvPr/>
          </p:nvSpPr>
          <p:spPr>
            <a:xfrm>
              <a:off x="1516804" y="5229200"/>
              <a:ext cx="6480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8" name="Rectangle 89"/>
          <p:cNvSpPr/>
          <p:nvPr/>
        </p:nvSpPr>
        <p:spPr>
          <a:xfrm>
            <a:off x="3688876" y="5229200"/>
            <a:ext cx="648072" cy="57606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3"/>
          <p:cNvSpPr/>
          <p:nvPr/>
        </p:nvSpPr>
        <p:spPr>
          <a:xfrm>
            <a:off x="3040804" y="4509120"/>
            <a:ext cx="648072" cy="57606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134"/>
          <p:cNvSpPr/>
          <p:nvPr/>
        </p:nvSpPr>
        <p:spPr>
          <a:xfrm>
            <a:off x="9480376" y="6165304"/>
            <a:ext cx="720080" cy="57606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9"/>
          <p:cNvSpPr/>
          <p:nvPr/>
        </p:nvSpPr>
        <p:spPr>
          <a:xfrm>
            <a:off x="2401290" y="3789040"/>
            <a:ext cx="648072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178"/>
          <p:cNvSpPr txBox="1"/>
          <p:nvPr/>
        </p:nvSpPr>
        <p:spPr>
          <a:xfrm>
            <a:off x="4727848" y="306896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 samples (one or more observations)</a:t>
            </a:r>
          </a:p>
        </p:txBody>
      </p:sp>
    </p:spTree>
    <p:extLst>
      <p:ext uri="{BB962C8B-B14F-4D97-AF65-F5344CB8AC3E}">
        <p14:creationId xmlns:p14="http://schemas.microsoft.com/office/powerpoint/2010/main" val="239875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60" grpId="0" animBg="1"/>
      <p:bldP spid="61" grpId="0"/>
      <p:bldP spid="62" grpId="0"/>
      <p:bldP spid="64" grpId="0"/>
      <p:bldP spid="65" grpId="0"/>
      <p:bldP spid="78" grpId="0" animBg="1"/>
      <p:bldP spid="79" grpId="0" animBg="1"/>
      <p:bldP spid="80" grpId="0" animBg="1"/>
      <p:bldP spid="81" grpId="0" animBg="1"/>
      <p:bldP spid="8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K-folds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/>
              <a:t>k</a:t>
            </a:r>
            <a:r>
              <a:rPr lang="en-GB" dirty="0"/>
              <a:t>-fold cross-validation</a:t>
            </a:r>
          </a:p>
          <a:p>
            <a:pPr lvl="1"/>
            <a:r>
              <a:rPr lang="en-US" dirty="0"/>
              <a:t>Divides the data into </a:t>
            </a:r>
            <a:r>
              <a:rPr lang="en-US" i="1" dirty="0"/>
              <a:t>k</a:t>
            </a:r>
            <a:r>
              <a:rPr lang="en-US" dirty="0"/>
              <a:t> none-overlapping and mutually exclusive sub-samples of approximately equal size.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dirty="0"/>
              <a:t>=2, 2-Fold cross validation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dirty="0"/>
              <a:t>=10, 10-Fold cross validation</a:t>
            </a:r>
          </a:p>
          <a:p>
            <a:r>
              <a:rPr lang="en-GB" dirty="0"/>
              <a:t>If </a:t>
            </a:r>
            <a:r>
              <a:rPr lang="en-GB" i="1" dirty="0"/>
              <a:t>k</a:t>
            </a:r>
            <a:r>
              <a:rPr lang="en-GB" dirty="0"/>
              <a:t>=</a:t>
            </a:r>
            <a:r>
              <a:rPr lang="en-GB" i="1" dirty="0"/>
              <a:t>N</a:t>
            </a:r>
            <a:r>
              <a:rPr lang="en-GB" dirty="0"/>
              <a:t>, Leave-one-out cross-validation (LOOCV)</a:t>
            </a:r>
          </a:p>
          <a:p>
            <a:r>
              <a:rPr lang="en-GB" dirty="0"/>
              <a:t>Monte-</a:t>
            </a:r>
            <a:r>
              <a:rPr lang="en-GB" dirty="0" err="1"/>
              <a:t>carlo</a:t>
            </a:r>
            <a:r>
              <a:rPr lang="en-GB" dirty="0"/>
              <a:t> cross-validation</a:t>
            </a:r>
          </a:p>
          <a:p>
            <a:pPr lvl="1"/>
            <a:r>
              <a:rPr lang="en-US" dirty="0"/>
              <a:t>Randomly split the data into two sub-samples (training and validation) multiple times, each time randomly drawing without replacement</a:t>
            </a:r>
            <a:endParaRPr lang="en-GB" dirty="0"/>
          </a:p>
          <a:p>
            <a:r>
              <a:rPr lang="en-GB" dirty="0"/>
              <a:t>Hold-out method</a:t>
            </a:r>
          </a:p>
          <a:p>
            <a:pPr lvl="1"/>
            <a:r>
              <a:rPr lang="en-US" dirty="0"/>
              <a:t>A single split into two data sub-samples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688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Cross</a:t>
            </a:r>
            <a:r>
              <a:rPr lang="hu-HU" dirty="0"/>
              <a:t> </a:t>
            </a:r>
            <a:r>
              <a:rPr lang="hu-HU" dirty="0" err="1"/>
              <a:t>validation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selection</a:t>
            </a:r>
            <a:endParaRPr lang="hu-H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006666"/>
                </a:solidFill>
              </a:rPr>
              <a:t>Goal</a:t>
            </a:r>
            <a:r>
              <a:rPr lang="en-GB" dirty="0"/>
              <a:t>: select a model having the smallest generalisation error</a:t>
            </a:r>
          </a:p>
          <a:p>
            <a:r>
              <a:rPr lang="en-GB" dirty="0"/>
              <a:t>Compute an approximation of the generalisation error defined as follows:</a:t>
            </a:r>
          </a:p>
          <a:p>
            <a:endParaRPr lang="en-GB" dirty="0"/>
          </a:p>
          <a:p>
            <a:r>
              <a:rPr lang="en-GB" dirty="0"/>
              <a:t>Estimate model </a:t>
            </a:r>
            <a:r>
              <a:rPr lang="en-GB" i="1" dirty="0"/>
              <a:t>m</a:t>
            </a:r>
            <a:r>
              <a:rPr lang="en-GB" dirty="0"/>
              <a:t> on the training set, and calculate the error on the validation set for sample </a:t>
            </a:r>
            <a:r>
              <a:rPr lang="en-GB" i="1" dirty="0"/>
              <a:t>k</a:t>
            </a:r>
            <a:r>
              <a:rPr lang="en-GB" dirty="0"/>
              <a:t> is: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Estimate the generalisation error after </a:t>
            </a:r>
            <a:r>
              <a:rPr lang="en-GB" i="1" dirty="0"/>
              <a:t>K</a:t>
            </a:r>
            <a:r>
              <a:rPr lang="en-GB" dirty="0"/>
              <a:t> repetitions as the average error across all repetitions: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308234" y="4135094"/>
          <a:ext cx="4028126" cy="1094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52480" imgH="660240" progId="Equation.3">
                  <p:embed/>
                </p:oleObj>
              </mc:Choice>
              <mc:Fallback>
                <p:oleObj name="Equation" r:id="rId2" imgW="1752480" imgH="660240" progId="Equation.3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234" y="4135094"/>
                        <a:ext cx="4028126" cy="10941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6240016" y="5541666"/>
          <a:ext cx="2135188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609480" progId="Equation.3">
                  <p:embed/>
                </p:oleObj>
              </mc:Choice>
              <mc:Fallback>
                <p:oleObj name="Equation" r:id="rId4" imgW="1231560" imgH="609480" progId="Equation.3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016" y="5541666"/>
                        <a:ext cx="2135188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7" descr="b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28248" y="5522994"/>
            <a:ext cx="1296144" cy="129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1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5"/>
                                      </p:to>
                                    </p:set>
                                    <p:animEffect filter="image" prLst="opacity: 0.55">
                                      <p:cBhvr rctx="IE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5"/>
                                      </p:to>
                                    </p:set>
                                    <p:animEffect filter="image" prLst="opacity: 0.55">
                                      <p:cBhvr rctx="IE">
                                        <p:cTn id="21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5"/>
                                      </p:to>
                                    </p:set>
                                    <p:animEffect filter="image" prLst="opacity: 0.55">
                                      <p:cBhvr rctx="IE">
                                        <p:cTn id="32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5"/>
                                      </p:to>
                                    </p:set>
                                    <p:animEffect filter="image" prLst="opacity: 0.55">
                                      <p:cBhvr rctx="IE">
                                        <p:cTn id="3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5"/>
                                      </p:to>
                                    </p:set>
                                    <p:animEffect filter="image" prLst="opacity: 0.55">
                                      <p:cBhvr rctx="IE">
                                        <p:cTn id="38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5"/>
                                      </p:to>
                                    </p:set>
                                    <p:animEffect filter="image" prLst="opacity: 0.55">
                                      <p:cBhvr rctx="IE">
                                        <p:cTn id="4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Cross</a:t>
            </a:r>
            <a:r>
              <a:rPr lang="hu-HU" dirty="0"/>
              <a:t> </a:t>
            </a:r>
            <a:r>
              <a:rPr lang="hu-HU" dirty="0" err="1"/>
              <a:t>validation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sklearn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>
                <a:hlinkClick r:id="rId2"/>
              </a:rPr>
              <a:t>http://scikit-learn.org/stable/modules/cross_validation.html</a:t>
            </a:r>
            <a:endParaRPr lang="hu-HU" sz="2400" dirty="0"/>
          </a:p>
          <a:p>
            <a:r>
              <a:rPr lang="hu-HU" sz="2400" dirty="0" err="1"/>
              <a:t>Many</a:t>
            </a:r>
            <a:r>
              <a:rPr lang="hu-HU" sz="2400" dirty="0"/>
              <a:t> </a:t>
            </a:r>
            <a:r>
              <a:rPr lang="hu-HU" sz="2400" dirty="0" err="1"/>
              <a:t>options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use</a:t>
            </a:r>
            <a:r>
              <a:rPr lang="hu-HU" sz="2400" dirty="0"/>
              <a:t> </a:t>
            </a:r>
            <a:r>
              <a:rPr lang="hu-HU" sz="2400" dirty="0" err="1"/>
              <a:t>it</a:t>
            </a:r>
            <a:r>
              <a:rPr lang="hu-HU" sz="2400" dirty="0"/>
              <a:t>, </a:t>
            </a:r>
            <a:r>
              <a:rPr lang="hu-HU" sz="2400" dirty="0" err="1"/>
              <a:t>you</a:t>
            </a:r>
            <a:r>
              <a:rPr lang="hu-HU" sz="2400" dirty="0"/>
              <a:t> </a:t>
            </a:r>
            <a:r>
              <a:rPr lang="hu-HU" sz="2400" dirty="0" err="1"/>
              <a:t>should</a:t>
            </a:r>
            <a:r>
              <a:rPr lang="hu-HU" sz="2400" dirty="0"/>
              <a:t> </a:t>
            </a:r>
            <a:r>
              <a:rPr lang="hu-HU" sz="2400" dirty="0" err="1"/>
              <a:t>check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documentation</a:t>
            </a:r>
            <a:r>
              <a:rPr lang="hu-HU" sz="2400" dirty="0"/>
              <a:t> </a:t>
            </a:r>
            <a:r>
              <a:rPr lang="hu-HU" sz="2400" dirty="0" err="1"/>
              <a:t>above</a:t>
            </a:r>
            <a:endParaRPr lang="hu-HU" sz="2400" dirty="0"/>
          </a:p>
          <a:p>
            <a:endParaRPr lang="hu-HU" sz="2400" dirty="0"/>
          </a:p>
          <a:p>
            <a:r>
              <a:rPr lang="hu-HU" sz="2400" dirty="0" err="1"/>
              <a:t>Cross-validation</a:t>
            </a:r>
            <a:r>
              <a:rPr lang="hu-HU" sz="2400" dirty="0"/>
              <a:t> </a:t>
            </a:r>
            <a:r>
              <a:rPr lang="hu-HU" sz="2400" dirty="0" err="1"/>
              <a:t>metrics</a:t>
            </a:r>
            <a:r>
              <a:rPr lang="hu-HU" sz="2400" dirty="0"/>
              <a:t> – </a:t>
            </a:r>
            <a:r>
              <a:rPr lang="hu-HU" sz="2400" dirty="0" err="1"/>
              <a:t>basically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average</a:t>
            </a:r>
            <a:r>
              <a:rPr lang="hu-HU" sz="2400" dirty="0"/>
              <a:t> </a:t>
            </a:r>
            <a:r>
              <a:rPr lang="hu-HU" sz="2400" dirty="0" err="1"/>
              <a:t>accuracy</a:t>
            </a:r>
            <a:r>
              <a:rPr lang="hu-HU" sz="2400" dirty="0"/>
              <a:t> </a:t>
            </a:r>
            <a:r>
              <a:rPr lang="hu-HU" sz="2400" dirty="0" err="1"/>
              <a:t>using</a:t>
            </a:r>
            <a:r>
              <a:rPr lang="hu-HU" sz="2400" dirty="0"/>
              <a:t> </a:t>
            </a:r>
            <a:r>
              <a:rPr lang="hu-HU" sz="2400" dirty="0" err="1"/>
              <a:t>k-fold</a:t>
            </a:r>
            <a:r>
              <a:rPr lang="hu-HU" sz="2400" dirty="0"/>
              <a:t> </a:t>
            </a:r>
            <a:r>
              <a:rPr lang="hu-HU" sz="2400" dirty="0" err="1"/>
              <a:t>cross</a:t>
            </a:r>
            <a:r>
              <a:rPr lang="hu-HU" sz="2400" dirty="0"/>
              <a:t> </a:t>
            </a:r>
            <a:r>
              <a:rPr lang="hu-HU" sz="2400" dirty="0" err="1"/>
              <a:t>validation</a:t>
            </a:r>
            <a:endParaRPr lang="hu-HU" sz="2400" dirty="0"/>
          </a:p>
          <a:p>
            <a:endParaRPr lang="hu-HU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018" y="4365104"/>
            <a:ext cx="8657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441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calculate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score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k-fold</a:t>
            </a:r>
            <a:r>
              <a:rPr lang="hu-HU" dirty="0"/>
              <a:t> </a:t>
            </a:r>
            <a:r>
              <a:rPr lang="hu-HU" dirty="0" err="1"/>
              <a:t>cross</a:t>
            </a:r>
            <a:r>
              <a:rPr lang="hu-HU" dirty="0"/>
              <a:t> </a:t>
            </a:r>
            <a:r>
              <a:rPr lang="hu-HU" dirty="0" err="1"/>
              <a:t>validation</a:t>
            </a:r>
            <a:r>
              <a:rPr lang="hu-HU" dirty="0"/>
              <a:t>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628801"/>
            <a:ext cx="8424936" cy="45259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dirty="0" err="1"/>
              <a:t>clf</a:t>
            </a:r>
            <a:r>
              <a:rPr lang="hu-HU" sz="2000" dirty="0"/>
              <a:t> = … # a </a:t>
            </a:r>
            <a:r>
              <a:rPr lang="hu-HU" sz="2000" dirty="0" err="1"/>
              <a:t>classifier</a:t>
            </a:r>
            <a:r>
              <a:rPr lang="hu-HU" sz="2000" dirty="0"/>
              <a:t> </a:t>
            </a:r>
            <a:r>
              <a:rPr lang="hu-HU" sz="2000" dirty="0" err="1"/>
              <a:t>class</a:t>
            </a:r>
            <a:r>
              <a:rPr lang="hu-HU" sz="2000" dirty="0"/>
              <a:t> (</a:t>
            </a:r>
            <a:r>
              <a:rPr lang="hu-HU" sz="2000" dirty="0" err="1"/>
              <a:t>do</a:t>
            </a:r>
            <a:r>
              <a:rPr lang="hu-HU" sz="2000" dirty="0"/>
              <a:t> </a:t>
            </a:r>
            <a:r>
              <a:rPr lang="hu-HU" sz="2000" dirty="0" err="1"/>
              <a:t>not</a:t>
            </a:r>
            <a:r>
              <a:rPr lang="hu-HU" sz="2000" dirty="0"/>
              <a:t> </a:t>
            </a:r>
            <a:r>
              <a:rPr lang="hu-HU" sz="2000" dirty="0" err="1"/>
              <a:t>train</a:t>
            </a:r>
            <a:r>
              <a:rPr lang="hu-HU" sz="2000" dirty="0"/>
              <a:t> </a:t>
            </a:r>
            <a:r>
              <a:rPr lang="hu-HU" sz="2000" dirty="0" err="1"/>
              <a:t>it</a:t>
            </a:r>
            <a:r>
              <a:rPr lang="hu-HU" sz="2000" dirty="0"/>
              <a:t> </a:t>
            </a:r>
            <a:r>
              <a:rPr lang="hu-HU" sz="2000" dirty="0" err="1"/>
              <a:t>in</a:t>
            </a:r>
            <a:r>
              <a:rPr lang="hu-HU" sz="2000" dirty="0"/>
              <a:t> </a:t>
            </a:r>
            <a:r>
              <a:rPr lang="hu-HU" sz="2000" dirty="0" err="1"/>
              <a:t>advance</a:t>
            </a:r>
            <a:r>
              <a:rPr lang="hu-HU" sz="2000" dirty="0"/>
              <a:t>)</a:t>
            </a:r>
          </a:p>
          <a:p>
            <a:pPr marL="0" indent="0">
              <a:buNone/>
            </a:pPr>
            <a:r>
              <a:rPr lang="hu-HU" sz="2000" dirty="0" err="1"/>
              <a:t>train</a:t>
            </a:r>
            <a:r>
              <a:rPr lang="hu-HU" sz="2000" dirty="0"/>
              <a:t>_</a:t>
            </a:r>
            <a:r>
              <a:rPr lang="hu-HU" sz="2000" dirty="0" err="1"/>
              <a:t>targets</a:t>
            </a:r>
            <a:r>
              <a:rPr lang="hu-HU" sz="2000" dirty="0"/>
              <a:t> = … # </a:t>
            </a:r>
            <a:r>
              <a:rPr lang="hu-HU" sz="2000" dirty="0" err="1"/>
              <a:t>target</a:t>
            </a:r>
            <a:r>
              <a:rPr lang="hu-HU" sz="2000" dirty="0"/>
              <a:t> </a:t>
            </a:r>
            <a:r>
              <a:rPr lang="hu-HU" sz="2000" dirty="0" err="1"/>
              <a:t>column</a:t>
            </a:r>
            <a:r>
              <a:rPr lang="hu-HU" sz="2000" dirty="0"/>
              <a:t> </a:t>
            </a:r>
            <a:r>
              <a:rPr lang="hu-HU" sz="2000" dirty="0" err="1"/>
              <a:t>in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(</a:t>
            </a:r>
            <a:r>
              <a:rPr lang="hu-HU" sz="2000" dirty="0" err="1"/>
              <a:t>train</a:t>
            </a:r>
            <a:r>
              <a:rPr lang="hu-HU" sz="2000" dirty="0"/>
              <a:t>) </a:t>
            </a:r>
            <a:r>
              <a:rPr lang="hu-HU" sz="2000" dirty="0" err="1"/>
              <a:t>data</a:t>
            </a:r>
            <a:r>
              <a:rPr lang="hu-HU" sz="2000" dirty="0"/>
              <a:t> </a:t>
            </a:r>
            <a:r>
              <a:rPr lang="hu-HU" sz="2000" dirty="0" err="1"/>
              <a:t>set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err="1">
                <a:solidFill>
                  <a:srgbClr val="00B050"/>
                </a:solidFill>
              </a:rPr>
              <a:t>from</a:t>
            </a:r>
            <a:r>
              <a:rPr lang="hu-HU" sz="2000" dirty="0">
                <a:solidFill>
                  <a:srgbClr val="00B050"/>
                </a:solidFill>
              </a:rPr>
              <a:t> </a:t>
            </a:r>
            <a:r>
              <a:rPr lang="hu-HU" sz="2000" dirty="0" err="1"/>
              <a:t>sklearn.cross</a:t>
            </a:r>
            <a:r>
              <a:rPr lang="hu-HU" sz="2000" dirty="0"/>
              <a:t>_</a:t>
            </a:r>
            <a:r>
              <a:rPr lang="hu-HU" sz="2000" dirty="0" err="1"/>
              <a:t>validation</a:t>
            </a:r>
            <a:r>
              <a:rPr lang="hu-HU" sz="2000" dirty="0"/>
              <a:t> </a:t>
            </a:r>
            <a:r>
              <a:rPr lang="hu-HU" sz="2000" dirty="0">
                <a:solidFill>
                  <a:srgbClr val="00B050"/>
                </a:solidFill>
              </a:rPr>
              <a:t>import</a:t>
            </a:r>
            <a:r>
              <a:rPr lang="hu-HU" sz="2000" dirty="0"/>
              <a:t> </a:t>
            </a:r>
            <a:r>
              <a:rPr lang="hu-HU" sz="2000" dirty="0" err="1"/>
              <a:t>StratifiedKFold</a:t>
            </a:r>
            <a:endParaRPr lang="hu-HU" sz="2000" dirty="0"/>
          </a:p>
          <a:p>
            <a:pPr marL="0" indent="0">
              <a:buNone/>
            </a:pPr>
            <a:r>
              <a:rPr lang="hu-HU" sz="2000" dirty="0" err="1">
                <a:solidFill>
                  <a:srgbClr val="00B050"/>
                </a:solidFill>
              </a:rPr>
              <a:t>from</a:t>
            </a:r>
            <a:r>
              <a:rPr lang="hu-HU" sz="2000" dirty="0">
                <a:solidFill>
                  <a:srgbClr val="00B050"/>
                </a:solidFill>
              </a:rPr>
              <a:t> </a:t>
            </a:r>
            <a:r>
              <a:rPr lang="hu-HU" sz="2000" dirty="0" err="1"/>
              <a:t>sklearn.cross</a:t>
            </a:r>
            <a:r>
              <a:rPr lang="hu-HU" sz="2000" dirty="0"/>
              <a:t>_</a:t>
            </a:r>
            <a:r>
              <a:rPr lang="hu-HU" sz="2000" dirty="0" err="1"/>
              <a:t>validation</a:t>
            </a:r>
            <a:r>
              <a:rPr lang="hu-HU" sz="2000" dirty="0"/>
              <a:t> </a:t>
            </a:r>
            <a:r>
              <a:rPr lang="hu-HU" sz="2000" dirty="0">
                <a:solidFill>
                  <a:srgbClr val="00B050"/>
                </a:solidFill>
              </a:rPr>
              <a:t>import</a:t>
            </a:r>
            <a:r>
              <a:rPr lang="hu-HU" sz="2000" dirty="0"/>
              <a:t> </a:t>
            </a:r>
            <a:r>
              <a:rPr lang="hu-HU" sz="2000" dirty="0" err="1"/>
              <a:t>cross</a:t>
            </a:r>
            <a:r>
              <a:rPr lang="hu-HU" sz="2000" dirty="0"/>
              <a:t>_</a:t>
            </a:r>
            <a:r>
              <a:rPr lang="hu-HU" sz="2000" dirty="0" err="1"/>
              <a:t>val</a:t>
            </a:r>
            <a:r>
              <a:rPr lang="hu-HU" sz="2000" dirty="0"/>
              <a:t>_</a:t>
            </a:r>
            <a:r>
              <a:rPr lang="hu-HU" sz="2000" dirty="0" err="1"/>
              <a:t>score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K = 10 # </a:t>
            </a:r>
            <a:r>
              <a:rPr lang="hu-HU" sz="2000" dirty="0" err="1"/>
              <a:t>number</a:t>
            </a:r>
            <a:r>
              <a:rPr lang="hu-HU" sz="2000" dirty="0"/>
              <a:t> of </a:t>
            </a:r>
            <a:r>
              <a:rPr lang="hu-HU" sz="2000" dirty="0" err="1"/>
              <a:t>folds</a:t>
            </a:r>
            <a:endParaRPr lang="hu-HU" sz="2000" dirty="0"/>
          </a:p>
          <a:p>
            <a:pPr marL="0" indent="0">
              <a:buNone/>
            </a:pPr>
            <a:r>
              <a:rPr lang="hu-HU" sz="2000" dirty="0" err="1"/>
              <a:t>cv</a:t>
            </a:r>
            <a:r>
              <a:rPr lang="hu-HU" sz="2000" dirty="0"/>
              <a:t> = </a:t>
            </a:r>
            <a:r>
              <a:rPr lang="hu-HU" sz="2000" dirty="0" err="1"/>
              <a:t>StratifiedKFold</a:t>
            </a:r>
            <a:r>
              <a:rPr lang="hu-HU" sz="2000" dirty="0"/>
              <a:t>(</a:t>
            </a:r>
            <a:r>
              <a:rPr lang="hu-HU" sz="2000" dirty="0" err="1"/>
              <a:t>train</a:t>
            </a:r>
            <a:r>
              <a:rPr lang="hu-HU" sz="2000" dirty="0"/>
              <a:t>_</a:t>
            </a:r>
            <a:r>
              <a:rPr lang="hu-HU" sz="2000" dirty="0" err="1"/>
              <a:t>targets</a:t>
            </a:r>
            <a:r>
              <a:rPr lang="hu-HU" sz="2000" dirty="0"/>
              <a:t>, K)</a:t>
            </a:r>
          </a:p>
          <a:p>
            <a:pPr marL="0" indent="0">
              <a:buNone/>
            </a:pPr>
            <a:r>
              <a:rPr lang="hu-HU" sz="2000" dirty="0" err="1"/>
              <a:t>scores</a:t>
            </a:r>
            <a:r>
              <a:rPr lang="hu-HU" sz="2000" dirty="0"/>
              <a:t> = </a:t>
            </a:r>
            <a:r>
              <a:rPr lang="hu-HU" sz="2000" dirty="0" err="1"/>
              <a:t>cross</a:t>
            </a:r>
            <a:r>
              <a:rPr lang="hu-HU" sz="2000" dirty="0"/>
              <a:t>_</a:t>
            </a:r>
            <a:r>
              <a:rPr lang="hu-HU" sz="2000" dirty="0" err="1"/>
              <a:t>val</a:t>
            </a:r>
            <a:r>
              <a:rPr lang="hu-HU" sz="2000" dirty="0"/>
              <a:t>_</a:t>
            </a:r>
            <a:r>
              <a:rPr lang="hu-HU" sz="2000" dirty="0" err="1"/>
              <a:t>score</a:t>
            </a:r>
            <a:r>
              <a:rPr lang="hu-HU" sz="2000" dirty="0"/>
              <a:t>(</a:t>
            </a:r>
            <a:r>
              <a:rPr lang="hu-HU" sz="2000" dirty="0" err="1"/>
              <a:t>clf</a:t>
            </a:r>
            <a:r>
              <a:rPr lang="hu-HU" sz="2000" dirty="0"/>
              <a:t>, </a:t>
            </a:r>
            <a:r>
              <a:rPr lang="hu-HU" sz="2000" dirty="0" err="1"/>
              <a:t>features</a:t>
            </a:r>
            <a:r>
              <a:rPr lang="hu-HU" sz="2000" dirty="0"/>
              <a:t>_</a:t>
            </a:r>
            <a:r>
              <a:rPr lang="hu-HU" sz="2000" dirty="0" err="1"/>
              <a:t>train</a:t>
            </a:r>
            <a:r>
              <a:rPr lang="hu-HU" sz="2000" dirty="0"/>
              <a:t>, </a:t>
            </a:r>
            <a:r>
              <a:rPr lang="hu-HU" sz="2000" dirty="0" err="1"/>
              <a:t>labels</a:t>
            </a:r>
            <a:r>
              <a:rPr lang="hu-HU" sz="2000" dirty="0"/>
              <a:t>_</a:t>
            </a:r>
            <a:r>
              <a:rPr lang="hu-HU" sz="2000" dirty="0" err="1"/>
              <a:t>train</a:t>
            </a:r>
            <a:r>
              <a:rPr lang="hu-HU" sz="2000" dirty="0"/>
              <a:t>, </a:t>
            </a:r>
            <a:r>
              <a:rPr lang="hu-HU" sz="2000" dirty="0" err="1"/>
              <a:t>cv</a:t>
            </a:r>
            <a:r>
              <a:rPr lang="hu-HU" sz="2000" dirty="0"/>
              <a:t>=</a:t>
            </a:r>
            <a:r>
              <a:rPr lang="hu-HU" sz="2000" dirty="0" err="1"/>
              <a:t>cv</a:t>
            </a:r>
            <a:r>
              <a:rPr lang="hu-HU" sz="2000" dirty="0"/>
              <a:t>)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</a:rPr>
              <a:t>print</a:t>
            </a:r>
            <a:r>
              <a:rPr lang="hu-HU" sz="2000" dirty="0"/>
              <a:t> </a:t>
            </a:r>
            <a:r>
              <a:rPr lang="hu-HU" sz="2000" dirty="0" err="1"/>
              <a:t>scores</a:t>
            </a:r>
            <a:endParaRPr lang="hu-HU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print</a:t>
            </a:r>
            <a:r>
              <a:rPr lang="en-US" sz="2000" dirty="0"/>
              <a:t> "Average accuracy: %f (with std. dev. %f)" % (</a:t>
            </a:r>
            <a:r>
              <a:rPr lang="en-US" sz="2000" dirty="0" err="1"/>
              <a:t>scores.mean</a:t>
            </a:r>
            <a:r>
              <a:rPr lang="en-US" sz="2000" dirty="0"/>
              <a:t>(), </a:t>
            </a:r>
            <a:r>
              <a:rPr lang="en-US" sz="2000" dirty="0" err="1"/>
              <a:t>scores.std</a:t>
            </a:r>
            <a:r>
              <a:rPr lang="en-US" sz="2000" dirty="0"/>
              <a:t>())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0065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Quiz</a:t>
            </a:r>
            <a:r>
              <a:rPr lang="hu-HU" dirty="0"/>
              <a:t>: </a:t>
            </a:r>
            <a:r>
              <a:rPr lang="hu-HU" dirty="0" err="1"/>
              <a:t>Supervised</a:t>
            </a:r>
            <a:r>
              <a:rPr lang="hu-HU" dirty="0"/>
              <a:t> </a:t>
            </a:r>
            <a:r>
              <a:rPr lang="hu-HU" dirty="0" err="1"/>
              <a:t>learning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71664" y="1600201"/>
            <a:ext cx="7128792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/>
              <a:t>From</a:t>
            </a:r>
            <a:r>
              <a:rPr lang="hu-HU" dirty="0"/>
              <a:t> an album of </a:t>
            </a:r>
            <a:r>
              <a:rPr lang="hu-HU" dirty="0" err="1"/>
              <a:t>tagged</a:t>
            </a:r>
            <a:r>
              <a:rPr lang="hu-HU" dirty="0"/>
              <a:t> </a:t>
            </a:r>
            <a:r>
              <a:rPr lang="hu-HU" dirty="0" err="1"/>
              <a:t>photos</a:t>
            </a:r>
            <a:r>
              <a:rPr lang="hu-HU" dirty="0"/>
              <a:t>, </a:t>
            </a:r>
            <a:r>
              <a:rPr lang="hu-HU" dirty="0" err="1"/>
              <a:t>recognize</a:t>
            </a:r>
            <a:r>
              <a:rPr lang="hu-HU" dirty="0"/>
              <a:t> </a:t>
            </a:r>
            <a:r>
              <a:rPr lang="hu-HU" dirty="0" err="1"/>
              <a:t>someone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a </a:t>
            </a:r>
            <a:r>
              <a:rPr lang="hu-HU" dirty="0" err="1"/>
              <a:t>picture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Analyze</a:t>
            </a:r>
            <a:r>
              <a:rPr lang="hu-HU" dirty="0"/>
              <a:t> bank 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weird</a:t>
            </a:r>
            <a:r>
              <a:rPr lang="hu-HU" dirty="0"/>
              <a:t> </a:t>
            </a:r>
            <a:r>
              <a:rPr lang="hu-HU" dirty="0" err="1"/>
              <a:t>transactions</a:t>
            </a:r>
            <a:r>
              <a:rPr lang="hu-HU" dirty="0"/>
              <a:t>, and </a:t>
            </a:r>
            <a:r>
              <a:rPr lang="hu-HU" dirty="0" err="1"/>
              <a:t>flag</a:t>
            </a:r>
            <a:r>
              <a:rPr lang="hu-HU" dirty="0"/>
              <a:t> </a:t>
            </a:r>
            <a:r>
              <a:rPr lang="hu-HU" dirty="0" err="1"/>
              <a:t>those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fraud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Given</a:t>
            </a:r>
            <a:r>
              <a:rPr lang="hu-HU" dirty="0"/>
              <a:t> </a:t>
            </a:r>
            <a:r>
              <a:rPr lang="hu-HU" dirty="0" err="1"/>
              <a:t>someone</a:t>
            </a:r>
            <a:r>
              <a:rPr lang="hu-HU" dirty="0"/>
              <a:t>’s </a:t>
            </a:r>
            <a:r>
              <a:rPr lang="hu-HU" dirty="0" err="1"/>
              <a:t>music</a:t>
            </a:r>
            <a:r>
              <a:rPr lang="hu-HU" dirty="0"/>
              <a:t> </a:t>
            </a:r>
            <a:r>
              <a:rPr lang="hu-HU" dirty="0" err="1"/>
              <a:t>choices</a:t>
            </a:r>
            <a:r>
              <a:rPr lang="hu-HU" dirty="0"/>
              <a:t>, and a </a:t>
            </a:r>
            <a:r>
              <a:rPr lang="hu-HU" dirty="0" err="1"/>
              <a:t>bunch</a:t>
            </a:r>
            <a:r>
              <a:rPr lang="hu-HU" dirty="0"/>
              <a:t> of </a:t>
            </a:r>
            <a:r>
              <a:rPr lang="hu-HU" dirty="0" err="1"/>
              <a:t>features</a:t>
            </a:r>
            <a:r>
              <a:rPr lang="hu-HU" dirty="0"/>
              <a:t> </a:t>
            </a:r>
            <a:r>
              <a:rPr lang="hu-HU" dirty="0" err="1"/>
              <a:t>of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music</a:t>
            </a:r>
            <a:r>
              <a:rPr lang="hu-HU" dirty="0"/>
              <a:t> (</a:t>
            </a:r>
            <a:r>
              <a:rPr lang="hu-HU" dirty="0" err="1"/>
              <a:t>tempo</a:t>
            </a:r>
            <a:r>
              <a:rPr lang="hu-HU" dirty="0"/>
              <a:t>, </a:t>
            </a:r>
            <a:r>
              <a:rPr lang="hu-HU" dirty="0" err="1"/>
              <a:t>genre</a:t>
            </a:r>
            <a:r>
              <a:rPr lang="hu-HU" dirty="0"/>
              <a:t>, etc.) </a:t>
            </a:r>
            <a:r>
              <a:rPr lang="hu-HU" dirty="0" err="1"/>
              <a:t>recommend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song</a:t>
            </a:r>
          </a:p>
          <a:p>
            <a:endParaRPr lang="hu-HU" dirty="0"/>
          </a:p>
          <a:p>
            <a:r>
              <a:rPr lang="hu-HU" dirty="0" err="1"/>
              <a:t>Cluster</a:t>
            </a:r>
            <a:r>
              <a:rPr lang="hu-HU" dirty="0"/>
              <a:t> </a:t>
            </a:r>
            <a:r>
              <a:rPr lang="hu-HU" dirty="0" err="1"/>
              <a:t>students</a:t>
            </a:r>
            <a:r>
              <a:rPr lang="hu-HU" dirty="0"/>
              <a:t> </a:t>
            </a:r>
            <a:r>
              <a:rPr lang="hu-HU" dirty="0" err="1"/>
              <a:t>into</a:t>
            </a:r>
            <a:r>
              <a:rPr lang="hu-HU" dirty="0"/>
              <a:t> </a:t>
            </a:r>
            <a:r>
              <a:rPr lang="hu-HU" dirty="0" err="1"/>
              <a:t>types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learning</a:t>
            </a:r>
            <a:r>
              <a:rPr lang="hu-HU" dirty="0"/>
              <a:t> </a:t>
            </a:r>
            <a:r>
              <a:rPr lang="hu-HU" dirty="0" err="1"/>
              <a:t>styles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59516"/>
            <a:ext cx="1511152" cy="8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bank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602" y="2708920"/>
            <a:ext cx="149555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music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933057"/>
            <a:ext cx="1667445" cy="74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Image result for learn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530" y="4797152"/>
            <a:ext cx="156402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711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947936D6-180D-F348-3A62-E8883A59A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Interested</a:t>
            </a:r>
            <a:r>
              <a:rPr lang="hu-HU" dirty="0"/>
              <a:t>?</a:t>
            </a:r>
          </a:p>
          <a:p>
            <a:endParaRPr lang="hu-HU" dirty="0"/>
          </a:p>
          <a:p>
            <a:r>
              <a:rPr lang="hu-HU" dirty="0"/>
              <a:t>Read more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: </a:t>
            </a:r>
          </a:p>
          <a:p>
            <a:pPr lvl="1"/>
            <a:r>
              <a:rPr lang="hu-HU" dirty="0">
                <a:hlinkClick r:id="rId2"/>
              </a:rPr>
              <a:t>https://towardsdatascience.com/validating-your-machine-learning-model-25b4c8643fb7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Or</a:t>
            </a:r>
            <a:r>
              <a:rPr lang="hu-HU" dirty="0"/>
              <a:t> </a:t>
            </a:r>
          </a:p>
          <a:p>
            <a:pPr lvl="1"/>
            <a:r>
              <a:rPr lang="hu-HU" dirty="0">
                <a:hlinkClick r:id="rId3"/>
              </a:rPr>
              <a:t>https://www.dominodatalab.com/blog/what-is-model-validation</a:t>
            </a:r>
            <a:endParaRPr lang="hu-HU" dirty="0"/>
          </a:p>
          <a:p>
            <a:pPr lvl="1"/>
            <a:endParaRPr lang="hu-HU" dirty="0"/>
          </a:p>
          <a:p>
            <a:endParaRPr lang="en-US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2A54CC1-F9F6-55F1-C2DE-263305133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validation</a:t>
            </a:r>
            <a:r>
              <a:rPr lang="hu-HU" dirty="0"/>
              <a:t> </a:t>
            </a:r>
            <a:r>
              <a:rPr lang="hu-HU" dirty="0" err="1"/>
              <a:t>beyond</a:t>
            </a:r>
            <a:r>
              <a:rPr lang="hu-HU" dirty="0"/>
              <a:t> </a:t>
            </a:r>
            <a:r>
              <a:rPr lang="hu-HU" dirty="0" err="1"/>
              <a:t>cross-validation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765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7F122B-8E33-43A0-A83F-87EA388E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Preprocessing</a:t>
            </a:r>
            <a:r>
              <a:rPr lang="hu-HU" dirty="0"/>
              <a:t> </a:t>
            </a:r>
            <a:r>
              <a:rPr lang="hu-HU" dirty="0" err="1"/>
              <a:t>tricks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F2C8C13-AD8F-446A-B162-8057F2767B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87326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Missing</a:t>
            </a:r>
            <a:r>
              <a:rPr lang="hu-HU" dirty="0"/>
              <a:t> </a:t>
            </a:r>
            <a:r>
              <a:rPr lang="hu-HU" dirty="0" err="1"/>
              <a:t>Values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9296" cy="2980928"/>
          </a:xfrm>
        </p:spPr>
        <p:txBody>
          <a:bodyPr>
            <a:normAutofit/>
          </a:bodyPr>
          <a:lstStyle/>
          <a:p>
            <a:r>
              <a:rPr lang="hu-HU" sz="2400" dirty="0" err="1"/>
              <a:t>Sklearn</a:t>
            </a:r>
            <a:r>
              <a:rPr lang="hu-HU" sz="2400" dirty="0"/>
              <a:t> </a:t>
            </a:r>
            <a:r>
              <a:rPr lang="hu-HU" sz="2400" dirty="0" err="1"/>
              <a:t>Imputer</a:t>
            </a:r>
            <a:r>
              <a:rPr lang="hu-HU" sz="2400" dirty="0"/>
              <a:t> </a:t>
            </a:r>
            <a:r>
              <a:rPr lang="hu-HU" sz="2400" dirty="0" err="1"/>
              <a:t>class</a:t>
            </a:r>
            <a:endParaRPr lang="hu-HU" sz="2400" dirty="0"/>
          </a:p>
          <a:p>
            <a:pPr lvl="1"/>
            <a:r>
              <a:rPr lang="hu-HU" sz="2000" dirty="0">
                <a:hlinkClick r:id="rId2"/>
              </a:rPr>
              <a:t>http://scikit-learn.org/stable/modules/generated/sklearn.preprocessing.Imputer.html</a:t>
            </a:r>
            <a:endParaRPr lang="hu-HU" sz="2000" dirty="0"/>
          </a:p>
          <a:p>
            <a:pPr lvl="1"/>
            <a:r>
              <a:rPr lang="hu-HU" sz="2000" dirty="0">
                <a:hlinkClick r:id="rId3"/>
              </a:rPr>
              <a:t>http://scikit-learn.org/stable/auto_examples/missing_values.html</a:t>
            </a:r>
            <a:endParaRPr lang="hu-HU" sz="2000" dirty="0"/>
          </a:p>
          <a:p>
            <a:r>
              <a:rPr lang="hu-HU" sz="2400" dirty="0" err="1"/>
              <a:t>You</a:t>
            </a:r>
            <a:r>
              <a:rPr lang="hu-HU" sz="2400" dirty="0"/>
              <a:t> </a:t>
            </a:r>
            <a:r>
              <a:rPr lang="hu-HU" sz="2400" dirty="0" err="1"/>
              <a:t>should</a:t>
            </a:r>
            <a:r>
              <a:rPr lang="hu-HU" sz="2400" dirty="0"/>
              <a:t> „</a:t>
            </a:r>
            <a:r>
              <a:rPr lang="hu-HU" sz="2400" dirty="0" err="1"/>
              <a:t>train</a:t>
            </a:r>
            <a:r>
              <a:rPr lang="hu-HU" sz="2400" dirty="0"/>
              <a:t>” </a:t>
            </a:r>
            <a:r>
              <a:rPr lang="hu-HU" sz="2400" dirty="0" err="1"/>
              <a:t>it</a:t>
            </a:r>
            <a:r>
              <a:rPr lang="hu-HU" sz="2400" dirty="0"/>
              <a:t> </a:t>
            </a:r>
            <a:r>
              <a:rPr lang="hu-HU" sz="2400" dirty="0" err="1"/>
              <a:t>before</a:t>
            </a:r>
            <a:r>
              <a:rPr lang="hu-HU" sz="2400" dirty="0"/>
              <a:t> building a </a:t>
            </a:r>
            <a:r>
              <a:rPr lang="hu-HU" sz="2400" dirty="0" err="1"/>
              <a:t>model</a:t>
            </a:r>
            <a:endParaRPr lang="hu-HU" sz="2400" dirty="0"/>
          </a:p>
          <a:p>
            <a:pPr lvl="1"/>
            <a:r>
              <a:rPr lang="hu-HU" sz="2000" dirty="0" err="1"/>
              <a:t>On</a:t>
            </a:r>
            <a:r>
              <a:rPr lang="hu-HU" sz="2000" dirty="0"/>
              <a:t> test </a:t>
            </a:r>
            <a:r>
              <a:rPr lang="hu-HU" sz="2000" dirty="0" err="1"/>
              <a:t>data</a:t>
            </a:r>
            <a:r>
              <a:rPr lang="hu-HU" sz="2000" dirty="0"/>
              <a:t> </a:t>
            </a:r>
            <a:r>
              <a:rPr lang="hu-HU" sz="2000" dirty="0" err="1"/>
              <a:t>you</a:t>
            </a:r>
            <a:r>
              <a:rPr lang="hu-HU" sz="2000" dirty="0"/>
              <a:t> </a:t>
            </a:r>
            <a:r>
              <a:rPr lang="hu-HU" sz="2000" dirty="0" err="1"/>
              <a:t>need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use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„</a:t>
            </a:r>
            <a:r>
              <a:rPr lang="hu-HU" sz="2000" dirty="0" err="1"/>
              <a:t>trained</a:t>
            </a:r>
            <a:r>
              <a:rPr lang="hu-HU" sz="2000" dirty="0"/>
              <a:t>” </a:t>
            </a:r>
            <a:r>
              <a:rPr lang="hu-HU" sz="2000" dirty="0" err="1"/>
              <a:t>imputer</a:t>
            </a:r>
            <a:r>
              <a:rPr lang="hu-HU" sz="2000" dirty="0"/>
              <a:t> </a:t>
            </a:r>
            <a:r>
              <a:rPr lang="hu-HU" sz="2000" dirty="0" err="1"/>
              <a:t>before</a:t>
            </a:r>
            <a:r>
              <a:rPr lang="hu-HU" sz="2000" dirty="0"/>
              <a:t> </a:t>
            </a:r>
            <a:r>
              <a:rPr lang="hu-HU" sz="2000" dirty="0" err="1"/>
              <a:t>applying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model</a:t>
            </a:r>
            <a:r>
              <a:rPr lang="hu-HU" sz="2000" dirty="0"/>
              <a:t> </a:t>
            </a:r>
            <a:r>
              <a:rPr lang="hu-HU" sz="2000" dirty="0" err="1"/>
              <a:t>for</a:t>
            </a:r>
            <a:r>
              <a:rPr lang="hu-HU" sz="2000" dirty="0"/>
              <a:t> </a:t>
            </a:r>
            <a:r>
              <a:rPr lang="hu-HU" sz="2000" dirty="0" err="1"/>
              <a:t>prediction</a:t>
            </a:r>
            <a:r>
              <a:rPr lang="hu-HU" sz="2000" dirty="0"/>
              <a:t>…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293096"/>
            <a:ext cx="863228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847528" y="6093297"/>
            <a:ext cx="863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strategy</a:t>
            </a:r>
            <a:r>
              <a:rPr lang="hu-HU" dirty="0"/>
              <a:t>: </a:t>
            </a:r>
            <a:r>
              <a:rPr lang="hu-HU" dirty="0" err="1"/>
              <a:t>mean</a:t>
            </a:r>
            <a:r>
              <a:rPr lang="hu-HU" dirty="0"/>
              <a:t>, </a:t>
            </a:r>
            <a:r>
              <a:rPr lang="hu-HU" dirty="0" err="1"/>
              <a:t>median</a:t>
            </a:r>
            <a:r>
              <a:rPr lang="hu-HU" dirty="0"/>
              <a:t>, most_</a:t>
            </a:r>
            <a:r>
              <a:rPr lang="hu-HU" dirty="0" err="1"/>
              <a:t>frequent</a:t>
            </a:r>
            <a:r>
              <a:rPr lang="hu-HU" dirty="0"/>
              <a:t>; </a:t>
            </a:r>
          </a:p>
          <a:p>
            <a:r>
              <a:rPr lang="hu-HU" dirty="0" err="1"/>
              <a:t>axis</a:t>
            </a:r>
            <a:r>
              <a:rPr lang="hu-HU" dirty="0"/>
              <a:t>: 0=</a:t>
            </a:r>
            <a:r>
              <a:rPr lang="hu-HU" dirty="0" err="1"/>
              <a:t>along</a:t>
            </a:r>
            <a:r>
              <a:rPr lang="hu-HU" dirty="0"/>
              <a:t> </a:t>
            </a:r>
            <a:r>
              <a:rPr lang="hu-HU" dirty="0" err="1"/>
              <a:t>columns</a:t>
            </a:r>
            <a:r>
              <a:rPr lang="hu-HU" dirty="0"/>
              <a:t>, 1=</a:t>
            </a:r>
            <a:r>
              <a:rPr lang="hu-HU" dirty="0" err="1"/>
              <a:t>along</a:t>
            </a:r>
            <a:r>
              <a:rPr lang="hu-HU" dirty="0"/>
              <a:t> </a:t>
            </a:r>
            <a:r>
              <a:rPr lang="hu-HU" dirty="0" err="1"/>
              <a:t>rows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69479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Category</a:t>
            </a:r>
            <a:r>
              <a:rPr lang="hu-HU" dirty="0"/>
              <a:t> </a:t>
            </a:r>
            <a:r>
              <a:rPr lang="hu-HU" dirty="0" err="1"/>
              <a:t>variables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hu-HU" dirty="0" err="1"/>
              <a:t>features</a:t>
            </a:r>
            <a:endParaRPr lang="hu-HU" dirty="0"/>
          </a:p>
          <a:p>
            <a:pPr lvl="1"/>
            <a:r>
              <a:rPr lang="hu-HU" dirty="0" err="1"/>
              <a:t>Convert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0/1 </a:t>
            </a:r>
            <a:r>
              <a:rPr lang="hu-HU" dirty="0" err="1"/>
              <a:t>or</a:t>
            </a:r>
            <a:r>
              <a:rPr lang="hu-HU" dirty="0"/>
              <a:t> -1/1</a:t>
            </a:r>
          </a:p>
          <a:p>
            <a:pPr lvl="1"/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missing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/>
              <a:t> 0.5 </a:t>
            </a:r>
            <a:r>
              <a:rPr lang="hu-HU" dirty="0" err="1"/>
              <a:t>or</a:t>
            </a:r>
            <a:r>
              <a:rPr lang="hu-HU" dirty="0"/>
              <a:t> 0 </a:t>
            </a:r>
            <a:r>
              <a:rPr lang="hu-HU" dirty="0" err="1"/>
              <a:t>resp</a:t>
            </a:r>
            <a:r>
              <a:rPr lang="hu-HU" dirty="0"/>
              <a:t>.</a:t>
            </a:r>
          </a:p>
          <a:p>
            <a:pPr lvl="1"/>
            <a:endParaRPr lang="hu-HU" dirty="0"/>
          </a:p>
          <a:p>
            <a:r>
              <a:rPr lang="hu-HU" dirty="0" err="1"/>
              <a:t>Nominal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multiple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 </a:t>
            </a:r>
          </a:p>
          <a:p>
            <a:pPr lvl="1"/>
            <a:r>
              <a:rPr lang="hu-HU" dirty="0" err="1"/>
              <a:t>like</a:t>
            </a:r>
            <a:r>
              <a:rPr lang="hu-HU" dirty="0"/>
              <a:t> INNER_CITY/RURAL/SUBURBAN/TOWN</a:t>
            </a:r>
          </a:p>
          <a:p>
            <a:pPr lvl="1"/>
            <a:r>
              <a:rPr lang="hu-HU" dirty="0" err="1"/>
              <a:t>Convert</a:t>
            </a:r>
            <a:r>
              <a:rPr lang="hu-HU" dirty="0"/>
              <a:t> </a:t>
            </a:r>
            <a:r>
              <a:rPr lang="hu-HU" dirty="0" err="1"/>
              <a:t>them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multiple</a:t>
            </a:r>
            <a:r>
              <a:rPr lang="hu-HU" dirty="0"/>
              <a:t> </a:t>
            </a:r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hu-HU" dirty="0" err="1"/>
              <a:t>feature</a:t>
            </a:r>
            <a:endParaRPr lang="hu-HU" dirty="0"/>
          </a:p>
          <a:p>
            <a:pPr lvl="2"/>
            <a:r>
              <a:rPr lang="hu-HU" dirty="0"/>
              <a:t>New </a:t>
            </a:r>
            <a:r>
              <a:rPr lang="hu-HU" dirty="0" err="1"/>
              <a:t>column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value</a:t>
            </a:r>
            <a:endParaRPr lang="hu-HU" dirty="0"/>
          </a:p>
          <a:p>
            <a:pPr lvl="1"/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missing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 </a:t>
            </a:r>
            <a:r>
              <a:rPr lang="hu-HU" dirty="0" err="1"/>
              <a:t>introduce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hu-HU" dirty="0" err="1"/>
              <a:t>column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special</a:t>
            </a:r>
            <a:r>
              <a:rPr lang="hu-HU" dirty="0"/>
              <a:t> </a:t>
            </a:r>
            <a:r>
              <a:rPr lang="hu-HU" dirty="0" err="1"/>
              <a:t>value</a:t>
            </a:r>
            <a:endParaRPr lang="hu-HU" dirty="0"/>
          </a:p>
          <a:p>
            <a:pPr lvl="2"/>
            <a:endParaRPr lang="hu-HU" dirty="0"/>
          </a:p>
          <a:p>
            <a:r>
              <a:rPr lang="hu-HU" dirty="0" err="1"/>
              <a:t>Ordinal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multiple</a:t>
            </a:r>
            <a:r>
              <a:rPr lang="hu-HU" dirty="0"/>
              <a:t> </a:t>
            </a:r>
            <a:r>
              <a:rPr lang="hu-HU" dirty="0" err="1"/>
              <a:t>values</a:t>
            </a:r>
            <a:endParaRPr lang="hu-HU" dirty="0"/>
          </a:p>
          <a:p>
            <a:pPr lvl="1"/>
            <a:r>
              <a:rPr lang="hu-HU" dirty="0" err="1"/>
              <a:t>Like</a:t>
            </a:r>
            <a:r>
              <a:rPr lang="hu-HU" dirty="0"/>
              <a:t> </a:t>
            </a:r>
            <a:r>
              <a:rPr lang="hu-HU" dirty="0" err="1"/>
              <a:t>small</a:t>
            </a:r>
            <a:r>
              <a:rPr lang="hu-HU" dirty="0"/>
              <a:t>, </a:t>
            </a:r>
            <a:r>
              <a:rPr lang="hu-HU" dirty="0" err="1"/>
              <a:t>medium</a:t>
            </a:r>
            <a:r>
              <a:rPr lang="hu-HU" dirty="0"/>
              <a:t>, </a:t>
            </a:r>
            <a:r>
              <a:rPr lang="hu-HU" dirty="0" err="1"/>
              <a:t>large</a:t>
            </a:r>
            <a:endParaRPr lang="hu-HU" dirty="0"/>
          </a:p>
          <a:p>
            <a:pPr lvl="1"/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ordering</a:t>
            </a:r>
            <a:r>
              <a:rPr lang="hu-HU" dirty="0"/>
              <a:t>, </a:t>
            </a:r>
            <a:r>
              <a:rPr lang="hu-HU" dirty="0" err="1"/>
              <a:t>so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converted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integers</a:t>
            </a:r>
            <a:endParaRPr lang="hu-HU" dirty="0"/>
          </a:p>
          <a:p>
            <a:pPr lvl="2"/>
            <a:r>
              <a:rPr lang="hu-HU" dirty="0" err="1"/>
              <a:t>Small</a:t>
            </a:r>
            <a:r>
              <a:rPr lang="hu-HU" dirty="0"/>
              <a:t>=0, </a:t>
            </a:r>
            <a:r>
              <a:rPr lang="hu-HU" dirty="0" err="1"/>
              <a:t>medium</a:t>
            </a:r>
            <a:r>
              <a:rPr lang="hu-HU" dirty="0"/>
              <a:t>=1, </a:t>
            </a:r>
            <a:r>
              <a:rPr lang="hu-HU" dirty="0" err="1"/>
              <a:t>large</a:t>
            </a:r>
            <a:r>
              <a:rPr lang="hu-HU" dirty="0"/>
              <a:t>=2</a:t>
            </a:r>
          </a:p>
          <a:p>
            <a:pPr lvl="1"/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missing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 </a:t>
            </a:r>
            <a:r>
              <a:rPr lang="hu-HU" dirty="0" err="1"/>
              <a:t>introduce</a:t>
            </a:r>
            <a:r>
              <a:rPr lang="hu-HU" dirty="0"/>
              <a:t> an </a:t>
            </a:r>
            <a:r>
              <a:rPr lang="hu-HU" dirty="0" err="1"/>
              <a:t>extremal</a:t>
            </a:r>
            <a:r>
              <a:rPr lang="hu-HU" dirty="0"/>
              <a:t> </a:t>
            </a:r>
            <a:r>
              <a:rPr lang="hu-HU" dirty="0" err="1"/>
              <a:t>value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introduce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column</a:t>
            </a:r>
            <a:r>
              <a:rPr lang="hu-HU" dirty="0"/>
              <a:t> </a:t>
            </a:r>
            <a:r>
              <a:rPr lang="hu-HU" dirty="0" err="1"/>
              <a:t>similarly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nominal</a:t>
            </a:r>
            <a:r>
              <a:rPr lang="hu-HU" dirty="0"/>
              <a:t> </a:t>
            </a:r>
            <a:r>
              <a:rPr lang="hu-HU" dirty="0" err="1"/>
              <a:t>case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59945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Scaling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Sometimes</a:t>
            </a:r>
            <a:r>
              <a:rPr lang="hu-HU" dirty="0"/>
              <a:t> </a:t>
            </a:r>
            <a:r>
              <a:rPr lang="hu-HU" dirty="0" err="1"/>
              <a:t>we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rescale</a:t>
            </a:r>
            <a:r>
              <a:rPr lang="hu-HU" dirty="0"/>
              <a:t> a </a:t>
            </a:r>
            <a:r>
              <a:rPr lang="hu-HU" dirty="0" err="1"/>
              <a:t>feature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normalize</a:t>
            </a:r>
            <a:r>
              <a:rPr lang="hu-HU" dirty="0"/>
              <a:t> </a:t>
            </a:r>
            <a:r>
              <a:rPr lang="hu-HU" dirty="0" err="1"/>
              <a:t>it</a:t>
            </a:r>
            <a:endParaRPr lang="hu-HU" dirty="0"/>
          </a:p>
          <a:p>
            <a:pPr lvl="1"/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algs</a:t>
            </a:r>
            <a:r>
              <a:rPr lang="hu-HU" dirty="0"/>
              <a:t>. </a:t>
            </a:r>
            <a:r>
              <a:rPr lang="hu-HU" dirty="0" err="1"/>
              <a:t>require</a:t>
            </a:r>
            <a:r>
              <a:rPr lang="hu-HU" dirty="0"/>
              <a:t> </a:t>
            </a:r>
            <a:r>
              <a:rPr lang="hu-HU" dirty="0" err="1"/>
              <a:t>variables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 </a:t>
            </a:r>
            <a:r>
              <a:rPr lang="hu-HU" dirty="0" err="1"/>
              <a:t>between</a:t>
            </a:r>
            <a:r>
              <a:rPr lang="hu-HU" dirty="0"/>
              <a:t> 0 and 1</a:t>
            </a:r>
          </a:p>
          <a:p>
            <a:pPr lvl="1"/>
            <a:r>
              <a:rPr lang="hu-HU" dirty="0"/>
              <a:t>Max-min </a:t>
            </a:r>
            <a:r>
              <a:rPr lang="hu-HU" dirty="0" err="1"/>
              <a:t>normalization</a:t>
            </a:r>
            <a:r>
              <a:rPr lang="hu-HU" dirty="0"/>
              <a:t> (min. </a:t>
            </a:r>
            <a:r>
              <a:rPr lang="hu-HU" dirty="0" err="1"/>
              <a:t>value</a:t>
            </a:r>
            <a:r>
              <a:rPr lang="hu-HU" dirty="0"/>
              <a:t> </a:t>
            </a:r>
            <a:r>
              <a:rPr lang="hu-HU" dirty="0" err="1"/>
              <a:t>transformed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0 and </a:t>
            </a:r>
            <a:r>
              <a:rPr lang="hu-HU" dirty="0" err="1"/>
              <a:t>max</a:t>
            </a:r>
            <a:r>
              <a:rPr lang="hu-HU" dirty="0"/>
              <a:t>. </a:t>
            </a:r>
            <a:r>
              <a:rPr lang="hu-HU" dirty="0" err="1"/>
              <a:t>value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1)</a:t>
            </a:r>
          </a:p>
          <a:p>
            <a:pPr lvl="1"/>
            <a:endParaRPr lang="hu-HU" dirty="0"/>
          </a:p>
          <a:p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standardize</a:t>
            </a:r>
            <a:r>
              <a:rPr lang="hu-HU" dirty="0"/>
              <a:t> </a:t>
            </a:r>
            <a:r>
              <a:rPr lang="hu-HU" dirty="0" err="1"/>
              <a:t>it</a:t>
            </a:r>
            <a:endParaRPr lang="hu-HU" dirty="0"/>
          </a:p>
          <a:p>
            <a:pPr lvl="1"/>
            <a:r>
              <a:rPr lang="hu-HU" dirty="0" err="1"/>
              <a:t>Transform</a:t>
            </a:r>
            <a:r>
              <a:rPr lang="hu-HU" dirty="0"/>
              <a:t> 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zero</a:t>
            </a:r>
            <a:r>
              <a:rPr lang="hu-HU" dirty="0"/>
              <a:t> </a:t>
            </a:r>
            <a:r>
              <a:rPr lang="hu-HU" dirty="0" err="1"/>
              <a:t>mean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standard </a:t>
            </a:r>
            <a:r>
              <a:rPr lang="hu-HU" dirty="0" err="1"/>
              <a:t>deviation</a:t>
            </a:r>
            <a:r>
              <a:rPr lang="hu-HU" dirty="0"/>
              <a:t> 1</a:t>
            </a:r>
          </a:p>
          <a:p>
            <a:pPr lvl="1"/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called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Z-</a:t>
            </a:r>
            <a:r>
              <a:rPr lang="hu-HU" dirty="0" err="1"/>
              <a:t>score</a:t>
            </a:r>
            <a:r>
              <a:rPr lang="hu-HU" dirty="0"/>
              <a:t> </a:t>
            </a:r>
            <a:r>
              <a:rPr lang="hu-HU" dirty="0" err="1"/>
              <a:t>normalization</a:t>
            </a:r>
            <a:endParaRPr lang="hu-HU" dirty="0"/>
          </a:p>
          <a:p>
            <a:pPr lvl="1"/>
            <a:endParaRPr lang="hu-HU" dirty="0"/>
          </a:p>
          <a:p>
            <a:r>
              <a:rPr lang="hu-HU" dirty="0"/>
              <a:t>Read more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: </a:t>
            </a:r>
            <a:r>
              <a:rPr lang="hu-HU" dirty="0">
                <a:hlinkClick r:id="rId2"/>
              </a:rPr>
              <a:t>https://www.kdnuggets.com/2020/04/data-transformation-standardization-normalization.html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31188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71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Further</a:t>
            </a:r>
            <a:r>
              <a:rPr lang="hu-HU" dirty="0"/>
              <a:t> </a:t>
            </a:r>
            <a:r>
              <a:rPr lang="hu-HU" dirty="0" err="1"/>
              <a:t>examples</a:t>
            </a:r>
            <a:r>
              <a:rPr lang="hu-HU" dirty="0"/>
              <a:t> - 1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35760" y="1600200"/>
            <a:ext cx="6275040" cy="49251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An emergency room in a hospital measures 17 variables of newly admitted patients.</a:t>
            </a:r>
            <a:endParaRPr lang="hu-HU" dirty="0"/>
          </a:p>
          <a:p>
            <a:pPr lvl="1" algn="just"/>
            <a:r>
              <a:rPr lang="en-US" dirty="0"/>
              <a:t>blood pressure</a:t>
            </a:r>
            <a:endParaRPr lang="hu-HU" dirty="0"/>
          </a:p>
          <a:p>
            <a:pPr lvl="1" algn="just"/>
            <a:r>
              <a:rPr lang="hu-HU" dirty="0"/>
              <a:t>a</a:t>
            </a:r>
            <a:r>
              <a:rPr lang="en-US" dirty="0" err="1"/>
              <a:t>ge</a:t>
            </a:r>
            <a:endParaRPr lang="hu-HU" dirty="0"/>
          </a:p>
          <a:p>
            <a:pPr lvl="1" algn="just"/>
            <a:r>
              <a:rPr lang="hu-HU" dirty="0" err="1"/>
              <a:t>e</a:t>
            </a:r>
            <a:r>
              <a:rPr lang="en-US" dirty="0" err="1"/>
              <a:t>tc</a:t>
            </a:r>
            <a:r>
              <a:rPr lang="hu-HU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A decision is needed: </a:t>
            </a:r>
            <a:r>
              <a:rPr lang="en-US" b="1" dirty="0">
                <a:solidFill>
                  <a:srgbClr val="FF0000"/>
                </a:solidFill>
              </a:rPr>
              <a:t>whether to put a new patient in an intensive-care unit</a:t>
            </a:r>
            <a:r>
              <a:rPr lang="en-US" dirty="0"/>
              <a:t>. </a:t>
            </a:r>
            <a:endParaRPr lang="hu-HU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Due to the high cost of ICU, those patients who may survive less than a month are given higher priority. </a:t>
            </a:r>
            <a:endParaRPr lang="hu-HU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Problem: </a:t>
            </a:r>
            <a:r>
              <a:rPr lang="en-US" b="1" dirty="0">
                <a:solidFill>
                  <a:srgbClr val="FF0000"/>
                </a:solidFill>
              </a:rPr>
              <a:t>to predict high-risk patients and discriminate them from low-risk patients</a:t>
            </a:r>
            <a:r>
              <a:rPr lang="en-US" dirty="0"/>
              <a:t>. </a:t>
            </a:r>
          </a:p>
          <a:p>
            <a:pPr algn="just"/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751" y="2996953"/>
            <a:ext cx="2267744" cy="217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86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Further</a:t>
            </a:r>
            <a:r>
              <a:rPr lang="hu-HU" dirty="0"/>
              <a:t> </a:t>
            </a:r>
            <a:r>
              <a:rPr lang="hu-HU" dirty="0" err="1"/>
              <a:t>examples</a:t>
            </a:r>
            <a:r>
              <a:rPr lang="hu-HU" dirty="0"/>
              <a:t> - 2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15508" y="1600200"/>
            <a:ext cx="6495293" cy="49251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credit card company receives thousands of applications for new cards. Each application contains information about an applicant, </a:t>
            </a:r>
          </a:p>
          <a:p>
            <a:pPr lvl="1"/>
            <a:r>
              <a:rPr lang="en-US" dirty="0"/>
              <a:t>age </a:t>
            </a:r>
          </a:p>
          <a:p>
            <a:pPr lvl="1"/>
            <a:r>
              <a:rPr lang="en-US" dirty="0"/>
              <a:t>Marital status</a:t>
            </a:r>
          </a:p>
          <a:p>
            <a:pPr lvl="1"/>
            <a:r>
              <a:rPr lang="en-US" dirty="0"/>
              <a:t>annual salary</a:t>
            </a:r>
          </a:p>
          <a:p>
            <a:pPr lvl="1"/>
            <a:r>
              <a:rPr lang="en-US" dirty="0"/>
              <a:t>outstanding debts</a:t>
            </a:r>
          </a:p>
          <a:p>
            <a:pPr lvl="1"/>
            <a:r>
              <a:rPr lang="en-US" dirty="0"/>
              <a:t>Credit rating</a:t>
            </a:r>
          </a:p>
          <a:p>
            <a:pPr lvl="1"/>
            <a:r>
              <a:rPr lang="en-US" dirty="0"/>
              <a:t>etc. </a:t>
            </a:r>
            <a:endParaRPr lang="hu-HU" dirty="0"/>
          </a:p>
          <a:p>
            <a:pPr lvl="1"/>
            <a:endParaRPr lang="en-US" dirty="0"/>
          </a:p>
          <a:p>
            <a:pPr algn="just"/>
            <a:r>
              <a:rPr lang="en-US" dirty="0"/>
              <a:t>Problem: </a:t>
            </a:r>
            <a:r>
              <a:rPr lang="en-US" b="1" dirty="0">
                <a:solidFill>
                  <a:srgbClr val="FF0000"/>
                </a:solidFill>
              </a:rPr>
              <a:t>to decide whether an application should approve, or classify applications into two categories, approved and not approved. </a:t>
            </a:r>
          </a:p>
          <a:p>
            <a:endParaRPr lang="hu-HU" dirty="0"/>
          </a:p>
        </p:txBody>
      </p:sp>
      <p:pic>
        <p:nvPicPr>
          <p:cNvPr id="4" name="Picture 4" descr="Image result for bank 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2157" y="2675956"/>
            <a:ext cx="4594522" cy="221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22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Data &amp; </a:t>
            </a:r>
            <a:r>
              <a:rPr lang="hu-HU" dirty="0" err="1"/>
              <a:t>Classification</a:t>
            </a:r>
            <a:r>
              <a:rPr lang="hu-HU" dirty="0"/>
              <a:t> </a:t>
            </a:r>
            <a:r>
              <a:rPr lang="hu-HU" dirty="0" err="1"/>
              <a:t>task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Data: </a:t>
            </a:r>
            <a:r>
              <a:rPr lang="en-US" b="1" dirty="0">
                <a:solidFill>
                  <a:srgbClr val="FF0000"/>
                </a:solidFill>
              </a:rPr>
              <a:t>A set of data records (also called examples, instances or cases) described by</a:t>
            </a:r>
          </a:p>
          <a:p>
            <a:pPr lvl="1" algn="just"/>
            <a:r>
              <a:rPr lang="en-US" dirty="0"/>
              <a:t>k </a:t>
            </a:r>
            <a:r>
              <a:rPr lang="hu-HU" dirty="0" err="1"/>
              <a:t>features</a:t>
            </a:r>
            <a:r>
              <a:rPr lang="hu-HU" dirty="0"/>
              <a:t> (</a:t>
            </a:r>
            <a:r>
              <a:rPr lang="hu-HU" dirty="0" err="1"/>
              <a:t>aka</a:t>
            </a:r>
            <a:r>
              <a:rPr lang="hu-HU" dirty="0"/>
              <a:t> </a:t>
            </a:r>
            <a:r>
              <a:rPr lang="hu-HU" dirty="0" err="1"/>
              <a:t>attributes</a:t>
            </a:r>
            <a:r>
              <a:rPr lang="hu-HU" dirty="0"/>
              <a:t>)</a:t>
            </a:r>
            <a:r>
              <a:rPr lang="en-US" dirty="0"/>
              <a:t>: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 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. </a:t>
            </a:r>
          </a:p>
          <a:p>
            <a:pPr lvl="1" algn="just"/>
            <a:r>
              <a:rPr lang="en-US" dirty="0"/>
              <a:t>a class: Each example is labelled with a pre-defined class. </a:t>
            </a:r>
            <a:endParaRPr lang="hu-HU" dirty="0"/>
          </a:p>
          <a:p>
            <a:pPr lvl="1" algn="just"/>
            <a:endParaRPr lang="en-US" dirty="0"/>
          </a:p>
          <a:p>
            <a:pPr algn="just"/>
            <a:r>
              <a:rPr lang="en-US" dirty="0"/>
              <a:t>Goal: </a:t>
            </a:r>
            <a:r>
              <a:rPr lang="en-US" b="1" dirty="0">
                <a:solidFill>
                  <a:srgbClr val="FF0000"/>
                </a:solidFill>
              </a:rPr>
              <a:t>To learn a classification model from the data that can be used to predict the classes of new (future, or test) cases/instances.</a:t>
            </a:r>
          </a:p>
        </p:txBody>
      </p:sp>
    </p:spTree>
    <p:extLst>
      <p:ext uri="{BB962C8B-B14F-4D97-AF65-F5344CB8AC3E}">
        <p14:creationId xmlns:p14="http://schemas.microsoft.com/office/powerpoint/2010/main" val="339674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Features</a:t>
            </a:r>
            <a:r>
              <a:rPr lang="hu-HU" dirty="0"/>
              <a:t> &amp; </a:t>
            </a:r>
            <a:r>
              <a:rPr lang="hu-HU" dirty="0" err="1"/>
              <a:t>labels</a:t>
            </a:r>
            <a:endParaRPr lang="hu-H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54890">
            <a:off x="1612885" y="2607003"/>
            <a:ext cx="2012350" cy="90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 , headphones, audiophile, earphones, listening, mus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44825"/>
            <a:ext cx="1779826" cy="242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Jobbra nyíl 4"/>
          <p:cNvSpPr/>
          <p:nvPr/>
        </p:nvSpPr>
        <p:spPr>
          <a:xfrm>
            <a:off x="3935760" y="2853847"/>
            <a:ext cx="1800200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935760" y="256581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FEATURES</a:t>
            </a:r>
          </a:p>
        </p:txBody>
      </p:sp>
      <p:sp>
        <p:nvSpPr>
          <p:cNvPr id="8" name="Jobbra nyíl 7"/>
          <p:cNvSpPr/>
          <p:nvPr/>
        </p:nvSpPr>
        <p:spPr>
          <a:xfrm>
            <a:off x="7875826" y="2841142"/>
            <a:ext cx="1388526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7875826" y="2553110"/>
            <a:ext cx="127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LABELS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9264352" y="2553110"/>
            <a:ext cx="1403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LIKE</a:t>
            </a:r>
          </a:p>
          <a:p>
            <a:endParaRPr lang="hu-HU" b="1" dirty="0">
              <a:solidFill>
                <a:srgbClr val="FF0000"/>
              </a:solidFill>
            </a:endParaRPr>
          </a:p>
          <a:p>
            <a:r>
              <a:rPr lang="hu-HU" b="1" dirty="0">
                <a:solidFill>
                  <a:srgbClr val="FF0000"/>
                </a:solidFill>
              </a:rPr>
              <a:t>DON’T LIKE</a:t>
            </a:r>
          </a:p>
        </p:txBody>
      </p:sp>
      <p:cxnSp>
        <p:nvCxnSpPr>
          <p:cNvPr id="12" name="Egyenes összekötő 11"/>
          <p:cNvCxnSpPr/>
          <p:nvPr/>
        </p:nvCxnSpPr>
        <p:spPr>
          <a:xfrm>
            <a:off x="4079776" y="3057529"/>
            <a:ext cx="0" cy="2028566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4063360" y="5086095"/>
            <a:ext cx="756084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4871864" y="4366015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Tempo</a:t>
            </a:r>
            <a:endParaRPr lang="hu-HU" dirty="0"/>
          </a:p>
          <a:p>
            <a:r>
              <a:rPr lang="hu-HU" dirty="0" err="1"/>
              <a:t>Intensity</a:t>
            </a:r>
            <a:endParaRPr lang="hu-HU" dirty="0"/>
          </a:p>
          <a:p>
            <a:r>
              <a:rPr lang="hu-HU" dirty="0" err="1"/>
              <a:t>Genre</a:t>
            </a:r>
            <a:endParaRPr lang="hu-HU" dirty="0"/>
          </a:p>
          <a:p>
            <a:r>
              <a:rPr lang="hu-HU" dirty="0" err="1"/>
              <a:t>Gender</a:t>
            </a:r>
            <a:endParaRPr lang="hu-HU" dirty="0"/>
          </a:p>
          <a:p>
            <a:r>
              <a:rPr lang="hu-HU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28803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Scatter</a:t>
            </a:r>
            <a:r>
              <a:rPr lang="hu-HU" dirty="0"/>
              <a:t> </a:t>
            </a:r>
            <a:r>
              <a:rPr lang="hu-HU" dirty="0" err="1"/>
              <a:t>plot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2567608" y="5661248"/>
            <a:ext cx="655272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V="1">
            <a:off x="2783632" y="2204864"/>
            <a:ext cx="0" cy="37444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8757592" y="5517232"/>
            <a:ext cx="0" cy="2880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2567608" y="2420888"/>
            <a:ext cx="43204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524000" y="220486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soaring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524000" y="551723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light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 rot="19378103">
            <a:off x="1464025" y="62450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relaxed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 rot="19378103">
            <a:off x="7343598" y="612881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err="1"/>
              <a:t>fast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439816" y="570189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Tempo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 rot="16200000">
            <a:off x="1247582" y="389240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Intensity</a:t>
            </a:r>
            <a:endParaRPr lang="hu-HU" b="1" dirty="0"/>
          </a:p>
        </p:txBody>
      </p:sp>
      <p:grpSp>
        <p:nvGrpSpPr>
          <p:cNvPr id="24" name="Csoportba foglalás 23"/>
          <p:cNvGrpSpPr/>
          <p:nvPr/>
        </p:nvGrpSpPr>
        <p:grpSpPr>
          <a:xfrm>
            <a:off x="3717838" y="4653136"/>
            <a:ext cx="144016" cy="184666"/>
            <a:chOff x="2123728" y="2389530"/>
            <a:chExt cx="144016" cy="184666"/>
          </a:xfrm>
        </p:grpSpPr>
        <p:cxnSp>
          <p:nvCxnSpPr>
            <p:cNvPr id="21" name="Egyenes összekötő 2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Csoportba foglalás 24"/>
          <p:cNvGrpSpPr/>
          <p:nvPr/>
        </p:nvGrpSpPr>
        <p:grpSpPr>
          <a:xfrm>
            <a:off x="3287688" y="5222441"/>
            <a:ext cx="144016" cy="184666"/>
            <a:chOff x="2123728" y="2389530"/>
            <a:chExt cx="144016" cy="184666"/>
          </a:xfrm>
        </p:grpSpPr>
        <p:cxnSp>
          <p:nvCxnSpPr>
            <p:cNvPr id="26" name="Egyenes összekötő 25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Csoportba foglalás 27"/>
          <p:cNvGrpSpPr/>
          <p:nvPr/>
        </p:nvGrpSpPr>
        <p:grpSpPr>
          <a:xfrm>
            <a:off x="4295800" y="5037775"/>
            <a:ext cx="144016" cy="184666"/>
            <a:chOff x="2123728" y="2389530"/>
            <a:chExt cx="144016" cy="184666"/>
          </a:xfrm>
        </p:grpSpPr>
        <p:cxnSp>
          <p:nvCxnSpPr>
            <p:cNvPr id="29" name="Egyenes összekötő 28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29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Csoportba foglalás 30"/>
          <p:cNvGrpSpPr/>
          <p:nvPr/>
        </p:nvGrpSpPr>
        <p:grpSpPr>
          <a:xfrm>
            <a:off x="5015880" y="4438151"/>
            <a:ext cx="144016" cy="184666"/>
            <a:chOff x="2123728" y="2389530"/>
            <a:chExt cx="144016" cy="184666"/>
          </a:xfrm>
        </p:grpSpPr>
        <p:cxnSp>
          <p:nvCxnSpPr>
            <p:cNvPr id="32" name="Egyenes összekötő 31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32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Csoportba foglalás 33"/>
          <p:cNvGrpSpPr/>
          <p:nvPr/>
        </p:nvGrpSpPr>
        <p:grpSpPr>
          <a:xfrm>
            <a:off x="5879976" y="5222441"/>
            <a:ext cx="144016" cy="184666"/>
            <a:chOff x="2123728" y="2389530"/>
            <a:chExt cx="144016" cy="184666"/>
          </a:xfrm>
        </p:grpSpPr>
        <p:cxnSp>
          <p:nvCxnSpPr>
            <p:cNvPr id="35" name="Egyenes összekötő 34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35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Csoportba foglalás 36"/>
          <p:cNvGrpSpPr/>
          <p:nvPr/>
        </p:nvGrpSpPr>
        <p:grpSpPr>
          <a:xfrm>
            <a:off x="6312024" y="4653136"/>
            <a:ext cx="144016" cy="184666"/>
            <a:chOff x="2123728" y="2389530"/>
            <a:chExt cx="144016" cy="184666"/>
          </a:xfrm>
        </p:grpSpPr>
        <p:cxnSp>
          <p:nvCxnSpPr>
            <p:cNvPr id="38" name="Egyenes összekötő 37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38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Csoportba foglalás 39"/>
          <p:cNvGrpSpPr/>
          <p:nvPr/>
        </p:nvGrpSpPr>
        <p:grpSpPr>
          <a:xfrm>
            <a:off x="6960096" y="5130108"/>
            <a:ext cx="144016" cy="184666"/>
            <a:chOff x="2123728" y="2389530"/>
            <a:chExt cx="144016" cy="184666"/>
          </a:xfrm>
        </p:grpSpPr>
        <p:cxnSp>
          <p:nvCxnSpPr>
            <p:cNvPr id="41" name="Egyenes összekötő 40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41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Csoportba foglalás 42"/>
          <p:cNvGrpSpPr/>
          <p:nvPr/>
        </p:nvGrpSpPr>
        <p:grpSpPr>
          <a:xfrm>
            <a:off x="7464152" y="4268773"/>
            <a:ext cx="144016" cy="184666"/>
            <a:chOff x="2123728" y="2389530"/>
            <a:chExt cx="144016" cy="184666"/>
          </a:xfrm>
        </p:grpSpPr>
        <p:cxnSp>
          <p:nvCxnSpPr>
            <p:cNvPr id="44" name="Egyenes összekötő 4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gyenes összekötő 4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Csoportba foglalás 45"/>
          <p:cNvGrpSpPr/>
          <p:nvPr/>
        </p:nvGrpSpPr>
        <p:grpSpPr>
          <a:xfrm>
            <a:off x="6816080" y="4476074"/>
            <a:ext cx="144016" cy="184666"/>
            <a:chOff x="2123728" y="2389530"/>
            <a:chExt cx="144016" cy="184666"/>
          </a:xfrm>
        </p:grpSpPr>
        <p:cxnSp>
          <p:nvCxnSpPr>
            <p:cNvPr id="47" name="Egyenes összekötő 4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gyenes összekötő 4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Csoportba foglalás 48"/>
          <p:cNvGrpSpPr/>
          <p:nvPr/>
        </p:nvGrpSpPr>
        <p:grpSpPr>
          <a:xfrm>
            <a:off x="5159896" y="5099789"/>
            <a:ext cx="144016" cy="184666"/>
            <a:chOff x="2123728" y="2389530"/>
            <a:chExt cx="144016" cy="184666"/>
          </a:xfrm>
        </p:grpSpPr>
        <p:cxnSp>
          <p:nvCxnSpPr>
            <p:cNvPr id="50" name="Egyenes összekötő 49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gyenes összekötő 50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Ellipszis 51"/>
          <p:cNvSpPr/>
          <p:nvPr/>
        </p:nvSpPr>
        <p:spPr>
          <a:xfrm>
            <a:off x="3431704" y="249289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3082283" y="3140968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3861854" y="357301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Ellipszis 54"/>
          <p:cNvSpPr/>
          <p:nvPr/>
        </p:nvSpPr>
        <p:spPr>
          <a:xfrm>
            <a:off x="4367808" y="270537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Ellipszis 55"/>
          <p:cNvSpPr/>
          <p:nvPr/>
        </p:nvSpPr>
        <p:spPr>
          <a:xfrm>
            <a:off x="5030304" y="3340932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5951984" y="2564904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Ellipszis 57"/>
          <p:cNvSpPr/>
          <p:nvPr/>
        </p:nvSpPr>
        <p:spPr>
          <a:xfrm>
            <a:off x="6276020" y="324898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Ellipszis 58"/>
          <p:cNvSpPr/>
          <p:nvPr/>
        </p:nvSpPr>
        <p:spPr>
          <a:xfrm>
            <a:off x="7126220" y="2753308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Ellipszis 59"/>
          <p:cNvSpPr/>
          <p:nvPr/>
        </p:nvSpPr>
        <p:spPr>
          <a:xfrm>
            <a:off x="8256240" y="357301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Ellipszis 60"/>
          <p:cNvSpPr/>
          <p:nvPr/>
        </p:nvSpPr>
        <p:spPr>
          <a:xfrm>
            <a:off x="7608168" y="3140968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8101154" y="259978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63" name="Csoportba foglalás 62"/>
          <p:cNvGrpSpPr/>
          <p:nvPr/>
        </p:nvGrpSpPr>
        <p:grpSpPr>
          <a:xfrm>
            <a:off x="8472264" y="4324134"/>
            <a:ext cx="144016" cy="184666"/>
            <a:chOff x="2123728" y="2389530"/>
            <a:chExt cx="144016" cy="184666"/>
          </a:xfrm>
        </p:grpSpPr>
        <p:cxnSp>
          <p:nvCxnSpPr>
            <p:cNvPr id="64" name="Egyenes összekötő 63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gyenes összekötő 64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Csoportba foglalás 65"/>
          <p:cNvGrpSpPr/>
          <p:nvPr/>
        </p:nvGrpSpPr>
        <p:grpSpPr>
          <a:xfrm>
            <a:off x="7957138" y="5051415"/>
            <a:ext cx="144016" cy="184666"/>
            <a:chOff x="2123728" y="2389530"/>
            <a:chExt cx="144016" cy="184666"/>
          </a:xfrm>
        </p:grpSpPr>
        <p:cxnSp>
          <p:nvCxnSpPr>
            <p:cNvPr id="67" name="Egyenes összekötő 66"/>
            <p:cNvCxnSpPr/>
            <p:nvPr/>
          </p:nvCxnSpPr>
          <p:spPr>
            <a:xfrm>
              <a:off x="2195736" y="2389530"/>
              <a:ext cx="0" cy="1846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gyenes összekötő 67"/>
            <p:cNvCxnSpPr/>
            <p:nvPr/>
          </p:nvCxnSpPr>
          <p:spPr>
            <a:xfrm>
              <a:off x="2123728" y="248186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Jobb oldali kapcsos zárójel 68"/>
          <p:cNvSpPr/>
          <p:nvPr/>
        </p:nvSpPr>
        <p:spPr>
          <a:xfrm>
            <a:off x="8879230" y="2204864"/>
            <a:ext cx="385123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0" name="Szövegdoboz 69"/>
          <p:cNvSpPr txBox="1"/>
          <p:nvPr/>
        </p:nvSpPr>
        <p:spPr>
          <a:xfrm>
            <a:off x="9408368" y="27716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>LIKE</a:t>
            </a:r>
          </a:p>
        </p:txBody>
      </p:sp>
      <p:sp>
        <p:nvSpPr>
          <p:cNvPr id="71" name="Jobb oldali kapcsos zárójel 70"/>
          <p:cNvSpPr/>
          <p:nvPr/>
        </p:nvSpPr>
        <p:spPr>
          <a:xfrm>
            <a:off x="8879229" y="3933056"/>
            <a:ext cx="385123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2" name="Szövegdoboz 71"/>
          <p:cNvSpPr txBox="1"/>
          <p:nvPr/>
        </p:nvSpPr>
        <p:spPr>
          <a:xfrm>
            <a:off x="9408367" y="443711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DON’T LIKE</a:t>
            </a:r>
          </a:p>
        </p:txBody>
      </p:sp>
      <p:sp>
        <p:nvSpPr>
          <p:cNvPr id="73" name="Téglalap 72"/>
          <p:cNvSpPr/>
          <p:nvPr/>
        </p:nvSpPr>
        <p:spPr>
          <a:xfrm>
            <a:off x="5591944" y="3356992"/>
            <a:ext cx="288032" cy="3240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1226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  <p:bldP spid="71" grpId="0" animBg="1"/>
      <p:bldP spid="72" grpId="0"/>
      <p:bldP spid="73" grpId="0" animBg="1"/>
    </p:bld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l2019_template" id="{17A89BC4-8A02-4784-9B42-985D0C711FFB}" vid="{E79E16FB-9E94-4A86-B2E9-3DCEA8C02F09}"/>
    </a:ext>
  </a:extLst>
</a:theme>
</file>

<file path=ppt/theme/theme2.xml><?xml version="1.0" encoding="utf-8"?>
<a:theme xmlns:a="http://schemas.openxmlformats.org/drawingml/2006/main" name="cnl20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l2019_template" id="{17A89BC4-8A02-4784-9B42-985D0C711FFB}" vid="{37644229-37D4-4547-AA00-C09893E9FA83}"/>
    </a:ext>
  </a:extLst>
</a:theme>
</file>

<file path=ppt/theme/theme3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l2019_template" id="{17A89BC4-8A02-4784-9B42-985D0C711FFB}" vid="{7E3A69BE-6C84-459F-B390-B934F2A42B8C}"/>
    </a:ext>
  </a:extLst>
</a:theme>
</file>

<file path=ppt/theme/theme4.xml><?xml version="1.0" encoding="utf-8"?>
<a:theme xmlns:a="http://schemas.openxmlformats.org/drawingml/2006/main" name="1_cnl20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l2019_template" id="{17A89BC4-8A02-4784-9B42-985D0C711FFB}" vid="{728CFFF3-AFC9-4271-B074-AEC7D577C703}"/>
    </a:ext>
  </a:extLst>
</a:theme>
</file>

<file path=ppt/theme/theme5.xml><?xml version="1.0" encoding="utf-8"?>
<a:theme xmlns:a="http://schemas.openxmlformats.org/drawingml/2006/main" name="2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l2019_template" id="{17A89BC4-8A02-4784-9B42-985D0C711FFB}" vid="{6C0B4047-62E0-4B63-BA49-CD436448B253}"/>
    </a:ext>
  </a:extLst>
</a:theme>
</file>

<file path=ppt/theme/theme6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3EF65C0A8DA144BA3CE23371142F1C1" ma:contentTypeVersion="4" ma:contentTypeDescription="Új dokumentum létrehozása." ma:contentTypeScope="" ma:versionID="08942a852d57339bb1edb5de894ff026">
  <xsd:schema xmlns:xsd="http://www.w3.org/2001/XMLSchema" xmlns:xs="http://www.w3.org/2001/XMLSchema" xmlns:p="http://schemas.microsoft.com/office/2006/metadata/properties" xmlns:ns2="a58a214c-820c-4734-bda3-4e03de5b7370" targetNamespace="http://schemas.microsoft.com/office/2006/metadata/properties" ma:root="true" ma:fieldsID="4d0fec0d8da016b7e45316e010bba48a" ns2:_="">
    <xsd:import namespace="a58a214c-820c-4734-bda3-4e03de5b73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a214c-820c-4734-bda3-4e03de5b73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7CD498-C79F-4384-9472-BE9CB87C6D7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50A0BE-E2AD-4EA7-89CA-A2D0B0087A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8a214c-820c-4734-bda3-4e03de5b73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10ABD7-10FA-469A-AB84-BE21C2344E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cnl2019_template</Template>
  <TotalTime>147</TotalTime>
  <Words>2115</Words>
  <Application>Microsoft Office PowerPoint</Application>
  <PresentationFormat>Szélesvásznú</PresentationFormat>
  <Paragraphs>520</Paragraphs>
  <Slides>45</Slides>
  <Notes>3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5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5" baseType="lpstr">
      <vt:lpstr>Arial</vt:lpstr>
      <vt:lpstr>Calibri</vt:lpstr>
      <vt:lpstr>Calibri Light</vt:lpstr>
      <vt:lpstr>Cambria Math</vt:lpstr>
      <vt:lpstr>Egyéni tervezés</vt:lpstr>
      <vt:lpstr>cnl2019</vt:lpstr>
      <vt:lpstr>1_Egyéni tervezés</vt:lpstr>
      <vt:lpstr>1_cnl2019</vt:lpstr>
      <vt:lpstr>2_Egyéni tervezés</vt:lpstr>
      <vt:lpstr>Equation</vt:lpstr>
      <vt:lpstr>Big Data Architektúrák és  Elemző Módszerek 7.EA Gépi tanulás – osztályozás alapok</vt:lpstr>
      <vt:lpstr>Supervised VS Unsupervised learning</vt:lpstr>
      <vt:lpstr>Supervised learning</vt:lpstr>
      <vt:lpstr>Quiz: Supervised learning</vt:lpstr>
      <vt:lpstr>Further examples - 1</vt:lpstr>
      <vt:lpstr>Further examples - 2</vt:lpstr>
      <vt:lpstr>Data &amp; Classification task</vt:lpstr>
      <vt:lpstr>Features &amp; labels</vt:lpstr>
      <vt:lpstr>Scatter plot</vt:lpstr>
      <vt:lpstr>Scatter plot</vt:lpstr>
      <vt:lpstr>Classification From scatter plot to decision surface</vt:lpstr>
      <vt:lpstr>Classification From scatter plot to decision surface</vt:lpstr>
      <vt:lpstr>Classification Non-linearly separable data</vt:lpstr>
      <vt:lpstr>Decision Tree</vt:lpstr>
      <vt:lpstr>Classification Decision Trees</vt:lpstr>
      <vt:lpstr>Classification Decision Trees</vt:lpstr>
      <vt:lpstr>Classification Decision Trees</vt:lpstr>
      <vt:lpstr>Classification Decision Trees</vt:lpstr>
      <vt:lpstr>Classification Decision Trees</vt:lpstr>
      <vt:lpstr>Classification Decision Trees</vt:lpstr>
      <vt:lpstr>Decision tree building</vt:lpstr>
      <vt:lpstr>Entropy in nutshell</vt:lpstr>
      <vt:lpstr>Information gain</vt:lpstr>
      <vt:lpstr>Information gain</vt:lpstr>
      <vt:lpstr>Information gain</vt:lpstr>
      <vt:lpstr>Information gain</vt:lpstr>
      <vt:lpstr>Other impurity measures</vt:lpstr>
      <vt:lpstr>Training and validation</vt:lpstr>
      <vt:lpstr>Data</vt:lpstr>
      <vt:lpstr>Learning from data</vt:lpstr>
      <vt:lpstr>Two phases</vt:lpstr>
      <vt:lpstr>Evaluation of classification methods</vt:lpstr>
      <vt:lpstr>Further metrics</vt:lpstr>
      <vt:lpstr>Cross validation</vt:lpstr>
      <vt:lpstr>Cross validation</vt:lpstr>
      <vt:lpstr>K-folds</vt:lpstr>
      <vt:lpstr>Cross validation for model selection</vt:lpstr>
      <vt:lpstr>Cross validation in sklearn</vt:lpstr>
      <vt:lpstr>How to calculate the score for k-fold cross validation?</vt:lpstr>
      <vt:lpstr>Model validation beyond cross-validation</vt:lpstr>
      <vt:lpstr>Preprocessing tricks</vt:lpstr>
      <vt:lpstr>Missing Values</vt:lpstr>
      <vt:lpstr>Category variables</vt:lpstr>
      <vt:lpstr>Scaling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Architektúrák és  Elemző Módszerek 6.EA Gépi tanulás – osztályozás alapok</dc:title>
  <dc:creator>LAKI Sandor</dc:creator>
  <cp:lastModifiedBy>LAKI Sandor</cp:lastModifiedBy>
  <cp:revision>8</cp:revision>
  <dcterms:created xsi:type="dcterms:W3CDTF">2020-11-05T21:52:30Z</dcterms:created>
  <dcterms:modified xsi:type="dcterms:W3CDTF">2022-11-03T15:42:31Z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0x01010063EF65C0A8DA144BA3CE23371142F1C1</vt:lpwstr>
  </property>
</Properties>
</file>