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3" r:id="rId5"/>
    <p:sldMasterId id="2147483677" r:id="rId6"/>
    <p:sldMasterId id="2147483679" r:id="rId7"/>
    <p:sldMasterId id="2147483692" r:id="rId8"/>
  </p:sldMasterIdLst>
  <p:notesMasterIdLst>
    <p:notesMasterId r:id="rId78"/>
  </p:notesMasterIdLst>
  <p:sldIdLst>
    <p:sldId id="256"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19" r:id="rId27"/>
    <p:sldId id="257" r:id="rId28"/>
    <p:sldId id="318" r:id="rId29"/>
    <p:sldId id="259" r:id="rId30"/>
    <p:sldId id="260" r:id="rId31"/>
    <p:sldId id="261" r:id="rId32"/>
    <p:sldId id="272" r:id="rId33"/>
    <p:sldId id="270" r:id="rId34"/>
    <p:sldId id="274" r:id="rId35"/>
    <p:sldId id="273" r:id="rId36"/>
    <p:sldId id="275" r:id="rId37"/>
    <p:sldId id="271" r:id="rId38"/>
    <p:sldId id="276" r:id="rId39"/>
    <p:sldId id="262" r:id="rId40"/>
    <p:sldId id="269" r:id="rId41"/>
    <p:sldId id="263" r:id="rId42"/>
    <p:sldId id="264" r:id="rId43"/>
    <p:sldId id="265" r:id="rId44"/>
    <p:sldId id="266" r:id="rId45"/>
    <p:sldId id="268" r:id="rId46"/>
    <p:sldId id="320" r:id="rId47"/>
    <p:sldId id="278" r:id="rId48"/>
    <p:sldId id="279" r:id="rId49"/>
    <p:sldId id="280" r:id="rId50"/>
    <p:sldId id="281" r:id="rId51"/>
    <p:sldId id="282" r:id="rId52"/>
    <p:sldId id="283" r:id="rId53"/>
    <p:sldId id="284" r:id="rId54"/>
    <p:sldId id="285" r:id="rId55"/>
    <p:sldId id="352" r:id="rId56"/>
    <p:sldId id="321" r:id="rId57"/>
    <p:sldId id="322" r:id="rId58"/>
    <p:sldId id="286" r:id="rId59"/>
    <p:sldId id="287" r:id="rId60"/>
    <p:sldId id="288" r:id="rId61"/>
    <p:sldId id="289" r:id="rId62"/>
    <p:sldId id="323" r:id="rId63"/>
    <p:sldId id="324" r:id="rId64"/>
    <p:sldId id="325" r:id="rId65"/>
    <p:sldId id="326" r:id="rId66"/>
    <p:sldId id="327" r:id="rId67"/>
    <p:sldId id="328" r:id="rId68"/>
    <p:sldId id="329" r:id="rId69"/>
    <p:sldId id="330" r:id="rId70"/>
    <p:sldId id="331" r:id="rId71"/>
    <p:sldId id="332" r:id="rId72"/>
    <p:sldId id="333" r:id="rId73"/>
    <p:sldId id="354" r:id="rId74"/>
    <p:sldId id="353" r:id="rId75"/>
    <p:sldId id="334" r:id="rId76"/>
    <p:sldId id="258" r:id="rId7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66" d="100"/>
          <a:sy n="66" d="100"/>
        </p:scale>
        <p:origin x="3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B05D7-F388-417A-9482-CD73EB0107A8}" type="datetimeFigureOut">
              <a:rPr lang="hu-HU" smtClean="0"/>
              <a:t>2022. 11. 03.</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D0189-7CAC-49C6-A8B5-36B1ED5DD3E8}" type="slidenum">
              <a:rPr lang="hu-HU" smtClean="0"/>
              <a:t>‹#›</a:t>
            </a:fld>
            <a:endParaRPr lang="hu-HU"/>
          </a:p>
        </p:txBody>
      </p:sp>
    </p:spTree>
    <p:extLst>
      <p:ext uri="{BB962C8B-B14F-4D97-AF65-F5344CB8AC3E}">
        <p14:creationId xmlns:p14="http://schemas.microsoft.com/office/powerpoint/2010/main" val="77958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8%</a:t>
            </a:r>
            <a:r>
              <a:rPr lang="hu-HU" baseline="0" dirty="0"/>
              <a:t> lesz. </a:t>
            </a:r>
          </a:p>
          <a:p>
            <a:r>
              <a:rPr lang="hu-HU" baseline="0" dirty="0"/>
              <a:t>1%-nak van rákja -&gt; az 1% esetén 90%-ban pozitív a teszt =&gt; 0.009* minden ember</a:t>
            </a:r>
          </a:p>
          <a:p>
            <a:r>
              <a:rPr lang="hu-HU" baseline="0" dirty="0"/>
              <a:t>99%-nak nincs rákja -&gt; 10% esély van hogy pozitív a teszt =&gt; 0.099* minden ember</a:t>
            </a:r>
          </a:p>
          <a:p>
            <a:r>
              <a:rPr lang="hu-HU" baseline="0" dirty="0"/>
              <a:t>0.099 + 0.009 = 0.108</a:t>
            </a:r>
          </a:p>
          <a:p>
            <a:r>
              <a:rPr lang="hu-HU" baseline="0" dirty="0"/>
              <a:t>0.009/0.108 =0.0833 azaz 8%</a:t>
            </a:r>
          </a:p>
        </p:txBody>
      </p:sp>
      <p:sp>
        <p:nvSpPr>
          <p:cNvPr id="4" name="Dia számának helye 3"/>
          <p:cNvSpPr>
            <a:spLocks noGrp="1"/>
          </p:cNvSpPr>
          <p:nvPr>
            <p:ph type="sldNum" sz="quarter" idx="10"/>
          </p:nvPr>
        </p:nvSpPr>
        <p:spPr/>
        <p:txBody>
          <a:bodyPr/>
          <a:lstStyle/>
          <a:p>
            <a:fld id="{B1141271-A786-4DFA-99AC-AD923DF10D1B}" type="slidenum">
              <a:rPr lang="hu-HU" smtClean="0"/>
              <a:t>21</a:t>
            </a:fld>
            <a:endParaRPr lang="hu-HU"/>
          </a:p>
        </p:txBody>
      </p:sp>
    </p:spTree>
    <p:extLst>
      <p:ext uri="{BB962C8B-B14F-4D97-AF65-F5344CB8AC3E}">
        <p14:creationId xmlns:p14="http://schemas.microsoft.com/office/powerpoint/2010/main" val="250716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A2=0.65</a:t>
            </a:r>
          </a:p>
        </p:txBody>
      </p:sp>
      <p:sp>
        <p:nvSpPr>
          <p:cNvPr id="4" name="Dia számának helye 3"/>
          <p:cNvSpPr>
            <a:spLocks noGrp="1"/>
          </p:cNvSpPr>
          <p:nvPr>
            <p:ph type="sldNum" sz="quarter" idx="10"/>
          </p:nvPr>
        </p:nvSpPr>
        <p:spPr/>
        <p:txBody>
          <a:bodyPr/>
          <a:lstStyle/>
          <a:p>
            <a:fld id="{E873B1F4-7031-4CCE-98AB-1B852392443C}" type="slidenum">
              <a:rPr lang="hu-HU" smtClean="0"/>
              <a:t>63</a:t>
            </a:fld>
            <a:endParaRPr lang="hu-HU"/>
          </a:p>
        </p:txBody>
      </p:sp>
    </p:spTree>
    <p:extLst>
      <p:ext uri="{BB962C8B-B14F-4D97-AF65-F5344CB8AC3E}">
        <p14:creationId xmlns:p14="http://schemas.microsoft.com/office/powerpoint/2010/main" val="153486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P(C|</a:t>
            </a:r>
            <a:r>
              <a:rPr lang="hu-HU" dirty="0" err="1"/>
              <a:t>Pos</a:t>
            </a:r>
            <a:r>
              <a:rPr lang="hu-HU" dirty="0"/>
              <a:t>) = 0.009</a:t>
            </a:r>
          </a:p>
          <a:p>
            <a:r>
              <a:rPr lang="hu-HU" dirty="0"/>
              <a:t>P(no C|</a:t>
            </a:r>
            <a:r>
              <a:rPr lang="hu-HU" dirty="0" err="1"/>
              <a:t>Pos</a:t>
            </a:r>
            <a:r>
              <a:rPr lang="hu-HU" dirty="0"/>
              <a:t>) = 0.099</a:t>
            </a:r>
          </a:p>
        </p:txBody>
      </p:sp>
      <p:sp>
        <p:nvSpPr>
          <p:cNvPr id="4" name="Dia számának helye 3"/>
          <p:cNvSpPr>
            <a:spLocks noGrp="1"/>
          </p:cNvSpPr>
          <p:nvPr>
            <p:ph type="sldNum" sz="quarter" idx="10"/>
          </p:nvPr>
        </p:nvSpPr>
        <p:spPr/>
        <p:txBody>
          <a:bodyPr/>
          <a:lstStyle/>
          <a:p>
            <a:fld id="{B1141271-A786-4DFA-99AC-AD923DF10D1B}" type="slidenum">
              <a:rPr lang="hu-HU" smtClean="0"/>
              <a:t>24</a:t>
            </a:fld>
            <a:endParaRPr lang="hu-HU"/>
          </a:p>
        </p:txBody>
      </p:sp>
    </p:spTree>
    <p:extLst>
      <p:ext uri="{BB962C8B-B14F-4D97-AF65-F5344CB8AC3E}">
        <p14:creationId xmlns:p14="http://schemas.microsoft.com/office/powerpoint/2010/main" val="285726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P(C|</a:t>
            </a:r>
            <a:r>
              <a:rPr lang="hu-HU" dirty="0" err="1"/>
              <a:t>Pos</a:t>
            </a:r>
            <a:r>
              <a:rPr lang="hu-HU" dirty="0"/>
              <a:t>) = 0.009</a:t>
            </a:r>
          </a:p>
          <a:p>
            <a:r>
              <a:rPr lang="hu-HU" dirty="0"/>
              <a:t>P(no C|</a:t>
            </a:r>
            <a:r>
              <a:rPr lang="hu-HU" dirty="0" err="1"/>
              <a:t>Pos</a:t>
            </a:r>
            <a:r>
              <a:rPr lang="hu-HU" dirty="0"/>
              <a:t>) = 0.099</a:t>
            </a:r>
          </a:p>
        </p:txBody>
      </p:sp>
      <p:sp>
        <p:nvSpPr>
          <p:cNvPr id="4" name="Dia számának helye 3"/>
          <p:cNvSpPr>
            <a:spLocks noGrp="1"/>
          </p:cNvSpPr>
          <p:nvPr>
            <p:ph type="sldNum" sz="quarter" idx="10"/>
          </p:nvPr>
        </p:nvSpPr>
        <p:spPr/>
        <p:txBody>
          <a:bodyPr/>
          <a:lstStyle/>
          <a:p>
            <a:fld id="{B1141271-A786-4DFA-99AC-AD923DF10D1B}" type="slidenum">
              <a:rPr lang="hu-HU" smtClean="0"/>
              <a:t>25</a:t>
            </a:fld>
            <a:endParaRPr lang="hu-HU"/>
          </a:p>
        </p:txBody>
      </p:sp>
    </p:spTree>
    <p:extLst>
      <p:ext uri="{BB962C8B-B14F-4D97-AF65-F5344CB8AC3E}">
        <p14:creationId xmlns:p14="http://schemas.microsoft.com/office/powerpoint/2010/main" val="285726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P(C|</a:t>
            </a:r>
            <a:r>
              <a:rPr lang="hu-HU" dirty="0" err="1"/>
              <a:t>Pos</a:t>
            </a:r>
            <a:r>
              <a:rPr lang="hu-HU" dirty="0"/>
              <a:t>) = 0.009</a:t>
            </a:r>
          </a:p>
          <a:p>
            <a:r>
              <a:rPr lang="hu-HU" dirty="0"/>
              <a:t>P(no C|</a:t>
            </a:r>
            <a:r>
              <a:rPr lang="hu-HU" dirty="0" err="1"/>
              <a:t>Pos</a:t>
            </a:r>
            <a:r>
              <a:rPr lang="hu-HU" dirty="0"/>
              <a:t>) = 0.099</a:t>
            </a:r>
          </a:p>
        </p:txBody>
      </p:sp>
      <p:sp>
        <p:nvSpPr>
          <p:cNvPr id="4" name="Dia számának helye 3"/>
          <p:cNvSpPr>
            <a:spLocks noGrp="1"/>
          </p:cNvSpPr>
          <p:nvPr>
            <p:ph type="sldNum" sz="quarter" idx="10"/>
          </p:nvPr>
        </p:nvSpPr>
        <p:spPr/>
        <p:txBody>
          <a:bodyPr/>
          <a:lstStyle/>
          <a:p>
            <a:fld id="{B1141271-A786-4DFA-99AC-AD923DF10D1B}" type="slidenum">
              <a:rPr lang="hu-HU" smtClean="0"/>
              <a:t>26</a:t>
            </a:fld>
            <a:endParaRPr lang="hu-HU"/>
          </a:p>
        </p:txBody>
      </p:sp>
    </p:spTree>
    <p:extLst>
      <p:ext uri="{BB962C8B-B14F-4D97-AF65-F5344CB8AC3E}">
        <p14:creationId xmlns:p14="http://schemas.microsoft.com/office/powerpoint/2010/main" val="285726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P(C|</a:t>
            </a:r>
            <a:r>
              <a:rPr lang="hu-HU" dirty="0" err="1"/>
              <a:t>Pos</a:t>
            </a:r>
            <a:r>
              <a:rPr lang="hu-HU" dirty="0"/>
              <a:t>) = 0.009</a:t>
            </a:r>
          </a:p>
          <a:p>
            <a:r>
              <a:rPr lang="hu-HU" dirty="0"/>
              <a:t>P(no C|</a:t>
            </a:r>
            <a:r>
              <a:rPr lang="hu-HU" dirty="0" err="1"/>
              <a:t>Pos</a:t>
            </a:r>
            <a:r>
              <a:rPr lang="hu-HU" dirty="0"/>
              <a:t>) = 0.099</a:t>
            </a:r>
          </a:p>
        </p:txBody>
      </p:sp>
      <p:sp>
        <p:nvSpPr>
          <p:cNvPr id="4" name="Dia számának helye 3"/>
          <p:cNvSpPr>
            <a:spLocks noGrp="1"/>
          </p:cNvSpPr>
          <p:nvPr>
            <p:ph type="sldNum" sz="quarter" idx="10"/>
          </p:nvPr>
        </p:nvSpPr>
        <p:spPr/>
        <p:txBody>
          <a:bodyPr/>
          <a:lstStyle/>
          <a:p>
            <a:fld id="{B1141271-A786-4DFA-99AC-AD923DF10D1B}" type="slidenum">
              <a:rPr lang="hu-HU" smtClean="0"/>
              <a:t>27</a:t>
            </a:fld>
            <a:endParaRPr lang="hu-HU"/>
          </a:p>
        </p:txBody>
      </p:sp>
    </p:spTree>
    <p:extLst>
      <p:ext uri="{BB962C8B-B14F-4D97-AF65-F5344CB8AC3E}">
        <p14:creationId xmlns:p14="http://schemas.microsoft.com/office/powerpoint/2010/main" val="285726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P(C|</a:t>
            </a:r>
            <a:r>
              <a:rPr lang="hu-HU" dirty="0" err="1"/>
              <a:t>Pos</a:t>
            </a:r>
            <a:r>
              <a:rPr lang="hu-HU" dirty="0"/>
              <a:t>) = 0.009</a:t>
            </a:r>
          </a:p>
          <a:p>
            <a:r>
              <a:rPr lang="hu-HU" dirty="0"/>
              <a:t>P(no C|</a:t>
            </a:r>
            <a:r>
              <a:rPr lang="hu-HU" dirty="0" err="1"/>
              <a:t>Pos</a:t>
            </a:r>
            <a:r>
              <a:rPr lang="hu-HU" dirty="0"/>
              <a:t>) = 0.099</a:t>
            </a:r>
          </a:p>
        </p:txBody>
      </p:sp>
      <p:sp>
        <p:nvSpPr>
          <p:cNvPr id="4" name="Dia számának helye 3"/>
          <p:cNvSpPr>
            <a:spLocks noGrp="1"/>
          </p:cNvSpPr>
          <p:nvPr>
            <p:ph type="sldNum" sz="quarter" idx="10"/>
          </p:nvPr>
        </p:nvSpPr>
        <p:spPr/>
        <p:txBody>
          <a:bodyPr/>
          <a:lstStyle/>
          <a:p>
            <a:fld id="{B1141271-A786-4DFA-99AC-AD923DF10D1B}" type="slidenum">
              <a:rPr lang="hu-HU" smtClean="0"/>
              <a:t>28</a:t>
            </a:fld>
            <a:endParaRPr lang="hu-HU"/>
          </a:p>
        </p:txBody>
      </p:sp>
    </p:spTree>
    <p:extLst>
      <p:ext uri="{BB962C8B-B14F-4D97-AF65-F5344CB8AC3E}">
        <p14:creationId xmlns:p14="http://schemas.microsoft.com/office/powerpoint/2010/main" val="285726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P(C|</a:t>
            </a:r>
            <a:r>
              <a:rPr lang="hu-HU" dirty="0" err="1"/>
              <a:t>Pos</a:t>
            </a:r>
            <a:r>
              <a:rPr lang="hu-HU" dirty="0"/>
              <a:t>) = 0.009</a:t>
            </a:r>
          </a:p>
          <a:p>
            <a:r>
              <a:rPr lang="hu-HU" dirty="0"/>
              <a:t>P(no C|</a:t>
            </a:r>
            <a:r>
              <a:rPr lang="hu-HU" dirty="0" err="1"/>
              <a:t>Pos</a:t>
            </a:r>
            <a:r>
              <a:rPr lang="hu-HU" dirty="0"/>
              <a:t>) = 0.099</a:t>
            </a:r>
          </a:p>
        </p:txBody>
      </p:sp>
      <p:sp>
        <p:nvSpPr>
          <p:cNvPr id="4" name="Dia számának helye 3"/>
          <p:cNvSpPr>
            <a:spLocks noGrp="1"/>
          </p:cNvSpPr>
          <p:nvPr>
            <p:ph type="sldNum" sz="quarter" idx="10"/>
          </p:nvPr>
        </p:nvSpPr>
        <p:spPr/>
        <p:txBody>
          <a:bodyPr/>
          <a:lstStyle/>
          <a:p>
            <a:fld id="{B1141271-A786-4DFA-99AC-AD923DF10D1B}" type="slidenum">
              <a:rPr lang="hu-HU" smtClean="0"/>
              <a:t>29</a:t>
            </a:fld>
            <a:endParaRPr lang="hu-HU"/>
          </a:p>
        </p:txBody>
      </p:sp>
    </p:spTree>
    <p:extLst>
      <p:ext uri="{BB962C8B-B14F-4D97-AF65-F5344CB8AC3E}">
        <p14:creationId xmlns:p14="http://schemas.microsoft.com/office/powerpoint/2010/main" val="285726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P(C|</a:t>
            </a:r>
            <a:r>
              <a:rPr lang="hu-HU" dirty="0" err="1"/>
              <a:t>Pos</a:t>
            </a:r>
            <a:r>
              <a:rPr lang="hu-HU" dirty="0"/>
              <a:t>) = 0.009</a:t>
            </a:r>
          </a:p>
          <a:p>
            <a:r>
              <a:rPr lang="hu-HU" dirty="0"/>
              <a:t>P(no C|</a:t>
            </a:r>
            <a:r>
              <a:rPr lang="hu-HU" dirty="0" err="1"/>
              <a:t>Pos</a:t>
            </a:r>
            <a:r>
              <a:rPr lang="hu-HU" dirty="0"/>
              <a:t>) = 0.099</a:t>
            </a:r>
          </a:p>
        </p:txBody>
      </p:sp>
      <p:sp>
        <p:nvSpPr>
          <p:cNvPr id="4" name="Dia számának helye 3"/>
          <p:cNvSpPr>
            <a:spLocks noGrp="1"/>
          </p:cNvSpPr>
          <p:nvPr>
            <p:ph type="sldNum" sz="quarter" idx="10"/>
          </p:nvPr>
        </p:nvSpPr>
        <p:spPr/>
        <p:txBody>
          <a:bodyPr/>
          <a:lstStyle/>
          <a:p>
            <a:fld id="{B1141271-A786-4DFA-99AC-AD923DF10D1B}" type="slidenum">
              <a:rPr lang="hu-HU" smtClean="0"/>
              <a:t>30</a:t>
            </a:fld>
            <a:endParaRPr lang="hu-HU"/>
          </a:p>
        </p:txBody>
      </p:sp>
    </p:spTree>
    <p:extLst>
      <p:ext uri="{BB962C8B-B14F-4D97-AF65-F5344CB8AC3E}">
        <p14:creationId xmlns:p14="http://schemas.microsoft.com/office/powerpoint/2010/main" val="285726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E2=0.214</a:t>
            </a:r>
          </a:p>
          <a:p>
            <a:r>
              <a:rPr lang="hu-HU" dirty="0"/>
              <a:t>A2=0.65</a:t>
            </a:r>
          </a:p>
        </p:txBody>
      </p:sp>
      <p:sp>
        <p:nvSpPr>
          <p:cNvPr id="4" name="Dia számának helye 3"/>
          <p:cNvSpPr>
            <a:spLocks noGrp="1"/>
          </p:cNvSpPr>
          <p:nvPr>
            <p:ph type="sldNum" sz="quarter" idx="10"/>
          </p:nvPr>
        </p:nvSpPr>
        <p:spPr/>
        <p:txBody>
          <a:bodyPr/>
          <a:lstStyle/>
          <a:p>
            <a:fld id="{E873B1F4-7031-4CCE-98AB-1B852392443C}" type="slidenum">
              <a:rPr lang="hu-HU" smtClean="0"/>
              <a:t>61</a:t>
            </a:fld>
            <a:endParaRPr lang="hu-HU"/>
          </a:p>
        </p:txBody>
      </p:sp>
    </p:spTree>
    <p:extLst>
      <p:ext uri="{BB962C8B-B14F-4D97-AF65-F5344CB8AC3E}">
        <p14:creationId xmlns:p14="http://schemas.microsoft.com/office/powerpoint/2010/main" val="22877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9BD1F27-765B-43BB-8803-2A76DAB2361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9172" y="2746500"/>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2FDF7C5A-A265-43C7-ADAA-A2C1A3DE184D}"/>
              </a:ext>
            </a:extLst>
          </p:cNvPr>
          <p:cNvPicPr>
            <a:picLocks noChangeAspect="1"/>
          </p:cNvPicPr>
          <p:nvPr userDrawn="1"/>
        </p:nvPicPr>
        <p:blipFill>
          <a:blip r:embed="rId3"/>
          <a:stretch>
            <a:fillRect/>
          </a:stretch>
        </p:blipFill>
        <p:spPr>
          <a:xfrm>
            <a:off x="5811916" y="2740238"/>
            <a:ext cx="2462291" cy="933480"/>
          </a:xfrm>
          <a:prstGeom prst="rect">
            <a:avLst/>
          </a:prstGeom>
        </p:spPr>
      </p:pic>
    </p:spTree>
    <p:extLst>
      <p:ext uri="{BB962C8B-B14F-4D97-AF65-F5344CB8AC3E}">
        <p14:creationId xmlns:p14="http://schemas.microsoft.com/office/powerpoint/2010/main" val="291868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A75C6B-B3EB-4F36-9472-2E158E67223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5736036-E041-4622-A3F9-11E73303EE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DEAE2CF-D9DB-491E-9DF0-B1A7DCCC74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02DD745-5C8E-44B7-AB67-30F1ADA8A9F9}"/>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6" name="Élőláb helye 5">
            <a:extLst>
              <a:ext uri="{FF2B5EF4-FFF2-40B4-BE49-F238E27FC236}">
                <a16:creationId xmlns:a16="http://schemas.microsoft.com/office/drawing/2014/main" id="{FD760CED-AD2F-4B04-93AF-D1D1EEF7E738}"/>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65987F5D-B14F-4B24-9336-90D9548FAC32}"/>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80293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6D21B9D-F4AF-4BDC-AC58-59403BFFD3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9B6383E3-14CC-4331-9AAA-9D5199A552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a:extLst>
              <a:ext uri="{FF2B5EF4-FFF2-40B4-BE49-F238E27FC236}">
                <a16:creationId xmlns:a16="http://schemas.microsoft.com/office/drawing/2014/main" id="{C634868E-0C57-423F-AC8F-71BB45DF5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0B62ABD-25B4-4DD0-B35B-80CDAD4078A6}"/>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6" name="Élőláb helye 5">
            <a:extLst>
              <a:ext uri="{FF2B5EF4-FFF2-40B4-BE49-F238E27FC236}">
                <a16:creationId xmlns:a16="http://schemas.microsoft.com/office/drawing/2014/main" id="{04780F92-D4AF-4343-8685-D620E8F25C89}"/>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325A2841-35AF-44EC-9F94-B8AF35597D82}"/>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72080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F3E9D7-332F-46EF-A5D6-C8113BD1BDD8}"/>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Függőleges szöveg helye 2">
            <a:extLst>
              <a:ext uri="{FF2B5EF4-FFF2-40B4-BE49-F238E27FC236}">
                <a16:creationId xmlns:a16="http://schemas.microsoft.com/office/drawing/2014/main" id="{26C34B5B-E8D2-4355-B707-FEB60365E778}"/>
              </a:ext>
            </a:extLst>
          </p:cNvPr>
          <p:cNvSpPr>
            <a:spLocks noGrp="1"/>
          </p:cNvSpPr>
          <p:nvPr>
            <p:ph type="body" orient="vert" idx="1"/>
          </p:nvPr>
        </p:nvSpPr>
        <p:spPr>
          <a:xfrm>
            <a:off x="838200" y="1825625"/>
            <a:ext cx="10515600" cy="43513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904B9CF-B4BC-4319-9253-BE8AC8F3D25B}"/>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B36261D5-EC86-403E-9A1E-2FBC5C3649A6}"/>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8F3FDC6D-2E8C-47B8-8F5A-1ED59990E537}"/>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101635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26DDD17B-B6C7-45A3-80F7-E14E5C34EE19}"/>
              </a:ext>
            </a:extLst>
          </p:cNvPr>
          <p:cNvSpPr>
            <a:spLocks noGrp="1"/>
          </p:cNvSpPr>
          <p:nvPr>
            <p:ph type="title" orient="vert"/>
          </p:nvPr>
        </p:nvSpPr>
        <p:spPr>
          <a:xfrm>
            <a:off x="8724900" y="365125"/>
            <a:ext cx="2628900" cy="5811838"/>
          </a:xfrm>
          <a:prstGeom prst="rect">
            <a:avLst/>
          </a:prstGeo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9F08FA2F-2399-4516-B7A9-201044C712F3}"/>
              </a:ext>
            </a:extLst>
          </p:cNvPr>
          <p:cNvSpPr>
            <a:spLocks noGrp="1"/>
          </p:cNvSpPr>
          <p:nvPr>
            <p:ph type="body" orient="vert" idx="1"/>
          </p:nvPr>
        </p:nvSpPr>
        <p:spPr>
          <a:xfrm>
            <a:off x="838200" y="365125"/>
            <a:ext cx="7734300" cy="58118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CFE6C52-06AC-4A3F-A48D-C1EE88E17E49}"/>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CEB70923-E62D-4374-A406-AE6B331189A7}"/>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BECF63C7-E99C-4AD8-A16F-B02EC3FD036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417007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6FAE6A-0361-48E1-A370-6C7F1831656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C9DC1C78-1960-46B2-976E-A897624F3676}"/>
              </a:ext>
            </a:extLst>
          </p:cNvPr>
          <p:cNvSpPr>
            <a:spLocks noGrp="1"/>
          </p:cNvSpPr>
          <p:nvPr>
            <p:ph type="dt" sz="half" idx="10"/>
          </p:nvPr>
        </p:nvSpPr>
        <p:spPr/>
        <p:txBody>
          <a:bodyPr/>
          <a:lstStyle/>
          <a:p>
            <a:fld id="{A1ADAD15-80EA-494D-99E5-9FD8B529A241}" type="datetimeFigureOut">
              <a:rPr lang="hu-HU" smtClean="0"/>
              <a:t>2022. 11. 03.</a:t>
            </a:fld>
            <a:endParaRPr lang="hu-HU"/>
          </a:p>
        </p:txBody>
      </p:sp>
      <p:sp>
        <p:nvSpPr>
          <p:cNvPr id="4" name="Élőláb helye 3">
            <a:extLst>
              <a:ext uri="{FF2B5EF4-FFF2-40B4-BE49-F238E27FC236}">
                <a16:creationId xmlns:a16="http://schemas.microsoft.com/office/drawing/2014/main" id="{4C01C1AC-508E-4F15-8C0C-379048E5296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B7C075DD-4044-4139-81CE-B911656DE205}"/>
              </a:ext>
            </a:extLst>
          </p:cNvPr>
          <p:cNvSpPr>
            <a:spLocks noGrp="1"/>
          </p:cNvSpPr>
          <p:nvPr>
            <p:ph type="sldNum" sz="quarter" idx="12"/>
          </p:nvPr>
        </p:nvSpPr>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821242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2F0CCB4-AFA9-4DED-8ABF-F436C9BE0DC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CEE9360-7FAB-491D-80DA-D3D257B344EA}"/>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477F43D-CD8C-4515-8FBC-EDBAD5E8D763}"/>
              </a:ext>
            </a:extLst>
          </p:cNvPr>
          <p:cNvSpPr>
            <a:spLocks noGrp="1"/>
          </p:cNvSpPr>
          <p:nvPr>
            <p:ph type="dt" sz="half" idx="10"/>
          </p:nvPr>
        </p:nvSpPr>
        <p:spPr/>
        <p:txBody>
          <a:bodyPr/>
          <a:lstStyle/>
          <a:p>
            <a:fld id="{EFD2617C-FEFF-4606-BBD9-0700DE06B05A}" type="datetimeFigureOut">
              <a:rPr lang="hu-HU" smtClean="0"/>
              <a:t>2022. 11. 03.</a:t>
            </a:fld>
            <a:endParaRPr lang="hu-HU"/>
          </a:p>
        </p:txBody>
      </p:sp>
      <p:sp>
        <p:nvSpPr>
          <p:cNvPr id="5" name="Élőláb helye 4">
            <a:extLst>
              <a:ext uri="{FF2B5EF4-FFF2-40B4-BE49-F238E27FC236}">
                <a16:creationId xmlns:a16="http://schemas.microsoft.com/office/drawing/2014/main" id="{E5683860-DCED-431A-BF41-56397F0AD6E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8E6021F-A579-473D-BBF9-EC0477B44518}"/>
              </a:ext>
            </a:extLst>
          </p:cNvPr>
          <p:cNvSpPr>
            <a:spLocks noGrp="1"/>
          </p:cNvSpPr>
          <p:nvPr>
            <p:ph type="sldNum" sz="quarter" idx="12"/>
          </p:nvPr>
        </p:nvSpPr>
        <p:spPr/>
        <p:txBody>
          <a:bodyPr/>
          <a:lstStyle/>
          <a:p>
            <a:fld id="{7C4DBB45-D3D6-4862-9150-C85FF24B109A}" type="slidenum">
              <a:rPr lang="hu-HU" smtClean="0"/>
              <a:t>‹#›</a:t>
            </a:fld>
            <a:endParaRPr lang="hu-HU"/>
          </a:p>
        </p:txBody>
      </p:sp>
    </p:spTree>
    <p:extLst>
      <p:ext uri="{BB962C8B-B14F-4D97-AF65-F5344CB8AC3E}">
        <p14:creationId xmlns:p14="http://schemas.microsoft.com/office/powerpoint/2010/main" val="2241987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508000" y="152400"/>
            <a:ext cx="11040533" cy="533400"/>
          </a:xfrm>
        </p:spPr>
        <p:txBody>
          <a:bodyPr/>
          <a:lstStyle/>
          <a:p>
            <a:r>
              <a:rPr lang="hu-HU"/>
              <a:t>Mintacím szerkesztése</a:t>
            </a:r>
          </a:p>
        </p:txBody>
      </p:sp>
      <p:sp>
        <p:nvSpPr>
          <p:cNvPr id="3" name="Szöveg helye 2"/>
          <p:cNvSpPr>
            <a:spLocks noGrp="1"/>
          </p:cNvSpPr>
          <p:nvPr>
            <p:ph type="body" sz="half" idx="1"/>
          </p:nvPr>
        </p:nvSpPr>
        <p:spPr>
          <a:xfrm>
            <a:off x="548217" y="1143000"/>
            <a:ext cx="5444067" cy="51816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5484" y="1143000"/>
            <a:ext cx="5444067" cy="51816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243326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ímdia">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9BD1F27-765B-43BB-8803-2A76DAB23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172" y="2746500"/>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2FDF7C5A-A265-43C7-ADAA-A2C1A3DE184D}"/>
              </a:ext>
            </a:extLst>
          </p:cNvPr>
          <p:cNvPicPr>
            <a:picLocks noChangeAspect="1"/>
          </p:cNvPicPr>
          <p:nvPr/>
        </p:nvPicPr>
        <p:blipFill>
          <a:blip r:embed="rId3"/>
          <a:stretch>
            <a:fillRect/>
          </a:stretch>
        </p:blipFill>
        <p:spPr>
          <a:xfrm>
            <a:off x="5811916" y="2740238"/>
            <a:ext cx="2462291" cy="933480"/>
          </a:xfrm>
          <a:prstGeom prst="rect">
            <a:avLst/>
          </a:prstGeom>
        </p:spPr>
      </p:pic>
    </p:spTree>
    <p:extLst>
      <p:ext uri="{BB962C8B-B14F-4D97-AF65-F5344CB8AC3E}">
        <p14:creationId xmlns:p14="http://schemas.microsoft.com/office/powerpoint/2010/main" val="3259372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9705EA-D98C-4148-BC6C-0AEBFB440DF5}"/>
              </a:ext>
            </a:extLst>
          </p:cNvPr>
          <p:cNvSpPr>
            <a:spLocks noGrp="1"/>
          </p:cNvSpPr>
          <p:nvPr>
            <p:ph type="ctrTitle"/>
          </p:nvPr>
        </p:nvSpPr>
        <p:spPr>
          <a:xfrm>
            <a:off x="443882" y="1488987"/>
            <a:ext cx="11230253" cy="2585863"/>
          </a:xfrm>
          <a:prstGeom prst="rect">
            <a:avLst/>
          </a:prstGeom>
        </p:spPr>
        <p:txBody>
          <a:bodyPr anchor="ctr"/>
          <a:lstStyle>
            <a:lvl1pPr algn="l">
              <a:defRPr sz="6000">
                <a:solidFill>
                  <a:schemeClr val="tx1">
                    <a:lumMod val="75000"/>
                    <a:lumOff val="25000"/>
                  </a:schemeClr>
                </a:solidFill>
                <a:latin typeface="+mj-lt"/>
              </a:defRPr>
            </a:lvl1pPr>
          </a:lstStyle>
          <a:p>
            <a:r>
              <a:rPr lang="hu-HU"/>
              <a:t>Mintacím szerkesztése</a:t>
            </a:r>
            <a:endParaRPr lang="hu-HU" dirty="0"/>
          </a:p>
        </p:txBody>
      </p:sp>
      <p:sp>
        <p:nvSpPr>
          <p:cNvPr id="3" name="Alcím 2">
            <a:extLst>
              <a:ext uri="{FF2B5EF4-FFF2-40B4-BE49-F238E27FC236}">
                <a16:creationId xmlns:a16="http://schemas.microsoft.com/office/drawing/2014/main" id="{F0DDF7D1-031E-4553-A5FC-6AB8576766F9}"/>
              </a:ext>
            </a:extLst>
          </p:cNvPr>
          <p:cNvSpPr>
            <a:spLocks noGrp="1"/>
          </p:cNvSpPr>
          <p:nvPr>
            <p:ph type="subTitle" idx="1"/>
          </p:nvPr>
        </p:nvSpPr>
        <p:spPr>
          <a:xfrm>
            <a:off x="443882" y="4744996"/>
            <a:ext cx="11230252" cy="1646925"/>
          </a:xfrm>
          <a:prstGeom prst="rect">
            <a:avLst/>
          </a:prstGeom>
        </p:spPr>
        <p:txBody>
          <a:bodyPr anchor="b">
            <a:normAutofit/>
          </a:bodyPr>
          <a:lstStyle>
            <a:lvl1pPr marL="0" indent="0" algn="l">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hu-HU" dirty="0"/>
          </a:p>
        </p:txBody>
      </p:sp>
      <p:pic>
        <p:nvPicPr>
          <p:cNvPr id="7" name="Picture 3">
            <a:extLst>
              <a:ext uri="{FF2B5EF4-FFF2-40B4-BE49-F238E27FC236}">
                <a16:creationId xmlns:a16="http://schemas.microsoft.com/office/drawing/2014/main" id="{289ACF3F-6B88-4C81-BE6E-3D82EDFA82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556" y="163098"/>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Kép 3">
            <a:extLst>
              <a:ext uri="{FF2B5EF4-FFF2-40B4-BE49-F238E27FC236}">
                <a16:creationId xmlns:a16="http://schemas.microsoft.com/office/drawing/2014/main" id="{276B3BBA-5B09-45F0-B413-81E7C2767204}"/>
              </a:ext>
            </a:extLst>
          </p:cNvPr>
          <p:cNvPicPr>
            <a:picLocks noChangeAspect="1"/>
          </p:cNvPicPr>
          <p:nvPr/>
        </p:nvPicPr>
        <p:blipFill>
          <a:blip r:embed="rId3"/>
          <a:stretch>
            <a:fillRect/>
          </a:stretch>
        </p:blipFill>
        <p:spPr>
          <a:xfrm>
            <a:off x="9580300" y="156836"/>
            <a:ext cx="2462291" cy="933480"/>
          </a:xfrm>
          <a:prstGeom prst="rect">
            <a:avLst/>
          </a:prstGeom>
        </p:spPr>
      </p:pic>
      <p:pic>
        <p:nvPicPr>
          <p:cNvPr id="6" name="Picture 3">
            <a:extLst>
              <a:ext uri="{FF2B5EF4-FFF2-40B4-BE49-F238E27FC236}">
                <a16:creationId xmlns:a16="http://schemas.microsoft.com/office/drawing/2014/main" id="{6806FB36-7906-46A1-B2E8-5D58A18D4E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7556" y="163098"/>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A7A77DCB-3C6C-46D5-8908-9112B11E405F}"/>
              </a:ext>
            </a:extLst>
          </p:cNvPr>
          <p:cNvPicPr>
            <a:picLocks noChangeAspect="1"/>
          </p:cNvPicPr>
          <p:nvPr userDrawn="1"/>
        </p:nvPicPr>
        <p:blipFill>
          <a:blip r:embed="rId3"/>
          <a:stretch>
            <a:fillRect/>
          </a:stretch>
        </p:blipFill>
        <p:spPr>
          <a:xfrm>
            <a:off x="9580300" y="156836"/>
            <a:ext cx="2462291" cy="933480"/>
          </a:xfrm>
          <a:prstGeom prst="rect">
            <a:avLst/>
          </a:prstGeom>
        </p:spPr>
      </p:pic>
    </p:spTree>
    <p:extLst>
      <p:ext uri="{BB962C8B-B14F-4D97-AF65-F5344CB8AC3E}">
        <p14:creationId xmlns:p14="http://schemas.microsoft.com/office/powerpoint/2010/main" val="3192443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D9FF041-F901-4E36-9D06-F7239592AB63}"/>
              </a:ext>
            </a:extLst>
          </p:cNvPr>
          <p:cNvSpPr>
            <a:spLocks noGrp="1"/>
          </p:cNvSpPr>
          <p:nvPr>
            <p:ph idx="1"/>
          </p:nvPr>
        </p:nvSpPr>
        <p:spPr>
          <a:xfrm>
            <a:off x="452759" y="1526959"/>
            <a:ext cx="11203621" cy="4650004"/>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Dátum helye 3">
            <a:extLst>
              <a:ext uri="{FF2B5EF4-FFF2-40B4-BE49-F238E27FC236}">
                <a16:creationId xmlns:a16="http://schemas.microsoft.com/office/drawing/2014/main" id="{FF1EFD8C-6BBA-4C2C-AD9A-6DBDE4827F0B}"/>
              </a:ext>
            </a:extLst>
          </p:cNvPr>
          <p:cNvSpPr>
            <a:spLocks noGrp="1"/>
          </p:cNvSpPr>
          <p:nvPr>
            <p:ph type="dt" sz="half" idx="10"/>
          </p:nvPr>
        </p:nvSpPr>
        <p:spPr>
          <a:xfrm>
            <a:off x="452759" y="6356350"/>
            <a:ext cx="3128641" cy="365125"/>
          </a:xfrm>
          <a:prstGeom prst="rect">
            <a:avLst/>
          </a:prstGeom>
        </p:spPr>
        <p:txBody>
          <a:body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AA8CFC0E-DCAD-4B46-BD6B-53F95F66C9AF}"/>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244C0560-83AF-411C-955C-A92E8FEE13B0}"/>
              </a:ext>
            </a:extLst>
          </p:cNvPr>
          <p:cNvSpPr>
            <a:spLocks noGrp="1"/>
          </p:cNvSpPr>
          <p:nvPr>
            <p:ph type="sldNum" sz="quarter" idx="12"/>
          </p:nvPr>
        </p:nvSpPr>
        <p:spPr>
          <a:xfrm>
            <a:off x="8610600" y="6356350"/>
            <a:ext cx="3045780" cy="365125"/>
          </a:xfrm>
          <a:prstGeom prst="rect">
            <a:avLst/>
          </a:prstGeom>
        </p:spPr>
        <p:txBody>
          <a:bodyPr/>
          <a:lstStyle>
            <a:lvl1pPr>
              <a:defRPr sz="1600">
                <a:solidFill>
                  <a:srgbClr val="FF0000"/>
                </a:solidFill>
              </a:defRPr>
            </a:lvl1pPr>
          </a:lstStyle>
          <a:p>
            <a:fld id="{228E8589-41CB-4D86-9AD4-D0202C964D3D}" type="slidenum">
              <a:rPr lang="hu-HU" smtClean="0"/>
              <a:t>‹#›</a:t>
            </a:fld>
            <a:endParaRPr lang="hu-HU"/>
          </a:p>
        </p:txBody>
      </p:sp>
      <p:sp>
        <p:nvSpPr>
          <p:cNvPr id="2" name="Cím 1">
            <a:extLst>
              <a:ext uri="{FF2B5EF4-FFF2-40B4-BE49-F238E27FC236}">
                <a16:creationId xmlns:a16="http://schemas.microsoft.com/office/drawing/2014/main" id="{E25F1284-79AD-425D-998C-78A9D759989B}"/>
              </a:ext>
            </a:extLst>
          </p:cNvPr>
          <p:cNvSpPr>
            <a:spLocks noGrp="1"/>
          </p:cNvSpPr>
          <p:nvPr>
            <p:ph type="title"/>
          </p:nvPr>
        </p:nvSpPr>
        <p:spPr>
          <a:xfrm>
            <a:off x="452762" y="136525"/>
            <a:ext cx="9374819" cy="946551"/>
          </a:xfrm>
          <a:prstGeom prst="rect">
            <a:avLst/>
          </a:prstGeom>
        </p:spPr>
        <p:txBody>
          <a:bodyPr/>
          <a:lstStyle>
            <a:lvl1pPr>
              <a:defRPr>
                <a:solidFill>
                  <a:schemeClr val="tx1">
                    <a:lumMod val="75000"/>
                    <a:lumOff val="25000"/>
                  </a:schemeClr>
                </a:solidFill>
              </a:defRPr>
            </a:lvl1pPr>
          </a:lstStyle>
          <a:p>
            <a:r>
              <a:rPr lang="hu-HU"/>
              <a:t>Mintacím szerkesztése</a:t>
            </a:r>
            <a:endParaRPr lang="hu-HU" dirty="0"/>
          </a:p>
        </p:txBody>
      </p:sp>
    </p:spTree>
    <p:extLst>
      <p:ext uri="{BB962C8B-B14F-4D97-AF65-F5344CB8AC3E}">
        <p14:creationId xmlns:p14="http://schemas.microsoft.com/office/powerpoint/2010/main" val="351055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9705EA-D98C-4148-BC6C-0AEBFB440DF5}"/>
              </a:ext>
            </a:extLst>
          </p:cNvPr>
          <p:cNvSpPr>
            <a:spLocks noGrp="1"/>
          </p:cNvSpPr>
          <p:nvPr>
            <p:ph type="ctrTitle"/>
          </p:nvPr>
        </p:nvSpPr>
        <p:spPr>
          <a:xfrm>
            <a:off x="443882" y="1488987"/>
            <a:ext cx="11230253" cy="2585863"/>
          </a:xfrm>
          <a:prstGeom prst="rect">
            <a:avLst/>
          </a:prstGeom>
        </p:spPr>
        <p:txBody>
          <a:bodyPr anchor="ctr"/>
          <a:lstStyle>
            <a:lvl1pPr algn="l">
              <a:defRPr sz="6000">
                <a:solidFill>
                  <a:schemeClr val="tx1">
                    <a:lumMod val="75000"/>
                    <a:lumOff val="25000"/>
                  </a:schemeClr>
                </a:solidFill>
                <a:latin typeface="+mj-lt"/>
              </a:defRPr>
            </a:lvl1pPr>
          </a:lstStyle>
          <a:p>
            <a:r>
              <a:rPr lang="hu-HU"/>
              <a:t>Mintacím szerkesztése</a:t>
            </a:r>
            <a:endParaRPr lang="hu-HU" dirty="0"/>
          </a:p>
        </p:txBody>
      </p:sp>
      <p:sp>
        <p:nvSpPr>
          <p:cNvPr id="3" name="Alcím 2">
            <a:extLst>
              <a:ext uri="{FF2B5EF4-FFF2-40B4-BE49-F238E27FC236}">
                <a16:creationId xmlns:a16="http://schemas.microsoft.com/office/drawing/2014/main" id="{F0DDF7D1-031E-4553-A5FC-6AB8576766F9}"/>
              </a:ext>
            </a:extLst>
          </p:cNvPr>
          <p:cNvSpPr>
            <a:spLocks noGrp="1"/>
          </p:cNvSpPr>
          <p:nvPr>
            <p:ph type="subTitle" idx="1"/>
          </p:nvPr>
        </p:nvSpPr>
        <p:spPr>
          <a:xfrm>
            <a:off x="443882" y="4744996"/>
            <a:ext cx="11230252" cy="1646925"/>
          </a:xfrm>
          <a:prstGeom prst="rect">
            <a:avLst/>
          </a:prstGeom>
        </p:spPr>
        <p:txBody>
          <a:bodyPr anchor="b">
            <a:normAutofit/>
          </a:bodyPr>
          <a:lstStyle>
            <a:lvl1pPr marL="0" indent="0" algn="l">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hu-HU" dirty="0"/>
          </a:p>
        </p:txBody>
      </p:sp>
      <p:pic>
        <p:nvPicPr>
          <p:cNvPr id="7" name="Picture 3">
            <a:extLst>
              <a:ext uri="{FF2B5EF4-FFF2-40B4-BE49-F238E27FC236}">
                <a16:creationId xmlns:a16="http://schemas.microsoft.com/office/drawing/2014/main" id="{289ACF3F-6B88-4C81-BE6E-3D82EDFA82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556" y="163098"/>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Kép 3">
            <a:extLst>
              <a:ext uri="{FF2B5EF4-FFF2-40B4-BE49-F238E27FC236}">
                <a16:creationId xmlns:a16="http://schemas.microsoft.com/office/drawing/2014/main" id="{276B3BBA-5B09-45F0-B413-81E7C2767204}"/>
              </a:ext>
            </a:extLst>
          </p:cNvPr>
          <p:cNvPicPr>
            <a:picLocks noChangeAspect="1"/>
          </p:cNvPicPr>
          <p:nvPr/>
        </p:nvPicPr>
        <p:blipFill>
          <a:blip r:embed="rId3"/>
          <a:stretch>
            <a:fillRect/>
          </a:stretch>
        </p:blipFill>
        <p:spPr>
          <a:xfrm>
            <a:off x="9580300" y="156836"/>
            <a:ext cx="2462291" cy="933480"/>
          </a:xfrm>
          <a:prstGeom prst="rect">
            <a:avLst/>
          </a:prstGeom>
        </p:spPr>
      </p:pic>
      <p:pic>
        <p:nvPicPr>
          <p:cNvPr id="6" name="Picture 3">
            <a:extLst>
              <a:ext uri="{FF2B5EF4-FFF2-40B4-BE49-F238E27FC236}">
                <a16:creationId xmlns:a16="http://schemas.microsoft.com/office/drawing/2014/main" id="{59B9F7DA-C3D3-469A-961D-8196175069A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87556" y="163098"/>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39F81D9A-A336-468F-8EA7-7BAC22A541E5}"/>
              </a:ext>
            </a:extLst>
          </p:cNvPr>
          <p:cNvPicPr>
            <a:picLocks noChangeAspect="1"/>
          </p:cNvPicPr>
          <p:nvPr userDrawn="1"/>
        </p:nvPicPr>
        <p:blipFill>
          <a:blip r:embed="rId3"/>
          <a:stretch>
            <a:fillRect/>
          </a:stretch>
        </p:blipFill>
        <p:spPr>
          <a:xfrm>
            <a:off x="9580300" y="156836"/>
            <a:ext cx="2462291" cy="933480"/>
          </a:xfrm>
          <a:prstGeom prst="rect">
            <a:avLst/>
          </a:prstGeom>
        </p:spPr>
      </p:pic>
    </p:spTree>
    <p:extLst>
      <p:ext uri="{BB962C8B-B14F-4D97-AF65-F5344CB8AC3E}">
        <p14:creationId xmlns:p14="http://schemas.microsoft.com/office/powerpoint/2010/main" val="372026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6FAE6A-0361-48E1-A370-6C7F1831656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C9DC1C78-1960-46B2-976E-A897624F3676}"/>
              </a:ext>
            </a:extLst>
          </p:cNvPr>
          <p:cNvSpPr>
            <a:spLocks noGrp="1"/>
          </p:cNvSpPr>
          <p:nvPr>
            <p:ph type="dt" sz="half" idx="10"/>
          </p:nvPr>
        </p:nvSpPr>
        <p:spPr/>
        <p:txBody>
          <a:bodyPr/>
          <a:lstStyle/>
          <a:p>
            <a:fld id="{A1ADAD15-80EA-494D-99E5-9FD8B529A241}" type="datetimeFigureOut">
              <a:rPr lang="hu-HU" smtClean="0"/>
              <a:t>2022. 11. 03.</a:t>
            </a:fld>
            <a:endParaRPr lang="hu-HU"/>
          </a:p>
        </p:txBody>
      </p:sp>
      <p:sp>
        <p:nvSpPr>
          <p:cNvPr id="4" name="Élőláb helye 3">
            <a:extLst>
              <a:ext uri="{FF2B5EF4-FFF2-40B4-BE49-F238E27FC236}">
                <a16:creationId xmlns:a16="http://schemas.microsoft.com/office/drawing/2014/main" id="{4C01C1AC-508E-4F15-8C0C-379048E5296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B7C075DD-4044-4139-81CE-B911656DE205}"/>
              </a:ext>
            </a:extLst>
          </p:cNvPr>
          <p:cNvSpPr>
            <a:spLocks noGrp="1"/>
          </p:cNvSpPr>
          <p:nvPr>
            <p:ph type="sldNum" sz="quarter" idx="12"/>
          </p:nvPr>
        </p:nvSpPr>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97763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7ABC23D-4BA0-4258-B96D-A32512D7FE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DE2C7BC-7230-4929-B53D-0CA20A78CA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DEBD48A2-3369-44D2-ABB0-7CC3A20DD293}"/>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00B02450-9D1F-4814-9251-C77A372A2ACD}"/>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94CB29C4-2F4A-4DF6-B037-A45CD100E195}"/>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1472933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D991DB-2D66-418F-8463-619CC0370797}"/>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Tartalom helye 2">
            <a:extLst>
              <a:ext uri="{FF2B5EF4-FFF2-40B4-BE49-F238E27FC236}">
                <a16:creationId xmlns:a16="http://schemas.microsoft.com/office/drawing/2014/main" id="{B00B2B18-185A-4F9E-9383-0BF0E0F63160}"/>
              </a:ext>
            </a:extLst>
          </p:cNvPr>
          <p:cNvSpPr>
            <a:spLocks noGrp="1"/>
          </p:cNvSpPr>
          <p:nvPr>
            <p:ph sz="half" idx="1"/>
          </p:nvPr>
        </p:nvSpPr>
        <p:spPr>
          <a:xfrm>
            <a:off x="838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35A018E8-23FC-4D93-A7C3-18EDE096F20D}"/>
              </a:ext>
            </a:extLst>
          </p:cNvPr>
          <p:cNvSpPr>
            <a:spLocks noGrp="1"/>
          </p:cNvSpPr>
          <p:nvPr>
            <p:ph sz="half" idx="2"/>
          </p:nvPr>
        </p:nvSpPr>
        <p:spPr>
          <a:xfrm>
            <a:off x="6172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FA396C8F-6A48-4303-8F34-A96664FD6565}"/>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6" name="Élőláb helye 5">
            <a:extLst>
              <a:ext uri="{FF2B5EF4-FFF2-40B4-BE49-F238E27FC236}">
                <a16:creationId xmlns:a16="http://schemas.microsoft.com/office/drawing/2014/main" id="{BA8B294A-D639-43DD-93D9-D4BE1FD7F06E}"/>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D5462D41-9F92-4D4E-8A8E-F600A4A3EBF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4260550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AA32DBD-0C1A-4E79-82F0-7487D24488EF}"/>
              </a:ext>
            </a:extLst>
          </p:cNvPr>
          <p:cNvSpPr>
            <a:spLocks noGrp="1"/>
          </p:cNvSpPr>
          <p:nvPr>
            <p:ph type="title"/>
          </p:nvPr>
        </p:nvSpPr>
        <p:spPr>
          <a:xfrm>
            <a:off x="839788" y="365125"/>
            <a:ext cx="10515600" cy="1325563"/>
          </a:xfrm>
          <a:prstGeom prst="rect">
            <a:avLst/>
          </a:prstGeom>
        </p:spPr>
        <p:txBody>
          <a:bodyPr/>
          <a:lstStyle/>
          <a:p>
            <a:r>
              <a:rPr lang="hu-HU"/>
              <a:t>Mintacím szerkesztése</a:t>
            </a:r>
          </a:p>
        </p:txBody>
      </p:sp>
      <p:sp>
        <p:nvSpPr>
          <p:cNvPr id="3" name="Szöveg helye 2">
            <a:extLst>
              <a:ext uri="{FF2B5EF4-FFF2-40B4-BE49-F238E27FC236}">
                <a16:creationId xmlns:a16="http://schemas.microsoft.com/office/drawing/2014/main" id="{39E0C9A7-3A43-41DF-9158-B98DD109F0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B54E7547-046C-40DF-9DEF-459876216443}"/>
              </a:ext>
            </a:extLst>
          </p:cNvPr>
          <p:cNvSpPr>
            <a:spLocks noGrp="1"/>
          </p:cNvSpPr>
          <p:nvPr>
            <p:ph sz="half" idx="2"/>
          </p:nvPr>
        </p:nvSpPr>
        <p:spPr>
          <a:xfrm>
            <a:off x="839788" y="2505075"/>
            <a:ext cx="5157787"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6419496-C1F5-44EE-AE37-57B05A88E3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4BD823D-B260-4D34-A4DE-B5E99F026316}"/>
              </a:ext>
            </a:extLst>
          </p:cNvPr>
          <p:cNvSpPr>
            <a:spLocks noGrp="1"/>
          </p:cNvSpPr>
          <p:nvPr>
            <p:ph sz="quarter" idx="4"/>
          </p:nvPr>
        </p:nvSpPr>
        <p:spPr>
          <a:xfrm>
            <a:off x="6172200" y="2505075"/>
            <a:ext cx="5183188"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B028FFD-F427-4951-897C-7F4C18760A54}"/>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8" name="Élőláb helye 7">
            <a:extLst>
              <a:ext uri="{FF2B5EF4-FFF2-40B4-BE49-F238E27FC236}">
                <a16:creationId xmlns:a16="http://schemas.microsoft.com/office/drawing/2014/main" id="{FF19DC9D-FAE2-4664-8980-A395CCF52E56}"/>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9" name="Dia számának helye 8">
            <a:extLst>
              <a:ext uri="{FF2B5EF4-FFF2-40B4-BE49-F238E27FC236}">
                <a16:creationId xmlns:a16="http://schemas.microsoft.com/office/drawing/2014/main" id="{A48755F5-C85D-47F4-9434-0F4B926F39B1}"/>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4038823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7274E0-8469-4EC7-BD6E-52D6EF172FAB}"/>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Dátum helye 2">
            <a:extLst>
              <a:ext uri="{FF2B5EF4-FFF2-40B4-BE49-F238E27FC236}">
                <a16:creationId xmlns:a16="http://schemas.microsoft.com/office/drawing/2014/main" id="{0B1821C1-245B-4D76-9F4E-547B3D96F6E8}"/>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4" name="Élőláb helye 3">
            <a:extLst>
              <a:ext uri="{FF2B5EF4-FFF2-40B4-BE49-F238E27FC236}">
                <a16:creationId xmlns:a16="http://schemas.microsoft.com/office/drawing/2014/main" id="{84E7B448-3B40-4CBB-B66C-78C73B33C99A}"/>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5" name="Dia számának helye 4">
            <a:extLst>
              <a:ext uri="{FF2B5EF4-FFF2-40B4-BE49-F238E27FC236}">
                <a16:creationId xmlns:a16="http://schemas.microsoft.com/office/drawing/2014/main" id="{EDFB1349-59D4-4CCE-931D-708FDA8A912A}"/>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59472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3052CD38-ABF7-473F-83E9-50663BC3435B}"/>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3" name="Élőláb helye 2">
            <a:extLst>
              <a:ext uri="{FF2B5EF4-FFF2-40B4-BE49-F238E27FC236}">
                <a16:creationId xmlns:a16="http://schemas.microsoft.com/office/drawing/2014/main" id="{28F13DBD-04AD-477A-B5A8-09D361C07D20}"/>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4" name="Dia számának helye 3">
            <a:extLst>
              <a:ext uri="{FF2B5EF4-FFF2-40B4-BE49-F238E27FC236}">
                <a16:creationId xmlns:a16="http://schemas.microsoft.com/office/drawing/2014/main" id="{106F32DB-0CCF-4C4E-A747-5C4C9139967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58584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A75C6B-B3EB-4F36-9472-2E158E67223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5736036-E041-4622-A3F9-11E73303EE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DEAE2CF-D9DB-491E-9DF0-B1A7DCCC74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02DD745-5C8E-44B7-AB67-30F1ADA8A9F9}"/>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6" name="Élőláb helye 5">
            <a:extLst>
              <a:ext uri="{FF2B5EF4-FFF2-40B4-BE49-F238E27FC236}">
                <a16:creationId xmlns:a16="http://schemas.microsoft.com/office/drawing/2014/main" id="{FD760CED-AD2F-4B04-93AF-D1D1EEF7E738}"/>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65987F5D-B14F-4B24-9336-90D9548FAC32}"/>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3813401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6D21B9D-F4AF-4BDC-AC58-59403BFFD3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9B6383E3-14CC-4331-9AAA-9D5199A552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p>
        </p:txBody>
      </p:sp>
      <p:sp>
        <p:nvSpPr>
          <p:cNvPr id="4" name="Szöveg helye 3">
            <a:extLst>
              <a:ext uri="{FF2B5EF4-FFF2-40B4-BE49-F238E27FC236}">
                <a16:creationId xmlns:a16="http://schemas.microsoft.com/office/drawing/2014/main" id="{C634868E-0C57-423F-AC8F-71BB45DF5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90B62ABD-25B4-4DD0-B35B-80CDAD4078A6}"/>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6" name="Élőláb helye 5">
            <a:extLst>
              <a:ext uri="{FF2B5EF4-FFF2-40B4-BE49-F238E27FC236}">
                <a16:creationId xmlns:a16="http://schemas.microsoft.com/office/drawing/2014/main" id="{04780F92-D4AF-4343-8685-D620E8F25C89}"/>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325A2841-35AF-44EC-9F94-B8AF35597D82}"/>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1713690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F3E9D7-332F-46EF-A5D6-C8113BD1BDD8}"/>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Függőleges szöveg helye 2">
            <a:extLst>
              <a:ext uri="{FF2B5EF4-FFF2-40B4-BE49-F238E27FC236}">
                <a16:creationId xmlns:a16="http://schemas.microsoft.com/office/drawing/2014/main" id="{26C34B5B-E8D2-4355-B707-FEB60365E778}"/>
              </a:ext>
            </a:extLst>
          </p:cNvPr>
          <p:cNvSpPr>
            <a:spLocks noGrp="1"/>
          </p:cNvSpPr>
          <p:nvPr>
            <p:ph type="body" orient="vert" idx="1"/>
          </p:nvPr>
        </p:nvSpPr>
        <p:spPr>
          <a:xfrm>
            <a:off x="838200" y="1825625"/>
            <a:ext cx="10515600" cy="43513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904B9CF-B4BC-4319-9253-BE8AC8F3D25B}"/>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B36261D5-EC86-403E-9A1E-2FBC5C3649A6}"/>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8F3FDC6D-2E8C-47B8-8F5A-1ED59990E537}"/>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3065247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26DDD17B-B6C7-45A3-80F7-E14E5C34EE19}"/>
              </a:ext>
            </a:extLst>
          </p:cNvPr>
          <p:cNvSpPr>
            <a:spLocks noGrp="1"/>
          </p:cNvSpPr>
          <p:nvPr>
            <p:ph type="title" orient="vert"/>
          </p:nvPr>
        </p:nvSpPr>
        <p:spPr>
          <a:xfrm>
            <a:off x="8724900" y="365125"/>
            <a:ext cx="2628900" cy="5811838"/>
          </a:xfrm>
          <a:prstGeom prst="rect">
            <a:avLst/>
          </a:prstGeo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9F08FA2F-2399-4516-B7A9-201044C712F3}"/>
              </a:ext>
            </a:extLst>
          </p:cNvPr>
          <p:cNvSpPr>
            <a:spLocks noGrp="1"/>
          </p:cNvSpPr>
          <p:nvPr>
            <p:ph type="body" orient="vert" idx="1"/>
          </p:nvPr>
        </p:nvSpPr>
        <p:spPr>
          <a:xfrm>
            <a:off x="838200" y="365125"/>
            <a:ext cx="7734300" cy="581183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CFE6C52-06AC-4A3F-A48D-C1EE88E17E49}"/>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CEB70923-E62D-4374-A406-AE6B331189A7}"/>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BECF63C7-E99C-4AD8-A16F-B02EC3FD036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360054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1D9FF041-F901-4E36-9D06-F7239592AB63}"/>
              </a:ext>
            </a:extLst>
          </p:cNvPr>
          <p:cNvSpPr>
            <a:spLocks noGrp="1"/>
          </p:cNvSpPr>
          <p:nvPr>
            <p:ph idx="1"/>
          </p:nvPr>
        </p:nvSpPr>
        <p:spPr>
          <a:xfrm>
            <a:off x="452759" y="1526959"/>
            <a:ext cx="11203621" cy="4650004"/>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Dátum helye 3">
            <a:extLst>
              <a:ext uri="{FF2B5EF4-FFF2-40B4-BE49-F238E27FC236}">
                <a16:creationId xmlns:a16="http://schemas.microsoft.com/office/drawing/2014/main" id="{FF1EFD8C-6BBA-4C2C-AD9A-6DBDE4827F0B}"/>
              </a:ext>
            </a:extLst>
          </p:cNvPr>
          <p:cNvSpPr>
            <a:spLocks noGrp="1"/>
          </p:cNvSpPr>
          <p:nvPr>
            <p:ph type="dt" sz="half" idx="10"/>
          </p:nvPr>
        </p:nvSpPr>
        <p:spPr>
          <a:xfrm>
            <a:off x="452759" y="6356350"/>
            <a:ext cx="3128641" cy="365125"/>
          </a:xfrm>
          <a:prstGeom prst="rect">
            <a:avLst/>
          </a:prstGeom>
        </p:spPr>
        <p:txBody>
          <a:body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AA8CFC0E-DCAD-4B46-BD6B-53F95F66C9AF}"/>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244C0560-83AF-411C-955C-A92E8FEE13B0}"/>
              </a:ext>
            </a:extLst>
          </p:cNvPr>
          <p:cNvSpPr>
            <a:spLocks noGrp="1"/>
          </p:cNvSpPr>
          <p:nvPr>
            <p:ph type="sldNum" sz="quarter" idx="12"/>
          </p:nvPr>
        </p:nvSpPr>
        <p:spPr>
          <a:xfrm>
            <a:off x="8610600" y="6356350"/>
            <a:ext cx="3045780" cy="365125"/>
          </a:xfrm>
          <a:prstGeom prst="rect">
            <a:avLst/>
          </a:prstGeom>
        </p:spPr>
        <p:txBody>
          <a:bodyPr/>
          <a:lstStyle>
            <a:lvl1pPr>
              <a:defRPr sz="1600">
                <a:solidFill>
                  <a:srgbClr val="FF0000"/>
                </a:solidFill>
              </a:defRPr>
            </a:lvl1pPr>
          </a:lstStyle>
          <a:p>
            <a:fld id="{228E8589-41CB-4D86-9AD4-D0202C964D3D}" type="slidenum">
              <a:rPr lang="hu-HU" smtClean="0"/>
              <a:pPr/>
              <a:t>‹#›</a:t>
            </a:fld>
            <a:endParaRPr lang="hu-HU"/>
          </a:p>
        </p:txBody>
      </p:sp>
      <p:sp>
        <p:nvSpPr>
          <p:cNvPr id="2" name="Cím 1">
            <a:extLst>
              <a:ext uri="{FF2B5EF4-FFF2-40B4-BE49-F238E27FC236}">
                <a16:creationId xmlns:a16="http://schemas.microsoft.com/office/drawing/2014/main" id="{E25F1284-79AD-425D-998C-78A9D759989B}"/>
              </a:ext>
            </a:extLst>
          </p:cNvPr>
          <p:cNvSpPr>
            <a:spLocks noGrp="1"/>
          </p:cNvSpPr>
          <p:nvPr>
            <p:ph type="title"/>
          </p:nvPr>
        </p:nvSpPr>
        <p:spPr>
          <a:xfrm>
            <a:off x="452762" y="136525"/>
            <a:ext cx="9374819" cy="946551"/>
          </a:xfrm>
          <a:prstGeom prst="rect">
            <a:avLst/>
          </a:prstGeom>
        </p:spPr>
        <p:txBody>
          <a:bodyPr/>
          <a:lstStyle>
            <a:lvl1pPr>
              <a:defRPr>
                <a:solidFill>
                  <a:schemeClr val="tx1">
                    <a:lumMod val="75000"/>
                    <a:lumOff val="25000"/>
                  </a:schemeClr>
                </a:solidFill>
              </a:defRPr>
            </a:lvl1pPr>
          </a:lstStyle>
          <a:p>
            <a:r>
              <a:rPr lang="hu-HU"/>
              <a:t>Mintacím szerkesztése</a:t>
            </a:r>
            <a:endParaRPr lang="hu-HU" dirty="0"/>
          </a:p>
        </p:txBody>
      </p:sp>
      <p:sp>
        <p:nvSpPr>
          <p:cNvPr id="7" name="Cím 1">
            <a:extLst>
              <a:ext uri="{FF2B5EF4-FFF2-40B4-BE49-F238E27FC236}">
                <a16:creationId xmlns:a16="http://schemas.microsoft.com/office/drawing/2014/main" id="{FC836BE7-B91E-448B-880F-1A93D7AE9CEB}"/>
              </a:ext>
            </a:extLst>
          </p:cNvPr>
          <p:cNvSpPr>
            <a:spLocks noGrp="1"/>
          </p:cNvSpPr>
          <p:nvPr>
            <p:ph type="title"/>
          </p:nvPr>
        </p:nvSpPr>
        <p:spPr>
          <a:xfrm>
            <a:off x="452762" y="136525"/>
            <a:ext cx="9374819" cy="946551"/>
          </a:xfrm>
          <a:prstGeom prst="rect">
            <a:avLst/>
          </a:prstGeom>
        </p:spPr>
        <p:txBody>
          <a:bodyPr/>
          <a:lstStyle>
            <a:lvl1pPr>
              <a:defRPr>
                <a:solidFill>
                  <a:schemeClr val="tx1">
                    <a:lumMod val="75000"/>
                    <a:lumOff val="25000"/>
                  </a:schemeClr>
                </a:solidFill>
              </a:defRPr>
            </a:lvl1pPr>
          </a:lstStyle>
          <a:p>
            <a:r>
              <a:rPr lang="hu-HU" dirty="0"/>
              <a:t>Mintacím szerkesztése</a:t>
            </a:r>
          </a:p>
        </p:txBody>
      </p:sp>
    </p:spTree>
    <p:extLst>
      <p:ext uri="{BB962C8B-B14F-4D97-AF65-F5344CB8AC3E}">
        <p14:creationId xmlns:p14="http://schemas.microsoft.com/office/powerpoint/2010/main" val="130900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ímdia">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9BD1F27-765B-43BB-8803-2A76DAB23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9172" y="2746500"/>
            <a:ext cx="1492743" cy="9272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Kép 7">
            <a:extLst>
              <a:ext uri="{FF2B5EF4-FFF2-40B4-BE49-F238E27FC236}">
                <a16:creationId xmlns:a16="http://schemas.microsoft.com/office/drawing/2014/main" id="{2FDF7C5A-A265-43C7-ADAA-A2C1A3DE184D}"/>
              </a:ext>
            </a:extLst>
          </p:cNvPr>
          <p:cNvPicPr>
            <a:picLocks noChangeAspect="1"/>
          </p:cNvPicPr>
          <p:nvPr/>
        </p:nvPicPr>
        <p:blipFill>
          <a:blip r:embed="rId3"/>
          <a:stretch>
            <a:fillRect/>
          </a:stretch>
        </p:blipFill>
        <p:spPr>
          <a:xfrm>
            <a:off x="5811916" y="2740238"/>
            <a:ext cx="2462291" cy="933480"/>
          </a:xfrm>
          <a:prstGeom prst="rect">
            <a:avLst/>
          </a:prstGeom>
        </p:spPr>
      </p:pic>
    </p:spTree>
    <p:extLst>
      <p:ext uri="{BB962C8B-B14F-4D97-AF65-F5344CB8AC3E}">
        <p14:creationId xmlns:p14="http://schemas.microsoft.com/office/powerpoint/2010/main" val="231727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gyéni elrendezé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6FAE6A-0361-48E1-A370-6C7F1831656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C9DC1C78-1960-46B2-976E-A897624F3676}"/>
              </a:ext>
            </a:extLst>
          </p:cNvPr>
          <p:cNvSpPr>
            <a:spLocks noGrp="1"/>
          </p:cNvSpPr>
          <p:nvPr>
            <p:ph type="dt" sz="half" idx="10"/>
          </p:nvPr>
        </p:nvSpPr>
        <p:spPr/>
        <p:txBody>
          <a:bodyPr/>
          <a:lstStyle/>
          <a:p>
            <a:fld id="{A1ADAD15-80EA-494D-99E5-9FD8B529A241}" type="datetimeFigureOut">
              <a:rPr lang="hu-HU" smtClean="0"/>
              <a:t>2022. 11. 03.</a:t>
            </a:fld>
            <a:endParaRPr lang="hu-HU"/>
          </a:p>
        </p:txBody>
      </p:sp>
      <p:sp>
        <p:nvSpPr>
          <p:cNvPr id="4" name="Élőláb helye 3">
            <a:extLst>
              <a:ext uri="{FF2B5EF4-FFF2-40B4-BE49-F238E27FC236}">
                <a16:creationId xmlns:a16="http://schemas.microsoft.com/office/drawing/2014/main" id="{4C01C1AC-508E-4F15-8C0C-379048E5296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B7C075DD-4044-4139-81CE-B911656DE205}"/>
              </a:ext>
            </a:extLst>
          </p:cNvPr>
          <p:cNvSpPr>
            <a:spLocks noGrp="1"/>
          </p:cNvSpPr>
          <p:nvPr>
            <p:ph type="sldNum" sz="quarter" idx="12"/>
          </p:nvPr>
        </p:nvSpPr>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44582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7ABC23D-4BA0-4258-B96D-A32512D7FE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DE2C7BC-7230-4929-B53D-0CA20A78CAC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DEBD48A2-3369-44D2-ABB0-7CC3A20DD293}"/>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00B02450-9D1F-4814-9251-C77A372A2ACD}"/>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a:extLst>
              <a:ext uri="{FF2B5EF4-FFF2-40B4-BE49-F238E27FC236}">
                <a16:creationId xmlns:a16="http://schemas.microsoft.com/office/drawing/2014/main" id="{94CB29C4-2F4A-4DF6-B037-A45CD100E195}"/>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120642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D991DB-2D66-418F-8463-619CC0370797}"/>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Tartalom helye 2">
            <a:extLst>
              <a:ext uri="{FF2B5EF4-FFF2-40B4-BE49-F238E27FC236}">
                <a16:creationId xmlns:a16="http://schemas.microsoft.com/office/drawing/2014/main" id="{B00B2B18-185A-4F9E-9383-0BF0E0F63160}"/>
              </a:ext>
            </a:extLst>
          </p:cNvPr>
          <p:cNvSpPr>
            <a:spLocks noGrp="1"/>
          </p:cNvSpPr>
          <p:nvPr>
            <p:ph sz="half" idx="1"/>
          </p:nvPr>
        </p:nvSpPr>
        <p:spPr>
          <a:xfrm>
            <a:off x="838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35A018E8-23FC-4D93-A7C3-18EDE096F20D}"/>
              </a:ext>
            </a:extLst>
          </p:cNvPr>
          <p:cNvSpPr>
            <a:spLocks noGrp="1"/>
          </p:cNvSpPr>
          <p:nvPr>
            <p:ph sz="half" idx="2"/>
          </p:nvPr>
        </p:nvSpPr>
        <p:spPr>
          <a:xfrm>
            <a:off x="6172200" y="1825625"/>
            <a:ext cx="5181600" cy="435133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FA396C8F-6A48-4303-8F34-A96664FD6565}"/>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6" name="Élőláb helye 5">
            <a:extLst>
              <a:ext uri="{FF2B5EF4-FFF2-40B4-BE49-F238E27FC236}">
                <a16:creationId xmlns:a16="http://schemas.microsoft.com/office/drawing/2014/main" id="{BA8B294A-D639-43DD-93D9-D4BE1FD7F06E}"/>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7" name="Dia számának helye 6">
            <a:extLst>
              <a:ext uri="{FF2B5EF4-FFF2-40B4-BE49-F238E27FC236}">
                <a16:creationId xmlns:a16="http://schemas.microsoft.com/office/drawing/2014/main" id="{D5462D41-9F92-4D4E-8A8E-F600A4A3EBF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5220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AA32DBD-0C1A-4E79-82F0-7487D24488EF}"/>
              </a:ext>
            </a:extLst>
          </p:cNvPr>
          <p:cNvSpPr>
            <a:spLocks noGrp="1"/>
          </p:cNvSpPr>
          <p:nvPr>
            <p:ph type="title"/>
          </p:nvPr>
        </p:nvSpPr>
        <p:spPr>
          <a:xfrm>
            <a:off x="839788" y="365125"/>
            <a:ext cx="10515600" cy="1325563"/>
          </a:xfrm>
          <a:prstGeom prst="rect">
            <a:avLst/>
          </a:prstGeom>
        </p:spPr>
        <p:txBody>
          <a:bodyPr/>
          <a:lstStyle/>
          <a:p>
            <a:r>
              <a:rPr lang="hu-HU"/>
              <a:t>Mintacím szerkesztése</a:t>
            </a:r>
          </a:p>
        </p:txBody>
      </p:sp>
      <p:sp>
        <p:nvSpPr>
          <p:cNvPr id="3" name="Szöveg helye 2">
            <a:extLst>
              <a:ext uri="{FF2B5EF4-FFF2-40B4-BE49-F238E27FC236}">
                <a16:creationId xmlns:a16="http://schemas.microsoft.com/office/drawing/2014/main" id="{39E0C9A7-3A43-41DF-9158-B98DD109F0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B54E7547-046C-40DF-9DEF-459876216443}"/>
              </a:ext>
            </a:extLst>
          </p:cNvPr>
          <p:cNvSpPr>
            <a:spLocks noGrp="1"/>
          </p:cNvSpPr>
          <p:nvPr>
            <p:ph sz="half" idx="2"/>
          </p:nvPr>
        </p:nvSpPr>
        <p:spPr>
          <a:xfrm>
            <a:off x="839788" y="2505075"/>
            <a:ext cx="5157787"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6419496-C1F5-44EE-AE37-57B05A88E3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4BD823D-B260-4D34-A4DE-B5E99F026316}"/>
              </a:ext>
            </a:extLst>
          </p:cNvPr>
          <p:cNvSpPr>
            <a:spLocks noGrp="1"/>
          </p:cNvSpPr>
          <p:nvPr>
            <p:ph sz="quarter" idx="4"/>
          </p:nvPr>
        </p:nvSpPr>
        <p:spPr>
          <a:xfrm>
            <a:off x="6172200" y="2505075"/>
            <a:ext cx="5183188" cy="3684588"/>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B028FFD-F427-4951-897C-7F4C18760A54}"/>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8" name="Élőláb helye 7">
            <a:extLst>
              <a:ext uri="{FF2B5EF4-FFF2-40B4-BE49-F238E27FC236}">
                <a16:creationId xmlns:a16="http://schemas.microsoft.com/office/drawing/2014/main" id="{FF19DC9D-FAE2-4664-8980-A395CCF52E56}"/>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9" name="Dia számának helye 8">
            <a:extLst>
              <a:ext uri="{FF2B5EF4-FFF2-40B4-BE49-F238E27FC236}">
                <a16:creationId xmlns:a16="http://schemas.microsoft.com/office/drawing/2014/main" id="{A48755F5-C85D-47F4-9434-0F4B926F39B1}"/>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65897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C7274E0-8469-4EC7-BD6E-52D6EF172FAB}"/>
              </a:ext>
            </a:extLst>
          </p:cNvPr>
          <p:cNvSpPr>
            <a:spLocks noGrp="1"/>
          </p:cNvSpPr>
          <p:nvPr>
            <p:ph type="title"/>
          </p:nvPr>
        </p:nvSpPr>
        <p:spPr>
          <a:xfrm>
            <a:off x="838200" y="365125"/>
            <a:ext cx="10515600" cy="1325563"/>
          </a:xfrm>
          <a:prstGeom prst="rect">
            <a:avLst/>
          </a:prstGeom>
        </p:spPr>
        <p:txBody>
          <a:bodyPr/>
          <a:lstStyle/>
          <a:p>
            <a:r>
              <a:rPr lang="hu-HU"/>
              <a:t>Mintacím szerkesztése</a:t>
            </a:r>
          </a:p>
        </p:txBody>
      </p:sp>
      <p:sp>
        <p:nvSpPr>
          <p:cNvPr id="3" name="Dátum helye 2">
            <a:extLst>
              <a:ext uri="{FF2B5EF4-FFF2-40B4-BE49-F238E27FC236}">
                <a16:creationId xmlns:a16="http://schemas.microsoft.com/office/drawing/2014/main" id="{0B1821C1-245B-4D76-9F4E-547B3D96F6E8}"/>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4" name="Élőláb helye 3">
            <a:extLst>
              <a:ext uri="{FF2B5EF4-FFF2-40B4-BE49-F238E27FC236}">
                <a16:creationId xmlns:a16="http://schemas.microsoft.com/office/drawing/2014/main" id="{84E7B448-3B40-4CBB-B66C-78C73B33C99A}"/>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5" name="Dia számának helye 4">
            <a:extLst>
              <a:ext uri="{FF2B5EF4-FFF2-40B4-BE49-F238E27FC236}">
                <a16:creationId xmlns:a16="http://schemas.microsoft.com/office/drawing/2014/main" id="{EDFB1349-59D4-4CCE-931D-708FDA8A912A}"/>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84442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3052CD38-ABF7-473F-83E9-50663BC3435B}"/>
              </a:ext>
            </a:extLst>
          </p:cNvPr>
          <p:cNvSpPr>
            <a:spLocks noGrp="1"/>
          </p:cNvSpPr>
          <p:nvPr>
            <p:ph type="dt" sz="half" idx="10"/>
          </p:nvPr>
        </p:nvSpPr>
        <p:spPr>
          <a:xfrm>
            <a:off x="838200" y="6356350"/>
            <a:ext cx="2743200" cy="365125"/>
          </a:xfrm>
          <a:prstGeom prst="rect">
            <a:avLst/>
          </a:prstGeom>
        </p:spPr>
        <p:txBody>
          <a:bodyPr/>
          <a:lstStyle/>
          <a:p>
            <a:fld id="{A1ADAD15-80EA-494D-99E5-9FD8B529A241}" type="datetimeFigureOut">
              <a:rPr lang="hu-HU" smtClean="0"/>
              <a:t>2022. 11. 03.</a:t>
            </a:fld>
            <a:endParaRPr lang="hu-HU"/>
          </a:p>
        </p:txBody>
      </p:sp>
      <p:sp>
        <p:nvSpPr>
          <p:cNvPr id="3" name="Élőláb helye 2">
            <a:extLst>
              <a:ext uri="{FF2B5EF4-FFF2-40B4-BE49-F238E27FC236}">
                <a16:creationId xmlns:a16="http://schemas.microsoft.com/office/drawing/2014/main" id="{28F13DBD-04AD-477A-B5A8-09D361C07D20}"/>
              </a:ext>
            </a:extLst>
          </p:cNvPr>
          <p:cNvSpPr>
            <a:spLocks noGrp="1"/>
          </p:cNvSpPr>
          <p:nvPr>
            <p:ph type="ftr" sz="quarter" idx="11"/>
          </p:nvPr>
        </p:nvSpPr>
        <p:spPr>
          <a:xfrm>
            <a:off x="4038600" y="6356350"/>
            <a:ext cx="4114800" cy="365125"/>
          </a:xfrm>
          <a:prstGeom prst="rect">
            <a:avLst/>
          </a:prstGeom>
        </p:spPr>
        <p:txBody>
          <a:bodyPr/>
          <a:lstStyle/>
          <a:p>
            <a:endParaRPr lang="hu-HU"/>
          </a:p>
        </p:txBody>
      </p:sp>
      <p:sp>
        <p:nvSpPr>
          <p:cNvPr id="4" name="Dia számának helye 3">
            <a:extLst>
              <a:ext uri="{FF2B5EF4-FFF2-40B4-BE49-F238E27FC236}">
                <a16:creationId xmlns:a16="http://schemas.microsoft.com/office/drawing/2014/main" id="{106F32DB-0CCF-4C4E-A747-5C4C91399674}"/>
              </a:ext>
            </a:extLst>
          </p:cNvPr>
          <p:cNvSpPr>
            <a:spLocks noGrp="1"/>
          </p:cNvSpPr>
          <p:nvPr>
            <p:ph type="sldNum" sz="quarter" idx="12"/>
          </p:nvPr>
        </p:nvSpPr>
        <p:spPr>
          <a:xfrm>
            <a:off x="8610600" y="6356350"/>
            <a:ext cx="2743200" cy="365125"/>
          </a:xfrm>
          <a:prstGeom prst="rect">
            <a:avLst/>
          </a:prstGeom>
        </p:spPr>
        <p:txBody>
          <a:bodyPr/>
          <a:lstStyle/>
          <a:p>
            <a:fld id="{228E8589-41CB-4D86-9AD4-D0202C964D3D}" type="slidenum">
              <a:rPr lang="hu-HU" smtClean="0"/>
              <a:t>‹#›</a:t>
            </a:fld>
            <a:endParaRPr lang="hu-HU"/>
          </a:p>
        </p:txBody>
      </p:sp>
    </p:spTree>
    <p:extLst>
      <p:ext uri="{BB962C8B-B14F-4D97-AF65-F5344CB8AC3E}">
        <p14:creationId xmlns:p14="http://schemas.microsoft.com/office/powerpoint/2010/main" val="2580937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pn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938336"/>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33445483-8B80-4625-A19B-E9E55532247B}"/>
              </a:ext>
            </a:extLst>
          </p:cNvPr>
          <p:cNvSpPr>
            <a:spLocks noGrp="1"/>
          </p:cNvSpPr>
          <p:nvPr>
            <p:ph type="title"/>
          </p:nvPr>
        </p:nvSpPr>
        <p:spPr>
          <a:xfrm>
            <a:off x="423512" y="136525"/>
            <a:ext cx="9355755" cy="951130"/>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5A6EEA54-721E-4FBC-AA34-6CC7680F7E94}"/>
              </a:ext>
            </a:extLst>
          </p:cNvPr>
          <p:cNvSpPr>
            <a:spLocks noGrp="1"/>
          </p:cNvSpPr>
          <p:nvPr>
            <p:ph type="body" idx="1"/>
          </p:nvPr>
        </p:nvSpPr>
        <p:spPr>
          <a:xfrm>
            <a:off x="423511" y="1617044"/>
            <a:ext cx="11271183" cy="4559919"/>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9E188F8-DB50-4A6B-8CF3-A655D306300E}"/>
              </a:ext>
            </a:extLst>
          </p:cNvPr>
          <p:cNvSpPr>
            <a:spLocks noGrp="1"/>
          </p:cNvSpPr>
          <p:nvPr>
            <p:ph type="dt" sz="half" idx="2"/>
          </p:nvPr>
        </p:nvSpPr>
        <p:spPr>
          <a:xfrm>
            <a:off x="423512" y="6356350"/>
            <a:ext cx="31578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7FAB17EF-1637-46C4-B424-9BD592A46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81EDC772-B866-4533-ACBC-40145DC25385}"/>
              </a:ext>
            </a:extLst>
          </p:cNvPr>
          <p:cNvSpPr>
            <a:spLocks noGrp="1"/>
          </p:cNvSpPr>
          <p:nvPr>
            <p:ph type="sldNum" sz="quarter" idx="4"/>
          </p:nvPr>
        </p:nvSpPr>
        <p:spPr>
          <a:xfrm>
            <a:off x="8610600" y="6356350"/>
            <a:ext cx="30840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E8589-41CB-4D86-9AD4-D0202C964D3D}" type="slidenum">
              <a:rPr lang="hu-HU" smtClean="0"/>
              <a:t>‹#›</a:t>
            </a:fld>
            <a:endParaRPr lang="hu-HU"/>
          </a:p>
        </p:txBody>
      </p:sp>
      <p:pic>
        <p:nvPicPr>
          <p:cNvPr id="11" name="Picture 3">
            <a:extLst>
              <a:ext uri="{FF2B5EF4-FFF2-40B4-BE49-F238E27FC236}">
                <a16:creationId xmlns:a16="http://schemas.microsoft.com/office/drawing/2014/main" id="{DF641863-554C-4795-90EA-D94E0FFA7EF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100630" y="289339"/>
            <a:ext cx="1031830" cy="640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Kép 11">
            <a:extLst>
              <a:ext uri="{FF2B5EF4-FFF2-40B4-BE49-F238E27FC236}">
                <a16:creationId xmlns:a16="http://schemas.microsoft.com/office/drawing/2014/main" id="{B4A40B71-D913-413F-8072-84190437636F}"/>
              </a:ext>
            </a:extLst>
          </p:cNvPr>
          <p:cNvPicPr>
            <a:picLocks noChangeAspect="1"/>
          </p:cNvPicPr>
          <p:nvPr/>
        </p:nvPicPr>
        <p:blipFill rotWithShape="1">
          <a:blip r:embed="rId18"/>
          <a:srcRect r="62310"/>
          <a:stretch/>
        </p:blipFill>
        <p:spPr>
          <a:xfrm>
            <a:off x="11132459" y="289339"/>
            <a:ext cx="637173" cy="640921"/>
          </a:xfrm>
          <a:prstGeom prst="rect">
            <a:avLst/>
          </a:prstGeom>
        </p:spPr>
      </p:pic>
      <p:pic>
        <p:nvPicPr>
          <p:cNvPr id="9" name="Picture 3">
            <a:extLst>
              <a:ext uri="{FF2B5EF4-FFF2-40B4-BE49-F238E27FC236}">
                <a16:creationId xmlns:a16="http://schemas.microsoft.com/office/drawing/2014/main" id="{884ED8DC-7346-43BE-A532-6474D7AB507F}"/>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100630" y="289339"/>
            <a:ext cx="1031830" cy="640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Kép 9">
            <a:extLst>
              <a:ext uri="{FF2B5EF4-FFF2-40B4-BE49-F238E27FC236}">
                <a16:creationId xmlns:a16="http://schemas.microsoft.com/office/drawing/2014/main" id="{86DF97B1-F31A-4C69-8DEE-BAA64B32E0E6}"/>
              </a:ext>
            </a:extLst>
          </p:cNvPr>
          <p:cNvPicPr>
            <a:picLocks noChangeAspect="1"/>
          </p:cNvPicPr>
          <p:nvPr userDrawn="1"/>
        </p:nvPicPr>
        <p:blipFill rotWithShape="1">
          <a:blip r:embed="rId18"/>
          <a:srcRect r="62310"/>
          <a:stretch/>
        </p:blipFill>
        <p:spPr>
          <a:xfrm>
            <a:off x="11132459" y="289339"/>
            <a:ext cx="637173" cy="640921"/>
          </a:xfrm>
          <a:prstGeom prst="rect">
            <a:avLst/>
          </a:prstGeom>
        </p:spPr>
      </p:pic>
    </p:spTree>
    <p:extLst>
      <p:ext uri="{BB962C8B-B14F-4D97-AF65-F5344CB8AC3E}">
        <p14:creationId xmlns:p14="http://schemas.microsoft.com/office/powerpoint/2010/main" val="39997156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0" r:id="rId13"/>
    <p:sldLayoutId id="2147483694" r:id="rId14"/>
    <p:sldLayoutId id="214748369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59224"/>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33445483-8B80-4625-A19B-E9E55532247B}"/>
              </a:ext>
            </a:extLst>
          </p:cNvPr>
          <p:cNvSpPr>
            <a:spLocks noGrp="1"/>
          </p:cNvSpPr>
          <p:nvPr>
            <p:ph type="title"/>
          </p:nvPr>
        </p:nvSpPr>
        <p:spPr>
          <a:xfrm>
            <a:off x="423512" y="136525"/>
            <a:ext cx="9355755" cy="951130"/>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5A6EEA54-721E-4FBC-AA34-6CC7680F7E94}"/>
              </a:ext>
            </a:extLst>
          </p:cNvPr>
          <p:cNvSpPr>
            <a:spLocks noGrp="1"/>
          </p:cNvSpPr>
          <p:nvPr>
            <p:ph type="body" idx="1"/>
          </p:nvPr>
        </p:nvSpPr>
        <p:spPr>
          <a:xfrm>
            <a:off x="423511" y="1617044"/>
            <a:ext cx="11271183" cy="4559919"/>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9E188F8-DB50-4A6B-8CF3-A655D306300E}"/>
              </a:ext>
            </a:extLst>
          </p:cNvPr>
          <p:cNvSpPr>
            <a:spLocks noGrp="1"/>
          </p:cNvSpPr>
          <p:nvPr>
            <p:ph type="dt" sz="half" idx="2"/>
          </p:nvPr>
        </p:nvSpPr>
        <p:spPr>
          <a:xfrm>
            <a:off x="423512" y="6356350"/>
            <a:ext cx="31578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DAD15-80EA-494D-99E5-9FD8B529A241}" type="datetimeFigureOut">
              <a:rPr lang="hu-HU" smtClean="0"/>
              <a:t>2022. 11. 03.</a:t>
            </a:fld>
            <a:endParaRPr lang="hu-HU"/>
          </a:p>
        </p:txBody>
      </p:sp>
      <p:sp>
        <p:nvSpPr>
          <p:cNvPr id="5" name="Élőláb helye 4">
            <a:extLst>
              <a:ext uri="{FF2B5EF4-FFF2-40B4-BE49-F238E27FC236}">
                <a16:creationId xmlns:a16="http://schemas.microsoft.com/office/drawing/2014/main" id="{7FAB17EF-1637-46C4-B424-9BD592A46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81EDC772-B866-4533-ACBC-40145DC25385}"/>
              </a:ext>
            </a:extLst>
          </p:cNvPr>
          <p:cNvSpPr>
            <a:spLocks noGrp="1"/>
          </p:cNvSpPr>
          <p:nvPr>
            <p:ph type="sldNum" sz="quarter" idx="4"/>
          </p:nvPr>
        </p:nvSpPr>
        <p:spPr>
          <a:xfrm>
            <a:off x="8610600" y="6356350"/>
            <a:ext cx="30840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E8589-41CB-4D86-9AD4-D0202C964D3D}" type="slidenum">
              <a:rPr lang="hu-HU" smtClean="0"/>
              <a:t>‹#›</a:t>
            </a:fld>
            <a:endParaRPr lang="hu-HU"/>
          </a:p>
        </p:txBody>
      </p:sp>
      <p:pic>
        <p:nvPicPr>
          <p:cNvPr id="11" name="Picture 3">
            <a:extLst>
              <a:ext uri="{FF2B5EF4-FFF2-40B4-BE49-F238E27FC236}">
                <a16:creationId xmlns:a16="http://schemas.microsoft.com/office/drawing/2014/main" id="{DF641863-554C-4795-90EA-D94E0FFA7EF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00630" y="289339"/>
            <a:ext cx="1031830" cy="640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Kép 11">
            <a:extLst>
              <a:ext uri="{FF2B5EF4-FFF2-40B4-BE49-F238E27FC236}">
                <a16:creationId xmlns:a16="http://schemas.microsoft.com/office/drawing/2014/main" id="{B4A40B71-D913-413F-8072-84190437636F}"/>
              </a:ext>
            </a:extLst>
          </p:cNvPr>
          <p:cNvPicPr>
            <a:picLocks noChangeAspect="1"/>
          </p:cNvPicPr>
          <p:nvPr/>
        </p:nvPicPr>
        <p:blipFill rotWithShape="1">
          <a:blip r:embed="rId15"/>
          <a:srcRect r="62310"/>
          <a:stretch/>
        </p:blipFill>
        <p:spPr>
          <a:xfrm>
            <a:off x="11132459" y="289339"/>
            <a:ext cx="637173" cy="640921"/>
          </a:xfrm>
          <a:prstGeom prst="rect">
            <a:avLst/>
          </a:prstGeom>
        </p:spPr>
      </p:pic>
      <p:pic>
        <p:nvPicPr>
          <p:cNvPr id="9" name="Picture 3">
            <a:extLst>
              <a:ext uri="{FF2B5EF4-FFF2-40B4-BE49-F238E27FC236}">
                <a16:creationId xmlns:a16="http://schemas.microsoft.com/office/drawing/2014/main" id="{40A0D6C5-D259-4A3D-9C23-97B2CFA7E7C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00630" y="289339"/>
            <a:ext cx="1031830" cy="6409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Kép 9">
            <a:extLst>
              <a:ext uri="{FF2B5EF4-FFF2-40B4-BE49-F238E27FC236}">
                <a16:creationId xmlns:a16="http://schemas.microsoft.com/office/drawing/2014/main" id="{7B98B00C-BCAA-4B11-B6E3-A1144FB55D4C}"/>
              </a:ext>
            </a:extLst>
          </p:cNvPr>
          <p:cNvPicPr>
            <a:picLocks noChangeAspect="1"/>
          </p:cNvPicPr>
          <p:nvPr userDrawn="1"/>
        </p:nvPicPr>
        <p:blipFill rotWithShape="1">
          <a:blip r:embed="rId15"/>
          <a:srcRect r="62310"/>
          <a:stretch/>
        </p:blipFill>
        <p:spPr>
          <a:xfrm>
            <a:off x="11132459" y="289339"/>
            <a:ext cx="637173" cy="640921"/>
          </a:xfrm>
          <a:prstGeom prst="rect">
            <a:avLst/>
          </a:prstGeom>
        </p:spPr>
      </p:pic>
    </p:spTree>
    <p:extLst>
      <p:ext uri="{BB962C8B-B14F-4D97-AF65-F5344CB8AC3E}">
        <p14:creationId xmlns:p14="http://schemas.microsoft.com/office/powerpoint/2010/main" val="1160932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1772"/>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akis.web.elte.h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ikit-learn.org/stable/modules/svm.html"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cikit-learn.org/stable/modules/svm.html#svm-kernels" TargetMode="External"/><Relationship Id="rId2" Type="http://schemas.openxmlformats.org/officeDocument/2006/relationships/hyperlink" Target="http://scikit-learn.org/stable/modules/generated/sklearn.svm.SVC.html#sklearn.svm.SVC" TargetMode="External"/><Relationship Id="rId1" Type="http://schemas.openxmlformats.org/officeDocument/2006/relationships/slideLayout" Target="../slideLayouts/slideLayout15.xml"/><Relationship Id="rId4" Type="http://schemas.openxmlformats.org/officeDocument/2006/relationships/hyperlink" Target="https://neerajkumar.org/writings/sv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s://www.kdnuggets.com/2020/03/machine-learning-algorithm-svm-explained.htm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cikit-learn.org/stable/modules/generated/sklearn.naive_bayes.GaussianNB.html#sklearn.naive_bayes.GaussianNB" TargetMode="External"/><Relationship Id="rId2" Type="http://schemas.openxmlformats.org/officeDocument/2006/relationships/hyperlink" Target="http://scikit-learn.org/stable/modules/naive_bayes.html"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hyperlink" Target="http://www.nltk.org/howto/stem.html" TargetMode="Externa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ikit-learn.org/stable/modules/feature_extraction.html#text-feature-extraction" TargetMode="Externa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s://monkeylearn.com/text-classification/" TargetMode="External"/><Relationship Id="rId2" Type="http://schemas.openxmlformats.org/officeDocument/2006/relationships/hyperlink" Target="https://towardsdatascience.com/introduction-to-text-representations-for-language-processing-part-1-dc6e8068b8a4" TargetMode="External"/><Relationship Id="rId1" Type="http://schemas.openxmlformats.org/officeDocument/2006/relationships/slideLayout" Target="../slideLayouts/slideLayout15.xml"/><Relationship Id="rId4" Type="http://schemas.openxmlformats.org/officeDocument/2006/relationships/hyperlink" Target="https://medium.com/analytics-vidhya/deep-learning-techniques-for-text-representation-part-1-75c4ad4aa133"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15.x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5.bin"/><Relationship Id="rId1" Type="http://schemas.openxmlformats.org/officeDocument/2006/relationships/slideLayout" Target="../slideLayouts/slideLayout15.x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6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7.bin"/><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hyperlink" Target="https://www.cs.princeton.edu/courses/archive/spring18/cos511/scribe_notes/0312.pdf" TargetMode="External"/><Relationship Id="rId2" Type="http://schemas.openxmlformats.org/officeDocument/2006/relationships/hyperlink" Target="https://towardsdatascience.com/adaboost-intuition-and-explanation-9c4e67034879" TargetMode="Externa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92164F-A6C7-4DF6-870D-6335F3A612DC}"/>
              </a:ext>
            </a:extLst>
          </p:cNvPr>
          <p:cNvSpPr>
            <a:spLocks noGrp="1"/>
          </p:cNvSpPr>
          <p:nvPr>
            <p:ph type="ctrTitle"/>
          </p:nvPr>
        </p:nvSpPr>
        <p:spPr/>
        <p:txBody>
          <a:bodyPr/>
          <a:lstStyle/>
          <a:p>
            <a:r>
              <a:rPr lang="hu-HU" dirty="0"/>
              <a:t>Big Data Architektúrák és </a:t>
            </a:r>
            <a:br>
              <a:rPr lang="hu-HU" dirty="0"/>
            </a:br>
            <a:r>
              <a:rPr lang="hu-HU" dirty="0"/>
              <a:t>Elemző Módszerek 8.EA</a:t>
            </a:r>
            <a:br>
              <a:rPr lang="hu-HU" dirty="0"/>
            </a:br>
            <a:r>
              <a:rPr lang="hu-HU" sz="4000" dirty="0"/>
              <a:t>Osztályozás – SVM, </a:t>
            </a:r>
            <a:r>
              <a:rPr lang="hu-HU" sz="4000" dirty="0" err="1"/>
              <a:t>Naive</a:t>
            </a:r>
            <a:r>
              <a:rPr lang="hu-HU" sz="4000" dirty="0"/>
              <a:t> </a:t>
            </a:r>
            <a:r>
              <a:rPr lang="hu-HU" sz="4000" dirty="0" err="1"/>
              <a:t>Bayes</a:t>
            </a:r>
            <a:r>
              <a:rPr lang="hu-HU" sz="4000" dirty="0"/>
              <a:t>, </a:t>
            </a:r>
            <a:r>
              <a:rPr lang="hu-HU" sz="4000" dirty="0" err="1"/>
              <a:t>Ensemble</a:t>
            </a:r>
            <a:r>
              <a:rPr lang="hu-HU" sz="4000" dirty="0"/>
              <a:t> </a:t>
            </a:r>
            <a:r>
              <a:rPr lang="hu-HU" sz="4000" dirty="0" err="1"/>
              <a:t>methods</a:t>
            </a:r>
            <a:endParaRPr lang="hu-HU" dirty="0"/>
          </a:p>
        </p:txBody>
      </p:sp>
      <p:sp>
        <p:nvSpPr>
          <p:cNvPr id="3" name="Alcím 2">
            <a:extLst>
              <a:ext uri="{FF2B5EF4-FFF2-40B4-BE49-F238E27FC236}">
                <a16:creationId xmlns:a16="http://schemas.microsoft.com/office/drawing/2014/main" id="{CF789601-4C75-4855-B2FE-2094F69DFC6E}"/>
              </a:ext>
            </a:extLst>
          </p:cNvPr>
          <p:cNvSpPr>
            <a:spLocks noGrp="1"/>
          </p:cNvSpPr>
          <p:nvPr>
            <p:ph type="subTitle" idx="1"/>
          </p:nvPr>
        </p:nvSpPr>
        <p:spPr/>
        <p:txBody>
          <a:bodyPr>
            <a:normAutofit fontScale="92500" lnSpcReduction="20000"/>
          </a:bodyPr>
          <a:lstStyle/>
          <a:p>
            <a:r>
              <a:rPr lang="hu-HU" b="1" dirty="0"/>
              <a:t>Laki Sándor, PhD</a:t>
            </a:r>
          </a:p>
          <a:p>
            <a:r>
              <a:rPr lang="hu-HU" dirty="0"/>
              <a:t>Információs Rendszerek Tanszék</a:t>
            </a:r>
          </a:p>
          <a:p>
            <a:r>
              <a:rPr lang="hu-HU" dirty="0"/>
              <a:t>ELTE Eötvös Loránd Tudományegyetem</a:t>
            </a:r>
          </a:p>
          <a:p>
            <a:r>
              <a:rPr lang="hu-HU" dirty="0"/>
              <a:t>Web: </a:t>
            </a:r>
            <a:r>
              <a:rPr lang="hu-HU" dirty="0">
                <a:hlinkClick r:id="rId2"/>
              </a:rPr>
              <a:t>http://lakis.web.elte.hu</a:t>
            </a:r>
            <a:endParaRPr lang="hu-HU" dirty="0"/>
          </a:p>
        </p:txBody>
      </p:sp>
    </p:spTree>
    <p:extLst>
      <p:ext uri="{BB962C8B-B14F-4D97-AF65-F5344CB8AC3E}">
        <p14:creationId xmlns:p14="http://schemas.microsoft.com/office/powerpoint/2010/main" val="177665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And </a:t>
            </a:r>
            <a:r>
              <a:rPr lang="hu-HU" dirty="0" err="1"/>
              <a:t>now</a:t>
            </a:r>
            <a:r>
              <a:rPr lang="hu-HU" dirty="0"/>
              <a:t>?</a:t>
            </a:r>
          </a:p>
        </p:txBody>
      </p:sp>
      <p:cxnSp>
        <p:nvCxnSpPr>
          <p:cNvPr id="4" name="Egyenes összekötő nyíllal 3"/>
          <p:cNvCxnSpPr/>
          <p:nvPr/>
        </p:nvCxnSpPr>
        <p:spPr>
          <a:xfrm>
            <a:off x="2567608" y="3717032"/>
            <a:ext cx="6552728"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5807968" y="2204864"/>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8757592" y="3573016"/>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5591944" y="242088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4" name="Csoportba foglalás 13"/>
          <p:cNvGrpSpPr/>
          <p:nvPr/>
        </p:nvGrpSpPr>
        <p:grpSpPr>
          <a:xfrm>
            <a:off x="5915980" y="3615407"/>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5663952" y="4092751"/>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4990498" y="3964214"/>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6301945" y="3800073"/>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5720967" y="3169138"/>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5975328" y="4157628"/>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5157849" y="3253773"/>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5481608" y="3576217"/>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Csoportba foglalás 37"/>
          <p:cNvGrpSpPr/>
          <p:nvPr/>
        </p:nvGrpSpPr>
        <p:grpSpPr>
          <a:xfrm>
            <a:off x="5353322" y="3834537"/>
            <a:ext cx="144016" cy="184666"/>
            <a:chOff x="2123728" y="2389530"/>
            <a:chExt cx="144016" cy="184666"/>
          </a:xfrm>
        </p:grpSpPr>
        <p:cxnSp>
          <p:nvCxnSpPr>
            <p:cNvPr id="39" name="Egyenes összekötő 3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5784484" y="3439916"/>
            <a:ext cx="144016" cy="184666"/>
            <a:chOff x="2123728" y="2389530"/>
            <a:chExt cx="144016" cy="184666"/>
          </a:xfrm>
        </p:grpSpPr>
        <p:cxnSp>
          <p:nvCxnSpPr>
            <p:cNvPr id="42" name="Egyenes összekötő 4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Ellipszis 43"/>
          <p:cNvSpPr/>
          <p:nvPr/>
        </p:nvSpPr>
        <p:spPr>
          <a:xfrm>
            <a:off x="5712476" y="251722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4439816" y="324579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5085841" y="251722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6059996" y="450353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6458112" y="340525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p:cNvSpPr/>
          <p:nvPr/>
        </p:nvSpPr>
        <p:spPr>
          <a:xfrm>
            <a:off x="5024973" y="461154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4655840" y="409245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p:cNvSpPr/>
          <p:nvPr/>
        </p:nvSpPr>
        <p:spPr>
          <a:xfrm>
            <a:off x="6193933" y="295895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p:cNvSpPr/>
          <p:nvPr/>
        </p:nvSpPr>
        <p:spPr>
          <a:xfrm>
            <a:off x="6378575" y="415762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4392227" y="364088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4753857" y="288250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5" name="Csoportba foglalás 54"/>
          <p:cNvGrpSpPr/>
          <p:nvPr/>
        </p:nvGrpSpPr>
        <p:grpSpPr>
          <a:xfrm>
            <a:off x="5800214" y="3813274"/>
            <a:ext cx="144016" cy="184666"/>
            <a:chOff x="2123728" y="2389530"/>
            <a:chExt cx="144016" cy="184666"/>
          </a:xfrm>
        </p:grpSpPr>
        <p:cxnSp>
          <p:nvCxnSpPr>
            <p:cNvPr id="56" name="Egyenes összekötő 5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Csoportba foglalás 57"/>
          <p:cNvGrpSpPr/>
          <p:nvPr/>
        </p:nvGrpSpPr>
        <p:grpSpPr>
          <a:xfrm>
            <a:off x="5951984" y="3325634"/>
            <a:ext cx="144016" cy="184666"/>
            <a:chOff x="2123728" y="2389530"/>
            <a:chExt cx="144016" cy="184666"/>
          </a:xfrm>
        </p:grpSpPr>
        <p:cxnSp>
          <p:nvCxnSpPr>
            <p:cNvPr id="59" name="Egyenes összekötő 5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2" name="Ellipszis 61"/>
          <p:cNvSpPr/>
          <p:nvPr/>
        </p:nvSpPr>
        <p:spPr>
          <a:xfrm>
            <a:off x="6822926" y="347618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p:cNvSpPr/>
          <p:nvPr/>
        </p:nvSpPr>
        <p:spPr>
          <a:xfrm>
            <a:off x="6490942" y="384147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64" name="Csoportba foglalás 63"/>
          <p:cNvGrpSpPr/>
          <p:nvPr/>
        </p:nvGrpSpPr>
        <p:grpSpPr>
          <a:xfrm>
            <a:off x="5686492" y="4224626"/>
            <a:ext cx="144016" cy="184666"/>
            <a:chOff x="2123728" y="2389530"/>
            <a:chExt cx="144016" cy="184666"/>
          </a:xfrm>
        </p:grpSpPr>
        <p:cxnSp>
          <p:nvCxnSpPr>
            <p:cNvPr id="66" name="Egyenes összekötő 6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Egyenes összekötő 6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Ellipszis 67"/>
          <p:cNvSpPr/>
          <p:nvPr/>
        </p:nvSpPr>
        <p:spPr>
          <a:xfrm>
            <a:off x="5823264" y="465593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Ellipszis 69"/>
          <p:cNvSpPr/>
          <p:nvPr/>
        </p:nvSpPr>
        <p:spPr>
          <a:xfrm>
            <a:off x="5445604" y="468914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övegdoboz 2"/>
          <p:cNvSpPr txBox="1"/>
          <p:nvPr/>
        </p:nvSpPr>
        <p:spPr>
          <a:xfrm>
            <a:off x="8757592" y="3984739"/>
            <a:ext cx="722784" cy="369332"/>
          </a:xfrm>
          <a:prstGeom prst="rect">
            <a:avLst/>
          </a:prstGeom>
          <a:noFill/>
        </p:spPr>
        <p:txBody>
          <a:bodyPr wrap="square" rtlCol="0">
            <a:spAutoFit/>
          </a:bodyPr>
          <a:lstStyle/>
          <a:p>
            <a:r>
              <a:rPr lang="hu-HU" dirty="0"/>
              <a:t>X</a:t>
            </a:r>
          </a:p>
        </p:txBody>
      </p:sp>
      <p:sp>
        <p:nvSpPr>
          <p:cNvPr id="61" name="Szövegdoboz 60"/>
          <p:cNvSpPr txBox="1"/>
          <p:nvPr/>
        </p:nvSpPr>
        <p:spPr>
          <a:xfrm>
            <a:off x="5353322" y="1844824"/>
            <a:ext cx="590908" cy="369332"/>
          </a:xfrm>
          <a:prstGeom prst="rect">
            <a:avLst/>
          </a:prstGeom>
          <a:noFill/>
        </p:spPr>
        <p:txBody>
          <a:bodyPr wrap="square" rtlCol="0">
            <a:spAutoFit/>
          </a:bodyPr>
          <a:lstStyle/>
          <a:p>
            <a:r>
              <a:rPr lang="hu-HU" dirty="0"/>
              <a:t>Y</a:t>
            </a:r>
          </a:p>
        </p:txBody>
      </p:sp>
      <p:sp>
        <p:nvSpPr>
          <p:cNvPr id="8" name="Téglalap 7"/>
          <p:cNvSpPr/>
          <p:nvPr/>
        </p:nvSpPr>
        <p:spPr>
          <a:xfrm>
            <a:off x="7898904" y="4905164"/>
            <a:ext cx="1221432" cy="1188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rPr>
              <a:t>SVM</a:t>
            </a:r>
          </a:p>
        </p:txBody>
      </p:sp>
      <p:cxnSp>
        <p:nvCxnSpPr>
          <p:cNvPr id="10" name="Egyenes összekötő nyíllal 9"/>
          <p:cNvCxnSpPr/>
          <p:nvPr/>
        </p:nvCxnSpPr>
        <p:spPr>
          <a:xfrm>
            <a:off x="6930938" y="5013176"/>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Egyenes összekötő nyíllal 68"/>
          <p:cNvCxnSpPr/>
          <p:nvPr/>
        </p:nvCxnSpPr>
        <p:spPr>
          <a:xfrm>
            <a:off x="6928234" y="5445224"/>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Egyenes összekötő nyíllal 70"/>
          <p:cNvCxnSpPr/>
          <p:nvPr/>
        </p:nvCxnSpPr>
        <p:spPr>
          <a:xfrm>
            <a:off x="6928234" y="5877272"/>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Egyenes összekötő nyíllal 71"/>
          <p:cNvCxnSpPr/>
          <p:nvPr/>
        </p:nvCxnSpPr>
        <p:spPr>
          <a:xfrm>
            <a:off x="9120336" y="5445224"/>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rot="5400000">
            <a:off x="9654362" y="5272779"/>
            <a:ext cx="1559733" cy="369332"/>
          </a:xfrm>
          <a:prstGeom prst="rect">
            <a:avLst/>
          </a:prstGeom>
          <a:noFill/>
        </p:spPr>
        <p:txBody>
          <a:bodyPr wrap="square" rtlCol="0">
            <a:spAutoFit/>
          </a:bodyPr>
          <a:lstStyle/>
          <a:p>
            <a:pPr algn="ctr"/>
            <a:r>
              <a:rPr lang="hu-HU" b="1" dirty="0" err="1"/>
              <a:t>Label</a:t>
            </a:r>
            <a:endParaRPr lang="hu-HU" b="1" dirty="0"/>
          </a:p>
        </p:txBody>
      </p:sp>
      <p:sp>
        <p:nvSpPr>
          <p:cNvPr id="12" name="Szövegdoboz 11"/>
          <p:cNvSpPr txBox="1"/>
          <p:nvPr/>
        </p:nvSpPr>
        <p:spPr>
          <a:xfrm>
            <a:off x="6301946" y="4859868"/>
            <a:ext cx="626289" cy="369332"/>
          </a:xfrm>
          <a:prstGeom prst="rect">
            <a:avLst/>
          </a:prstGeom>
          <a:noFill/>
        </p:spPr>
        <p:txBody>
          <a:bodyPr wrap="square" rtlCol="0">
            <a:spAutoFit/>
          </a:bodyPr>
          <a:lstStyle/>
          <a:p>
            <a:pPr algn="r"/>
            <a:r>
              <a:rPr lang="hu-HU" dirty="0"/>
              <a:t>X</a:t>
            </a:r>
          </a:p>
        </p:txBody>
      </p:sp>
      <p:sp>
        <p:nvSpPr>
          <p:cNvPr id="73" name="Szövegdoboz 72"/>
          <p:cNvSpPr txBox="1"/>
          <p:nvPr/>
        </p:nvSpPr>
        <p:spPr>
          <a:xfrm>
            <a:off x="6312025" y="5291916"/>
            <a:ext cx="626289" cy="369332"/>
          </a:xfrm>
          <a:prstGeom prst="rect">
            <a:avLst/>
          </a:prstGeom>
          <a:noFill/>
        </p:spPr>
        <p:txBody>
          <a:bodyPr wrap="square" rtlCol="0">
            <a:spAutoFit/>
          </a:bodyPr>
          <a:lstStyle/>
          <a:p>
            <a:pPr algn="r"/>
            <a:r>
              <a:rPr lang="hu-HU" dirty="0"/>
              <a:t>Y</a:t>
            </a:r>
          </a:p>
        </p:txBody>
      </p:sp>
      <p:sp>
        <p:nvSpPr>
          <p:cNvPr id="74" name="Szövegdoboz 73"/>
          <p:cNvSpPr txBox="1"/>
          <p:nvPr/>
        </p:nvSpPr>
        <p:spPr>
          <a:xfrm>
            <a:off x="5951985" y="5661248"/>
            <a:ext cx="936104" cy="369332"/>
          </a:xfrm>
          <a:prstGeom prst="rect">
            <a:avLst/>
          </a:prstGeom>
          <a:noFill/>
        </p:spPr>
        <p:txBody>
          <a:bodyPr wrap="square" rtlCol="0">
            <a:spAutoFit/>
          </a:bodyPr>
          <a:lstStyle/>
          <a:p>
            <a:pPr algn="r"/>
            <a:r>
              <a:rPr lang="hu-HU" dirty="0"/>
              <a:t>X</a:t>
            </a:r>
            <a:r>
              <a:rPr lang="hu-HU" baseline="30000" dirty="0"/>
              <a:t>2</a:t>
            </a:r>
            <a:r>
              <a:rPr lang="hu-HU" dirty="0"/>
              <a:t>+Y</a:t>
            </a:r>
            <a:r>
              <a:rPr lang="hu-HU" baseline="30000" dirty="0"/>
              <a:t>2</a:t>
            </a:r>
          </a:p>
        </p:txBody>
      </p:sp>
    </p:spTree>
    <p:extLst>
      <p:ext uri="{BB962C8B-B14F-4D97-AF65-F5344CB8AC3E}">
        <p14:creationId xmlns:p14="http://schemas.microsoft.com/office/powerpoint/2010/main" val="2343261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And </a:t>
            </a:r>
            <a:r>
              <a:rPr lang="hu-HU" dirty="0" err="1"/>
              <a:t>now</a:t>
            </a:r>
            <a:r>
              <a:rPr lang="hu-HU" dirty="0"/>
              <a:t>?</a:t>
            </a:r>
          </a:p>
        </p:txBody>
      </p:sp>
      <p:cxnSp>
        <p:nvCxnSpPr>
          <p:cNvPr id="4" name="Egyenes összekötő nyíllal 3"/>
          <p:cNvCxnSpPr/>
          <p:nvPr/>
        </p:nvCxnSpPr>
        <p:spPr>
          <a:xfrm>
            <a:off x="2567608" y="3717032"/>
            <a:ext cx="6552728"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5807968" y="2204864"/>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8757592" y="3573016"/>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5591944" y="242088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4" name="Csoportba foglalás 13"/>
          <p:cNvGrpSpPr/>
          <p:nvPr/>
        </p:nvGrpSpPr>
        <p:grpSpPr>
          <a:xfrm>
            <a:off x="5915980" y="3615407"/>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5663952" y="3573016"/>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4990498" y="3573016"/>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6301945" y="3573016"/>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5720967" y="3532366"/>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5975328" y="3604374"/>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5157849" y="3573016"/>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5481608" y="3576217"/>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Csoportba foglalás 37"/>
          <p:cNvGrpSpPr/>
          <p:nvPr/>
        </p:nvGrpSpPr>
        <p:grpSpPr>
          <a:xfrm>
            <a:off x="5353322" y="3573016"/>
            <a:ext cx="144016" cy="184666"/>
            <a:chOff x="2123728" y="2389530"/>
            <a:chExt cx="144016" cy="184666"/>
          </a:xfrm>
        </p:grpSpPr>
        <p:cxnSp>
          <p:nvCxnSpPr>
            <p:cNvPr id="39" name="Egyenes összekötő 3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5784484" y="3532366"/>
            <a:ext cx="144016" cy="184666"/>
            <a:chOff x="2123728" y="2389530"/>
            <a:chExt cx="144016" cy="184666"/>
          </a:xfrm>
        </p:grpSpPr>
        <p:cxnSp>
          <p:nvCxnSpPr>
            <p:cNvPr id="42" name="Egyenes összekötő 4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Ellipszis 43"/>
          <p:cNvSpPr/>
          <p:nvPr/>
        </p:nvSpPr>
        <p:spPr>
          <a:xfrm>
            <a:off x="5712476" y="285293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4439816" y="306896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5085841" y="278092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6059996" y="299695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6458112" y="321297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p:cNvSpPr/>
          <p:nvPr/>
        </p:nvSpPr>
        <p:spPr>
          <a:xfrm>
            <a:off x="5024973" y="310496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4655840" y="318016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p:cNvSpPr/>
          <p:nvPr/>
        </p:nvSpPr>
        <p:spPr>
          <a:xfrm>
            <a:off x="6193933" y="295895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p:cNvSpPr/>
          <p:nvPr/>
        </p:nvSpPr>
        <p:spPr>
          <a:xfrm>
            <a:off x="6378575" y="321297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4392227" y="325216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4753857" y="299695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5" name="Csoportba foglalás 54"/>
          <p:cNvGrpSpPr/>
          <p:nvPr/>
        </p:nvGrpSpPr>
        <p:grpSpPr>
          <a:xfrm>
            <a:off x="5800214" y="3501008"/>
            <a:ext cx="144016" cy="184666"/>
            <a:chOff x="2123728" y="2389530"/>
            <a:chExt cx="144016" cy="184666"/>
          </a:xfrm>
        </p:grpSpPr>
        <p:cxnSp>
          <p:nvCxnSpPr>
            <p:cNvPr id="56" name="Egyenes összekötő 5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Csoportba foglalás 57"/>
          <p:cNvGrpSpPr/>
          <p:nvPr/>
        </p:nvGrpSpPr>
        <p:grpSpPr>
          <a:xfrm>
            <a:off x="5951984" y="3532366"/>
            <a:ext cx="144016" cy="184666"/>
            <a:chOff x="2123728" y="2389530"/>
            <a:chExt cx="144016" cy="184666"/>
          </a:xfrm>
        </p:grpSpPr>
        <p:cxnSp>
          <p:nvCxnSpPr>
            <p:cNvPr id="59" name="Egyenes összekötő 5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2" name="Ellipszis 61"/>
          <p:cNvSpPr/>
          <p:nvPr/>
        </p:nvSpPr>
        <p:spPr>
          <a:xfrm>
            <a:off x="6822926" y="321297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p:cNvSpPr/>
          <p:nvPr/>
        </p:nvSpPr>
        <p:spPr>
          <a:xfrm>
            <a:off x="6490942" y="299695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64" name="Csoportba foglalás 63"/>
          <p:cNvGrpSpPr/>
          <p:nvPr/>
        </p:nvGrpSpPr>
        <p:grpSpPr>
          <a:xfrm>
            <a:off x="5686492" y="3460358"/>
            <a:ext cx="144016" cy="184666"/>
            <a:chOff x="2123728" y="2389530"/>
            <a:chExt cx="144016" cy="184666"/>
          </a:xfrm>
        </p:grpSpPr>
        <p:cxnSp>
          <p:nvCxnSpPr>
            <p:cNvPr id="66" name="Egyenes összekötő 6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Egyenes összekötő 6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Ellipszis 67"/>
          <p:cNvSpPr/>
          <p:nvPr/>
        </p:nvSpPr>
        <p:spPr>
          <a:xfrm>
            <a:off x="5823264" y="314935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Ellipszis 69"/>
          <p:cNvSpPr/>
          <p:nvPr/>
        </p:nvSpPr>
        <p:spPr>
          <a:xfrm>
            <a:off x="5445604" y="318255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övegdoboz 2"/>
          <p:cNvSpPr txBox="1"/>
          <p:nvPr/>
        </p:nvSpPr>
        <p:spPr>
          <a:xfrm>
            <a:off x="8757592" y="3984739"/>
            <a:ext cx="722784" cy="369332"/>
          </a:xfrm>
          <a:prstGeom prst="rect">
            <a:avLst/>
          </a:prstGeom>
          <a:noFill/>
        </p:spPr>
        <p:txBody>
          <a:bodyPr wrap="square" rtlCol="0">
            <a:spAutoFit/>
          </a:bodyPr>
          <a:lstStyle/>
          <a:p>
            <a:r>
              <a:rPr lang="hu-HU" dirty="0"/>
              <a:t>X</a:t>
            </a:r>
          </a:p>
        </p:txBody>
      </p:sp>
      <p:sp>
        <p:nvSpPr>
          <p:cNvPr id="61" name="Szövegdoboz 60"/>
          <p:cNvSpPr txBox="1"/>
          <p:nvPr/>
        </p:nvSpPr>
        <p:spPr>
          <a:xfrm>
            <a:off x="5353322" y="1844824"/>
            <a:ext cx="590908" cy="369332"/>
          </a:xfrm>
          <a:prstGeom prst="rect">
            <a:avLst/>
          </a:prstGeom>
          <a:noFill/>
        </p:spPr>
        <p:txBody>
          <a:bodyPr wrap="square" rtlCol="0">
            <a:spAutoFit/>
          </a:bodyPr>
          <a:lstStyle/>
          <a:p>
            <a:r>
              <a:rPr lang="hu-HU" dirty="0"/>
              <a:t>Z</a:t>
            </a:r>
          </a:p>
        </p:txBody>
      </p:sp>
      <p:sp>
        <p:nvSpPr>
          <p:cNvPr id="8" name="Téglalap 7"/>
          <p:cNvSpPr/>
          <p:nvPr/>
        </p:nvSpPr>
        <p:spPr>
          <a:xfrm>
            <a:off x="7898904" y="4905164"/>
            <a:ext cx="1221432" cy="1188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rPr>
              <a:t>SVM</a:t>
            </a:r>
          </a:p>
        </p:txBody>
      </p:sp>
      <p:cxnSp>
        <p:nvCxnSpPr>
          <p:cNvPr id="10" name="Egyenes összekötő nyíllal 9"/>
          <p:cNvCxnSpPr/>
          <p:nvPr/>
        </p:nvCxnSpPr>
        <p:spPr>
          <a:xfrm>
            <a:off x="6930938" y="5013176"/>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Egyenes összekötő nyíllal 68"/>
          <p:cNvCxnSpPr/>
          <p:nvPr/>
        </p:nvCxnSpPr>
        <p:spPr>
          <a:xfrm>
            <a:off x="6928234" y="5445224"/>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Egyenes összekötő nyíllal 70"/>
          <p:cNvCxnSpPr/>
          <p:nvPr/>
        </p:nvCxnSpPr>
        <p:spPr>
          <a:xfrm>
            <a:off x="6928234" y="5877272"/>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Egyenes összekötő nyíllal 71"/>
          <p:cNvCxnSpPr/>
          <p:nvPr/>
        </p:nvCxnSpPr>
        <p:spPr>
          <a:xfrm>
            <a:off x="9120336" y="5445224"/>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rot="5400000">
            <a:off x="9654362" y="5272779"/>
            <a:ext cx="1559733" cy="369332"/>
          </a:xfrm>
          <a:prstGeom prst="rect">
            <a:avLst/>
          </a:prstGeom>
          <a:noFill/>
        </p:spPr>
        <p:txBody>
          <a:bodyPr wrap="square" rtlCol="0">
            <a:spAutoFit/>
          </a:bodyPr>
          <a:lstStyle/>
          <a:p>
            <a:pPr algn="ctr"/>
            <a:r>
              <a:rPr lang="hu-HU" b="1" dirty="0" err="1"/>
              <a:t>Label</a:t>
            </a:r>
            <a:endParaRPr lang="hu-HU" b="1" dirty="0"/>
          </a:p>
        </p:txBody>
      </p:sp>
      <p:sp>
        <p:nvSpPr>
          <p:cNvPr id="12" name="Szövegdoboz 11"/>
          <p:cNvSpPr txBox="1"/>
          <p:nvPr/>
        </p:nvSpPr>
        <p:spPr>
          <a:xfrm>
            <a:off x="6301946" y="4859868"/>
            <a:ext cx="626289" cy="369332"/>
          </a:xfrm>
          <a:prstGeom prst="rect">
            <a:avLst/>
          </a:prstGeom>
          <a:noFill/>
        </p:spPr>
        <p:txBody>
          <a:bodyPr wrap="square" rtlCol="0">
            <a:spAutoFit/>
          </a:bodyPr>
          <a:lstStyle/>
          <a:p>
            <a:pPr algn="r"/>
            <a:r>
              <a:rPr lang="hu-HU" dirty="0"/>
              <a:t>X</a:t>
            </a:r>
          </a:p>
        </p:txBody>
      </p:sp>
      <p:sp>
        <p:nvSpPr>
          <p:cNvPr id="73" name="Szövegdoboz 72"/>
          <p:cNvSpPr txBox="1"/>
          <p:nvPr/>
        </p:nvSpPr>
        <p:spPr>
          <a:xfrm>
            <a:off x="6312025" y="5291916"/>
            <a:ext cx="626289" cy="369332"/>
          </a:xfrm>
          <a:prstGeom prst="rect">
            <a:avLst/>
          </a:prstGeom>
          <a:noFill/>
        </p:spPr>
        <p:txBody>
          <a:bodyPr wrap="square" rtlCol="0">
            <a:spAutoFit/>
          </a:bodyPr>
          <a:lstStyle/>
          <a:p>
            <a:pPr algn="r"/>
            <a:r>
              <a:rPr lang="hu-HU" dirty="0"/>
              <a:t>Y</a:t>
            </a:r>
          </a:p>
        </p:txBody>
      </p:sp>
      <p:sp>
        <p:nvSpPr>
          <p:cNvPr id="74" name="Szövegdoboz 73"/>
          <p:cNvSpPr txBox="1"/>
          <p:nvPr/>
        </p:nvSpPr>
        <p:spPr>
          <a:xfrm>
            <a:off x="5951985" y="5661248"/>
            <a:ext cx="936104" cy="369332"/>
          </a:xfrm>
          <a:prstGeom prst="rect">
            <a:avLst/>
          </a:prstGeom>
          <a:noFill/>
        </p:spPr>
        <p:txBody>
          <a:bodyPr wrap="square" rtlCol="0">
            <a:spAutoFit/>
          </a:bodyPr>
          <a:lstStyle/>
          <a:p>
            <a:pPr algn="r"/>
            <a:r>
              <a:rPr lang="hu-HU" dirty="0"/>
              <a:t>Z=X</a:t>
            </a:r>
            <a:r>
              <a:rPr lang="hu-HU" baseline="30000" dirty="0"/>
              <a:t>2</a:t>
            </a:r>
            <a:r>
              <a:rPr lang="hu-HU" dirty="0"/>
              <a:t>+Y</a:t>
            </a:r>
            <a:r>
              <a:rPr lang="hu-HU" baseline="30000" dirty="0"/>
              <a:t>2</a:t>
            </a:r>
          </a:p>
        </p:txBody>
      </p:sp>
      <p:cxnSp>
        <p:nvCxnSpPr>
          <p:cNvPr id="13" name="Egyenes összekötő 12"/>
          <p:cNvCxnSpPr/>
          <p:nvPr/>
        </p:nvCxnSpPr>
        <p:spPr>
          <a:xfrm>
            <a:off x="2927648" y="3449794"/>
            <a:ext cx="4968552" cy="512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62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a:t>Applying</a:t>
            </a:r>
            <a:r>
              <a:rPr lang="hu-HU" dirty="0"/>
              <a:t> a kernel </a:t>
            </a:r>
            <a:br>
              <a:rPr lang="hu-HU" dirty="0"/>
            </a:br>
            <a:r>
              <a:rPr lang="hu-HU" dirty="0" err="1"/>
              <a:t>for</a:t>
            </a:r>
            <a:r>
              <a:rPr lang="hu-HU" dirty="0"/>
              <a:t> </a:t>
            </a:r>
            <a:r>
              <a:rPr lang="hu-HU" dirty="0" err="1"/>
              <a:t>transforming</a:t>
            </a:r>
            <a:r>
              <a:rPr lang="hu-HU" dirty="0"/>
              <a:t> </a:t>
            </a:r>
            <a:r>
              <a:rPr lang="hu-HU" dirty="0" err="1"/>
              <a:t>the</a:t>
            </a:r>
            <a:r>
              <a:rPr lang="hu-HU" dirty="0"/>
              <a:t> </a:t>
            </a:r>
            <a:r>
              <a:rPr lang="hu-HU" dirty="0" err="1"/>
              <a:t>data</a:t>
            </a:r>
            <a:endParaRPr lang="hu-HU" dirty="0"/>
          </a:p>
        </p:txBody>
      </p:sp>
      <p:sp>
        <p:nvSpPr>
          <p:cNvPr id="4" name="Szövegdoboz 3"/>
          <p:cNvSpPr txBox="1"/>
          <p:nvPr/>
        </p:nvSpPr>
        <p:spPr>
          <a:xfrm>
            <a:off x="2495600" y="3068961"/>
            <a:ext cx="1728192" cy="646331"/>
          </a:xfrm>
          <a:prstGeom prst="rect">
            <a:avLst/>
          </a:prstGeom>
          <a:noFill/>
        </p:spPr>
        <p:txBody>
          <a:bodyPr wrap="square" rtlCol="0">
            <a:spAutoFit/>
          </a:bodyPr>
          <a:lstStyle/>
          <a:p>
            <a:pPr algn="ctr"/>
            <a:r>
              <a:rPr lang="hu-HU" b="1" dirty="0"/>
              <a:t>X, Y</a:t>
            </a:r>
          </a:p>
          <a:p>
            <a:pPr algn="ctr"/>
            <a:r>
              <a:rPr lang="hu-HU" b="1" dirty="0" err="1">
                <a:solidFill>
                  <a:srgbClr val="FF0000"/>
                </a:solidFill>
              </a:rPr>
              <a:t>Not</a:t>
            </a:r>
            <a:r>
              <a:rPr lang="hu-HU" b="1" dirty="0">
                <a:solidFill>
                  <a:srgbClr val="FF0000"/>
                </a:solidFill>
              </a:rPr>
              <a:t> </a:t>
            </a:r>
            <a:r>
              <a:rPr lang="hu-HU" b="1" dirty="0" err="1">
                <a:solidFill>
                  <a:srgbClr val="FF0000"/>
                </a:solidFill>
              </a:rPr>
              <a:t>separable</a:t>
            </a:r>
            <a:endParaRPr lang="hu-HU" b="1" dirty="0">
              <a:solidFill>
                <a:srgbClr val="FF0000"/>
              </a:solidFill>
            </a:endParaRPr>
          </a:p>
        </p:txBody>
      </p:sp>
      <p:sp>
        <p:nvSpPr>
          <p:cNvPr id="5" name="Szövegdoboz 4"/>
          <p:cNvSpPr txBox="1"/>
          <p:nvPr/>
        </p:nvSpPr>
        <p:spPr>
          <a:xfrm>
            <a:off x="7320136" y="3068961"/>
            <a:ext cx="2736304" cy="646331"/>
          </a:xfrm>
          <a:prstGeom prst="rect">
            <a:avLst/>
          </a:prstGeom>
          <a:noFill/>
        </p:spPr>
        <p:txBody>
          <a:bodyPr wrap="square" rtlCol="0">
            <a:spAutoFit/>
          </a:bodyPr>
          <a:lstStyle/>
          <a:p>
            <a:pPr algn="ctr"/>
            <a:r>
              <a:rPr lang="hu-HU" b="1" dirty="0"/>
              <a:t>X1, X2, X3, X4, X5…</a:t>
            </a:r>
          </a:p>
          <a:p>
            <a:pPr algn="ctr"/>
            <a:r>
              <a:rPr lang="hu-HU" b="1" dirty="0" err="1">
                <a:solidFill>
                  <a:srgbClr val="FF0000"/>
                </a:solidFill>
              </a:rPr>
              <a:t>Separable</a:t>
            </a:r>
            <a:endParaRPr lang="hu-HU" b="1" dirty="0">
              <a:solidFill>
                <a:srgbClr val="FF0000"/>
              </a:solidFill>
            </a:endParaRPr>
          </a:p>
        </p:txBody>
      </p:sp>
      <p:sp>
        <p:nvSpPr>
          <p:cNvPr id="6" name="Szövegdoboz 5"/>
          <p:cNvSpPr txBox="1"/>
          <p:nvPr/>
        </p:nvSpPr>
        <p:spPr>
          <a:xfrm>
            <a:off x="5303912" y="3068960"/>
            <a:ext cx="1800200" cy="369332"/>
          </a:xfrm>
          <a:prstGeom prst="rect">
            <a:avLst/>
          </a:prstGeom>
          <a:noFill/>
        </p:spPr>
        <p:txBody>
          <a:bodyPr wrap="square" rtlCol="0">
            <a:spAutoFit/>
          </a:bodyPr>
          <a:lstStyle/>
          <a:p>
            <a:pPr algn="ctr"/>
            <a:r>
              <a:rPr lang="hu-HU" b="1" dirty="0">
                <a:solidFill>
                  <a:srgbClr val="C00000"/>
                </a:solidFill>
              </a:rPr>
              <a:t>KERNEL</a:t>
            </a:r>
          </a:p>
        </p:txBody>
      </p:sp>
      <p:cxnSp>
        <p:nvCxnSpPr>
          <p:cNvPr id="8" name="Egyenes összekötő nyíllal 7"/>
          <p:cNvCxnSpPr>
            <a:endCxn id="5" idx="1"/>
          </p:cNvCxnSpPr>
          <p:nvPr/>
        </p:nvCxnSpPr>
        <p:spPr>
          <a:xfrm>
            <a:off x="4727848" y="3392126"/>
            <a:ext cx="2592288" cy="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Szövegdoboz 8"/>
          <p:cNvSpPr txBox="1"/>
          <p:nvPr/>
        </p:nvSpPr>
        <p:spPr>
          <a:xfrm>
            <a:off x="2495600" y="4653136"/>
            <a:ext cx="1728192" cy="923330"/>
          </a:xfrm>
          <a:prstGeom prst="rect">
            <a:avLst/>
          </a:prstGeom>
          <a:noFill/>
        </p:spPr>
        <p:txBody>
          <a:bodyPr wrap="square" rtlCol="0">
            <a:spAutoFit/>
          </a:bodyPr>
          <a:lstStyle/>
          <a:p>
            <a:pPr algn="ctr"/>
            <a:r>
              <a:rPr lang="hu-HU" b="1" dirty="0">
                <a:solidFill>
                  <a:srgbClr val="C00000"/>
                </a:solidFill>
              </a:rPr>
              <a:t>NO SOLUTION</a:t>
            </a:r>
          </a:p>
          <a:p>
            <a:pPr algn="ctr"/>
            <a:r>
              <a:rPr lang="hu-HU" b="1" dirty="0">
                <a:solidFill>
                  <a:srgbClr val="C00000"/>
                </a:solidFill>
              </a:rPr>
              <a:t>No </a:t>
            </a:r>
            <a:r>
              <a:rPr lang="hu-HU" b="1" dirty="0" err="1">
                <a:solidFill>
                  <a:srgbClr val="C00000"/>
                </a:solidFill>
              </a:rPr>
              <a:t>linear</a:t>
            </a:r>
            <a:r>
              <a:rPr lang="hu-HU" b="1" dirty="0">
                <a:solidFill>
                  <a:srgbClr val="C00000"/>
                </a:solidFill>
              </a:rPr>
              <a:t> </a:t>
            </a:r>
            <a:r>
              <a:rPr lang="hu-HU" b="1" dirty="0" err="1">
                <a:solidFill>
                  <a:srgbClr val="C00000"/>
                </a:solidFill>
              </a:rPr>
              <a:t>separator</a:t>
            </a:r>
            <a:endParaRPr lang="hu-HU" b="1" dirty="0">
              <a:solidFill>
                <a:srgbClr val="C00000"/>
              </a:solidFill>
            </a:endParaRPr>
          </a:p>
        </p:txBody>
      </p:sp>
      <p:sp>
        <p:nvSpPr>
          <p:cNvPr id="10" name="Szövegdoboz 9"/>
          <p:cNvSpPr txBox="1"/>
          <p:nvPr/>
        </p:nvSpPr>
        <p:spPr>
          <a:xfrm>
            <a:off x="7824192" y="4653136"/>
            <a:ext cx="1728192" cy="923330"/>
          </a:xfrm>
          <a:prstGeom prst="rect">
            <a:avLst/>
          </a:prstGeom>
          <a:noFill/>
        </p:spPr>
        <p:txBody>
          <a:bodyPr wrap="square" rtlCol="0">
            <a:spAutoFit/>
          </a:bodyPr>
          <a:lstStyle/>
          <a:p>
            <a:pPr algn="ctr"/>
            <a:r>
              <a:rPr lang="hu-HU" b="1" dirty="0">
                <a:solidFill>
                  <a:srgbClr val="00B050"/>
                </a:solidFill>
              </a:rPr>
              <a:t>SOLUTION</a:t>
            </a:r>
          </a:p>
          <a:p>
            <a:pPr algn="ctr"/>
            <a:r>
              <a:rPr lang="hu-HU" b="1" dirty="0" err="1">
                <a:solidFill>
                  <a:srgbClr val="00B050"/>
                </a:solidFill>
              </a:rPr>
              <a:t>Linearly</a:t>
            </a:r>
            <a:r>
              <a:rPr lang="hu-HU" b="1" dirty="0">
                <a:solidFill>
                  <a:srgbClr val="00B050"/>
                </a:solidFill>
              </a:rPr>
              <a:t> </a:t>
            </a:r>
            <a:r>
              <a:rPr lang="hu-HU" b="1" dirty="0" err="1">
                <a:solidFill>
                  <a:srgbClr val="00B050"/>
                </a:solidFill>
              </a:rPr>
              <a:t>separable</a:t>
            </a:r>
            <a:endParaRPr lang="hu-HU" b="1" dirty="0">
              <a:solidFill>
                <a:srgbClr val="00B050"/>
              </a:solidFill>
            </a:endParaRPr>
          </a:p>
        </p:txBody>
      </p:sp>
      <p:pic>
        <p:nvPicPr>
          <p:cNvPr id="3074" name="Picture 2" descr="https://www.dtreg.com/uploaded/pageimg/SvmF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367" y="4149081"/>
            <a:ext cx="390525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41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SVM </a:t>
            </a:r>
            <a:r>
              <a:rPr lang="hu-HU" dirty="0" err="1"/>
              <a:t>in</a:t>
            </a:r>
            <a:r>
              <a:rPr lang="hu-HU" dirty="0"/>
              <a:t> </a:t>
            </a:r>
            <a:r>
              <a:rPr lang="hu-HU" dirty="0" err="1"/>
              <a:t>sklearn</a:t>
            </a:r>
            <a:endParaRPr lang="hu-HU" dirty="0"/>
          </a:p>
        </p:txBody>
      </p:sp>
      <p:sp>
        <p:nvSpPr>
          <p:cNvPr id="4" name="Tartalom helye 3"/>
          <p:cNvSpPr>
            <a:spLocks noGrp="1"/>
          </p:cNvSpPr>
          <p:nvPr>
            <p:ph idx="1"/>
          </p:nvPr>
        </p:nvSpPr>
        <p:spPr>
          <a:xfrm>
            <a:off x="1981200" y="1600201"/>
            <a:ext cx="8229600" cy="1612776"/>
          </a:xfrm>
        </p:spPr>
        <p:txBody>
          <a:bodyPr>
            <a:normAutofit/>
          </a:bodyPr>
          <a:lstStyle/>
          <a:p>
            <a:r>
              <a:rPr lang="hu-HU" dirty="0">
                <a:hlinkClick r:id="rId2"/>
              </a:rPr>
              <a:t>http://scikit-learn.org/stable/modules/svm.html</a:t>
            </a:r>
            <a:endParaRPr lang="hu-HU" dirty="0"/>
          </a:p>
          <a:p>
            <a:endParaRPr lang="hu-H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234" y="2996952"/>
            <a:ext cx="872325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25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Parameters</a:t>
            </a:r>
            <a:r>
              <a:rPr lang="hu-HU" dirty="0"/>
              <a:t> </a:t>
            </a:r>
            <a:r>
              <a:rPr lang="hu-HU" dirty="0" err="1"/>
              <a:t>in</a:t>
            </a:r>
            <a:r>
              <a:rPr lang="hu-HU" dirty="0"/>
              <a:t> </a:t>
            </a:r>
            <a:r>
              <a:rPr lang="hu-HU" dirty="0" err="1"/>
              <a:t>Machine</a:t>
            </a:r>
            <a:r>
              <a:rPr lang="hu-HU" dirty="0"/>
              <a:t> </a:t>
            </a:r>
            <a:r>
              <a:rPr lang="hu-HU" dirty="0" err="1"/>
              <a:t>Learning</a:t>
            </a:r>
            <a:endParaRPr lang="hu-HU" dirty="0"/>
          </a:p>
        </p:txBody>
      </p:sp>
      <p:sp>
        <p:nvSpPr>
          <p:cNvPr id="3" name="Tartalom helye 2"/>
          <p:cNvSpPr>
            <a:spLocks noGrp="1"/>
          </p:cNvSpPr>
          <p:nvPr>
            <p:ph idx="1"/>
          </p:nvPr>
        </p:nvSpPr>
        <p:spPr/>
        <p:txBody>
          <a:bodyPr>
            <a:normAutofit/>
          </a:bodyPr>
          <a:lstStyle/>
          <a:p>
            <a:r>
              <a:rPr lang="hu-HU" dirty="0" err="1"/>
              <a:t>Arguments</a:t>
            </a:r>
            <a:r>
              <a:rPr lang="hu-HU" dirty="0"/>
              <a:t> </a:t>
            </a:r>
            <a:r>
              <a:rPr lang="hu-HU" dirty="0" err="1"/>
              <a:t>passed</a:t>
            </a:r>
            <a:r>
              <a:rPr lang="hu-HU" dirty="0"/>
              <a:t> </a:t>
            </a:r>
            <a:r>
              <a:rPr lang="hu-HU" dirty="0" err="1"/>
              <a:t>when</a:t>
            </a:r>
            <a:r>
              <a:rPr lang="hu-HU" dirty="0"/>
              <a:t> </a:t>
            </a:r>
            <a:r>
              <a:rPr lang="hu-HU" dirty="0" err="1"/>
              <a:t>you</a:t>
            </a:r>
            <a:r>
              <a:rPr lang="hu-HU" dirty="0"/>
              <a:t> CREATE </a:t>
            </a:r>
            <a:r>
              <a:rPr lang="hu-HU" dirty="0" err="1"/>
              <a:t>your</a:t>
            </a:r>
            <a:r>
              <a:rPr lang="hu-HU" dirty="0"/>
              <a:t> </a:t>
            </a:r>
            <a:r>
              <a:rPr lang="hu-HU" dirty="0" err="1"/>
              <a:t>model</a:t>
            </a:r>
            <a:endParaRPr lang="hu-HU" dirty="0"/>
          </a:p>
          <a:p>
            <a:pPr lvl="1"/>
            <a:r>
              <a:rPr lang="hu-HU" dirty="0" err="1"/>
              <a:t>Before</a:t>
            </a:r>
            <a:r>
              <a:rPr lang="hu-HU" dirty="0"/>
              <a:t> </a:t>
            </a:r>
            <a:r>
              <a:rPr lang="hu-HU" dirty="0" err="1"/>
              <a:t>fitting</a:t>
            </a:r>
            <a:endParaRPr lang="hu-HU" dirty="0"/>
          </a:p>
          <a:p>
            <a:pPr lvl="1"/>
            <a:r>
              <a:rPr lang="hu-HU" dirty="0" err="1"/>
              <a:t>After</a:t>
            </a:r>
            <a:r>
              <a:rPr lang="hu-HU" dirty="0"/>
              <a:t> </a:t>
            </a:r>
            <a:r>
              <a:rPr lang="hu-HU" dirty="0" err="1"/>
              <a:t>that</a:t>
            </a:r>
            <a:r>
              <a:rPr lang="hu-HU" dirty="0"/>
              <a:t> </a:t>
            </a:r>
            <a:r>
              <a:rPr lang="hu-HU" dirty="0" err="1"/>
              <a:t>it</a:t>
            </a:r>
            <a:r>
              <a:rPr lang="hu-HU" dirty="0"/>
              <a:t> </a:t>
            </a:r>
            <a:r>
              <a:rPr lang="hu-HU" dirty="0" err="1"/>
              <a:t>does</a:t>
            </a:r>
            <a:r>
              <a:rPr lang="hu-HU" dirty="0"/>
              <a:t> </a:t>
            </a:r>
            <a:r>
              <a:rPr lang="hu-HU" dirty="0" err="1"/>
              <a:t>not</a:t>
            </a:r>
            <a:r>
              <a:rPr lang="hu-HU" dirty="0"/>
              <a:t> </a:t>
            </a:r>
            <a:r>
              <a:rPr lang="hu-HU" dirty="0" err="1"/>
              <a:t>change</a:t>
            </a:r>
            <a:endParaRPr lang="hu-HU" dirty="0"/>
          </a:p>
          <a:p>
            <a:pPr lvl="1"/>
            <a:endParaRPr lang="hu-HU" dirty="0"/>
          </a:p>
          <a:p>
            <a:r>
              <a:rPr lang="hu-HU" dirty="0" err="1"/>
              <a:t>We</a:t>
            </a:r>
            <a:r>
              <a:rPr lang="hu-HU" dirty="0"/>
              <a:t> </a:t>
            </a:r>
            <a:r>
              <a:rPr lang="hu-HU" dirty="0" err="1"/>
              <a:t>have</a:t>
            </a:r>
            <a:r>
              <a:rPr lang="hu-HU" dirty="0"/>
              <a:t> </a:t>
            </a:r>
            <a:r>
              <a:rPr lang="hu-HU" dirty="0" err="1"/>
              <a:t>seen</a:t>
            </a:r>
            <a:r>
              <a:rPr lang="hu-HU" dirty="0"/>
              <a:t> </a:t>
            </a:r>
            <a:r>
              <a:rPr lang="hu-HU" dirty="0" err="1"/>
              <a:t>it</a:t>
            </a:r>
            <a:r>
              <a:rPr lang="hu-HU" dirty="0"/>
              <a:t> </a:t>
            </a:r>
            <a:r>
              <a:rPr lang="hu-HU" dirty="0" err="1"/>
              <a:t>for</a:t>
            </a:r>
            <a:r>
              <a:rPr lang="hu-HU" dirty="0"/>
              <a:t> DT</a:t>
            </a:r>
          </a:p>
          <a:p>
            <a:pPr lvl="1"/>
            <a:r>
              <a:rPr lang="hu-HU" dirty="0"/>
              <a:t>Max. </a:t>
            </a:r>
            <a:r>
              <a:rPr lang="hu-HU" dirty="0" err="1"/>
              <a:t>depth</a:t>
            </a:r>
            <a:endParaRPr lang="hu-HU" dirty="0"/>
          </a:p>
          <a:p>
            <a:pPr lvl="1"/>
            <a:r>
              <a:rPr lang="hu-HU" dirty="0"/>
              <a:t>Min. </a:t>
            </a:r>
            <a:r>
              <a:rPr lang="hu-HU" dirty="0" err="1"/>
              <a:t>samples</a:t>
            </a:r>
            <a:r>
              <a:rPr lang="hu-HU" dirty="0"/>
              <a:t>, etc.</a:t>
            </a:r>
          </a:p>
          <a:p>
            <a:pPr lvl="1"/>
            <a:r>
              <a:rPr lang="hu-HU" dirty="0" err="1"/>
              <a:t>Criteria</a:t>
            </a:r>
            <a:r>
              <a:rPr lang="hu-HU" dirty="0"/>
              <a:t>: </a:t>
            </a:r>
            <a:r>
              <a:rPr lang="hu-HU" dirty="0" err="1"/>
              <a:t>Entropy</a:t>
            </a:r>
            <a:r>
              <a:rPr lang="hu-HU" dirty="0"/>
              <a:t> </a:t>
            </a:r>
            <a:r>
              <a:rPr lang="hu-HU" dirty="0" err="1"/>
              <a:t>vs</a:t>
            </a:r>
            <a:r>
              <a:rPr lang="hu-HU" dirty="0"/>
              <a:t> GINI</a:t>
            </a:r>
          </a:p>
        </p:txBody>
      </p:sp>
    </p:spTree>
    <p:extLst>
      <p:ext uri="{BB962C8B-B14F-4D97-AF65-F5344CB8AC3E}">
        <p14:creationId xmlns:p14="http://schemas.microsoft.com/office/powerpoint/2010/main" val="334911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Parameters</a:t>
            </a:r>
            <a:r>
              <a:rPr lang="hu-HU" dirty="0"/>
              <a:t> </a:t>
            </a:r>
            <a:r>
              <a:rPr lang="hu-HU" dirty="0" err="1"/>
              <a:t>for</a:t>
            </a:r>
            <a:r>
              <a:rPr lang="hu-HU" dirty="0"/>
              <a:t> SVM</a:t>
            </a:r>
          </a:p>
        </p:txBody>
      </p:sp>
      <p:sp>
        <p:nvSpPr>
          <p:cNvPr id="3" name="Tartalom helye 2"/>
          <p:cNvSpPr>
            <a:spLocks noGrp="1"/>
          </p:cNvSpPr>
          <p:nvPr>
            <p:ph idx="1"/>
          </p:nvPr>
        </p:nvSpPr>
        <p:spPr/>
        <p:txBody>
          <a:bodyPr>
            <a:normAutofit fontScale="77500" lnSpcReduction="20000"/>
          </a:bodyPr>
          <a:lstStyle/>
          <a:p>
            <a:pPr marL="0" indent="0" algn="ctr">
              <a:buNone/>
            </a:pPr>
            <a:r>
              <a:rPr lang="hu-HU" sz="2300" dirty="0">
                <a:hlinkClick r:id="rId2"/>
              </a:rPr>
              <a:t>http://scikit-learn.org/stable/modules/generated/sklearn.svm.SVC.html#sklearn.svm.SVC</a:t>
            </a:r>
            <a:endParaRPr lang="hu-HU" sz="2300" dirty="0"/>
          </a:p>
          <a:p>
            <a:endParaRPr lang="hu-HU" dirty="0"/>
          </a:p>
          <a:p>
            <a:r>
              <a:rPr lang="hu-HU" dirty="0"/>
              <a:t>Kernel – The kernel </a:t>
            </a:r>
            <a:r>
              <a:rPr lang="hu-HU" dirty="0" err="1"/>
              <a:t>function</a:t>
            </a:r>
            <a:r>
              <a:rPr lang="hu-HU" dirty="0"/>
              <a:t> </a:t>
            </a:r>
            <a:r>
              <a:rPr lang="hu-HU" dirty="0" err="1"/>
              <a:t>used</a:t>
            </a:r>
            <a:endParaRPr lang="hu-HU" dirty="0"/>
          </a:p>
          <a:p>
            <a:pPr lvl="1"/>
            <a:r>
              <a:rPr lang="hu-HU" dirty="0" err="1"/>
              <a:t>Predefined</a:t>
            </a:r>
            <a:r>
              <a:rPr lang="hu-HU" dirty="0"/>
              <a:t> </a:t>
            </a:r>
            <a:r>
              <a:rPr lang="hu-HU" dirty="0" err="1"/>
              <a:t>kernels</a:t>
            </a:r>
            <a:endParaRPr lang="hu-HU" dirty="0"/>
          </a:p>
          <a:p>
            <a:pPr lvl="1"/>
            <a:r>
              <a:rPr lang="hu-HU" dirty="0" err="1"/>
              <a:t>You</a:t>
            </a:r>
            <a:r>
              <a:rPr lang="hu-HU" dirty="0"/>
              <a:t> </a:t>
            </a:r>
            <a:r>
              <a:rPr lang="hu-HU" dirty="0" err="1"/>
              <a:t>can</a:t>
            </a:r>
            <a:r>
              <a:rPr lang="hu-HU" dirty="0"/>
              <a:t> </a:t>
            </a:r>
            <a:r>
              <a:rPr lang="hu-HU" dirty="0" err="1"/>
              <a:t>use</a:t>
            </a:r>
            <a:r>
              <a:rPr lang="hu-HU" dirty="0"/>
              <a:t> </a:t>
            </a:r>
            <a:r>
              <a:rPr lang="hu-HU" dirty="0" err="1"/>
              <a:t>your</a:t>
            </a:r>
            <a:r>
              <a:rPr lang="hu-HU" dirty="0"/>
              <a:t> </a:t>
            </a:r>
            <a:r>
              <a:rPr lang="hu-HU" dirty="0" err="1"/>
              <a:t>own</a:t>
            </a:r>
            <a:endParaRPr lang="hu-HU" dirty="0"/>
          </a:p>
          <a:p>
            <a:pPr lvl="1"/>
            <a:r>
              <a:rPr lang="hu-HU" dirty="0">
                <a:hlinkClick r:id="rId3"/>
              </a:rPr>
              <a:t>http://scikit-learn.org/stable/modules/svm.html#svm-kernels</a:t>
            </a:r>
            <a:endParaRPr lang="hu-HU" dirty="0"/>
          </a:p>
          <a:p>
            <a:endParaRPr lang="hu-HU" dirty="0"/>
          </a:p>
          <a:p>
            <a:r>
              <a:rPr lang="hu-HU" dirty="0"/>
              <a:t>C – </a:t>
            </a:r>
            <a:r>
              <a:rPr lang="hu-HU" dirty="0" err="1"/>
              <a:t>penalty</a:t>
            </a:r>
            <a:r>
              <a:rPr lang="hu-HU" dirty="0"/>
              <a:t> </a:t>
            </a:r>
            <a:r>
              <a:rPr lang="hu-HU" dirty="0" err="1"/>
              <a:t>parameter</a:t>
            </a:r>
            <a:endParaRPr lang="hu-HU" dirty="0"/>
          </a:p>
          <a:p>
            <a:endParaRPr lang="hu-HU" dirty="0"/>
          </a:p>
          <a:p>
            <a:r>
              <a:rPr lang="hu-HU" dirty="0"/>
              <a:t>Gamma – Kernel </a:t>
            </a:r>
            <a:r>
              <a:rPr lang="hu-HU" dirty="0" err="1"/>
              <a:t>coefficient</a:t>
            </a:r>
            <a:r>
              <a:rPr lang="hu-HU" dirty="0"/>
              <a:t> </a:t>
            </a:r>
            <a:r>
              <a:rPr lang="hu-HU" dirty="0" err="1"/>
              <a:t>for</a:t>
            </a:r>
            <a:r>
              <a:rPr lang="hu-HU" dirty="0"/>
              <a:t> </a:t>
            </a:r>
            <a:r>
              <a:rPr lang="hu-HU" dirty="0" err="1"/>
              <a:t>some</a:t>
            </a:r>
            <a:r>
              <a:rPr lang="hu-HU" dirty="0"/>
              <a:t> </a:t>
            </a:r>
            <a:r>
              <a:rPr lang="hu-HU" dirty="0" err="1"/>
              <a:t>kernels</a:t>
            </a:r>
            <a:endParaRPr lang="hu-HU" dirty="0"/>
          </a:p>
          <a:p>
            <a:endParaRPr lang="hu-HU" dirty="0"/>
          </a:p>
          <a:p>
            <a:pPr marL="0" indent="0" algn="ctr">
              <a:buNone/>
            </a:pPr>
            <a:r>
              <a:rPr lang="en-US" dirty="0">
                <a:solidFill>
                  <a:srgbClr val="FF0000"/>
                </a:solidFill>
              </a:rPr>
              <a:t>Proper choice of C and gamma is critical to the SVM’s performance.</a:t>
            </a:r>
            <a:endParaRPr lang="hu-HU" dirty="0">
              <a:solidFill>
                <a:srgbClr val="FF0000"/>
              </a:solidFill>
            </a:endParaRPr>
          </a:p>
          <a:p>
            <a:pPr marL="0" indent="0" algn="ctr">
              <a:buNone/>
            </a:pPr>
            <a:r>
              <a:rPr lang="hu-HU" dirty="0">
                <a:solidFill>
                  <a:srgbClr val="FF0000"/>
                </a:solidFill>
              </a:rPr>
              <a:t>Read more </a:t>
            </a:r>
            <a:r>
              <a:rPr lang="hu-HU" dirty="0" err="1">
                <a:solidFill>
                  <a:srgbClr val="FF0000"/>
                </a:solidFill>
              </a:rPr>
              <a:t>about</a:t>
            </a:r>
            <a:r>
              <a:rPr lang="hu-HU" dirty="0">
                <a:solidFill>
                  <a:srgbClr val="FF0000"/>
                </a:solidFill>
              </a:rPr>
              <a:t> </a:t>
            </a:r>
            <a:r>
              <a:rPr lang="hu-HU" dirty="0" err="1">
                <a:solidFill>
                  <a:srgbClr val="FF0000"/>
                </a:solidFill>
              </a:rPr>
              <a:t>tuning</a:t>
            </a:r>
            <a:r>
              <a:rPr lang="hu-HU" dirty="0">
                <a:solidFill>
                  <a:srgbClr val="FF0000"/>
                </a:solidFill>
              </a:rPr>
              <a:t> </a:t>
            </a:r>
            <a:r>
              <a:rPr lang="hu-HU" dirty="0" err="1">
                <a:solidFill>
                  <a:srgbClr val="FF0000"/>
                </a:solidFill>
              </a:rPr>
              <a:t>your</a:t>
            </a:r>
            <a:r>
              <a:rPr lang="hu-HU" dirty="0">
                <a:solidFill>
                  <a:srgbClr val="FF0000"/>
                </a:solidFill>
              </a:rPr>
              <a:t> SVM: </a:t>
            </a:r>
            <a:r>
              <a:rPr lang="hu-HU" dirty="0">
                <a:solidFill>
                  <a:srgbClr val="FF0000"/>
                </a:solidFill>
                <a:hlinkClick r:id="rId4"/>
              </a:rPr>
              <a:t>https://neerajkumar.org/writings/svm/</a:t>
            </a:r>
            <a:endParaRPr lang="hu-HU" dirty="0">
              <a:solidFill>
                <a:srgbClr val="FF0000"/>
              </a:solidFill>
            </a:endParaRPr>
          </a:p>
          <a:p>
            <a:pPr marL="0" indent="0" algn="ctr">
              <a:buNone/>
            </a:pPr>
            <a:endParaRPr lang="hu-HU" dirty="0">
              <a:solidFill>
                <a:srgbClr val="FF0000"/>
              </a:solidFill>
            </a:endParaRPr>
          </a:p>
        </p:txBody>
      </p:sp>
    </p:spTree>
    <p:extLst>
      <p:ext uri="{BB962C8B-B14F-4D97-AF65-F5344CB8AC3E}">
        <p14:creationId xmlns:p14="http://schemas.microsoft.com/office/powerpoint/2010/main" val="20408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Parameter</a:t>
            </a:r>
            <a:r>
              <a:rPr lang="hu-HU" dirty="0"/>
              <a:t> C</a:t>
            </a:r>
          </a:p>
        </p:txBody>
      </p:sp>
      <p:sp>
        <p:nvSpPr>
          <p:cNvPr id="3" name="Tartalom helye 2"/>
          <p:cNvSpPr>
            <a:spLocks noGrp="1"/>
          </p:cNvSpPr>
          <p:nvPr>
            <p:ph idx="1"/>
          </p:nvPr>
        </p:nvSpPr>
        <p:spPr/>
        <p:txBody>
          <a:bodyPr>
            <a:normAutofit/>
          </a:bodyPr>
          <a:lstStyle/>
          <a:p>
            <a:r>
              <a:rPr lang="hu-HU" sz="2400" dirty="0" err="1"/>
              <a:t>Controls</a:t>
            </a:r>
            <a:r>
              <a:rPr lang="hu-HU" sz="2400" dirty="0"/>
              <a:t> </a:t>
            </a:r>
            <a:r>
              <a:rPr lang="hu-HU" sz="2400" dirty="0" err="1"/>
              <a:t>tradeoff</a:t>
            </a:r>
            <a:r>
              <a:rPr lang="hu-HU" sz="2400" dirty="0"/>
              <a:t> </a:t>
            </a:r>
            <a:r>
              <a:rPr lang="hu-HU" sz="2400" dirty="0" err="1"/>
              <a:t>between</a:t>
            </a:r>
            <a:r>
              <a:rPr lang="hu-HU" sz="2400" dirty="0"/>
              <a:t> </a:t>
            </a:r>
            <a:r>
              <a:rPr lang="hu-HU" sz="2400" dirty="0" err="1"/>
              <a:t>smooth</a:t>
            </a:r>
            <a:r>
              <a:rPr lang="hu-HU" sz="2400" dirty="0"/>
              <a:t> </a:t>
            </a:r>
            <a:r>
              <a:rPr lang="hu-HU" sz="2400" dirty="0" err="1"/>
              <a:t>decision</a:t>
            </a:r>
            <a:r>
              <a:rPr lang="hu-HU" sz="2400" dirty="0"/>
              <a:t> </a:t>
            </a:r>
            <a:r>
              <a:rPr lang="hu-HU" sz="2400" dirty="0" err="1"/>
              <a:t>boundary</a:t>
            </a:r>
            <a:r>
              <a:rPr lang="hu-HU" sz="2400" dirty="0"/>
              <a:t> and </a:t>
            </a:r>
            <a:r>
              <a:rPr lang="hu-HU" sz="2400" dirty="0" err="1"/>
              <a:t>classifying</a:t>
            </a:r>
            <a:r>
              <a:rPr lang="hu-HU" sz="2400" dirty="0"/>
              <a:t> </a:t>
            </a:r>
            <a:r>
              <a:rPr lang="hu-HU" sz="2400" dirty="0" err="1"/>
              <a:t>training</a:t>
            </a:r>
            <a:r>
              <a:rPr lang="hu-HU" sz="2400" dirty="0"/>
              <a:t> </a:t>
            </a:r>
            <a:r>
              <a:rPr lang="hu-HU" sz="2400" dirty="0" err="1"/>
              <a:t>points</a:t>
            </a:r>
            <a:r>
              <a:rPr lang="hu-HU" sz="2400" dirty="0"/>
              <a:t> </a:t>
            </a:r>
            <a:r>
              <a:rPr lang="hu-HU" sz="2400" dirty="0" err="1"/>
              <a:t>correctly</a:t>
            </a:r>
            <a:endParaRPr lang="hu-HU" sz="2400" dirty="0"/>
          </a:p>
          <a:p>
            <a:pPr lvl="1"/>
            <a:r>
              <a:rPr lang="hu-HU" sz="2000" dirty="0" err="1"/>
              <a:t>Large</a:t>
            </a:r>
            <a:r>
              <a:rPr lang="hu-HU" sz="2000" dirty="0"/>
              <a:t> C = more </a:t>
            </a:r>
            <a:r>
              <a:rPr lang="hu-HU" sz="2000" dirty="0" err="1"/>
              <a:t>training</a:t>
            </a:r>
            <a:r>
              <a:rPr lang="hu-HU" sz="2000" dirty="0"/>
              <a:t> </a:t>
            </a:r>
            <a:r>
              <a:rPr lang="hu-HU" sz="2000" dirty="0" err="1"/>
              <a:t>points</a:t>
            </a:r>
            <a:r>
              <a:rPr lang="hu-HU" sz="2000" dirty="0"/>
              <a:t> </a:t>
            </a:r>
            <a:r>
              <a:rPr lang="hu-HU" sz="2000" dirty="0" err="1"/>
              <a:t>correct</a:t>
            </a:r>
            <a:endParaRPr lang="hu-HU" sz="2000" dirty="0"/>
          </a:p>
        </p:txBody>
      </p:sp>
      <p:cxnSp>
        <p:nvCxnSpPr>
          <p:cNvPr id="4" name="Egyenes összekötő nyíllal 3"/>
          <p:cNvCxnSpPr/>
          <p:nvPr/>
        </p:nvCxnSpPr>
        <p:spPr>
          <a:xfrm>
            <a:off x="1631504" y="6525344"/>
            <a:ext cx="3276364"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1847528" y="3068960"/>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4727848" y="6381328"/>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1631504" y="3284984"/>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8" name="Csoportba foglalás 7"/>
          <p:cNvGrpSpPr/>
          <p:nvPr/>
        </p:nvGrpSpPr>
        <p:grpSpPr>
          <a:xfrm>
            <a:off x="3269686" y="3733727"/>
            <a:ext cx="144016" cy="184666"/>
            <a:chOff x="2123728" y="2389530"/>
            <a:chExt cx="144016" cy="184666"/>
          </a:xfrm>
        </p:grpSpPr>
        <p:cxnSp>
          <p:nvCxnSpPr>
            <p:cNvPr id="9" name="Egyenes összekötő 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Csoportba foglalás 10"/>
          <p:cNvGrpSpPr/>
          <p:nvPr/>
        </p:nvGrpSpPr>
        <p:grpSpPr>
          <a:xfrm>
            <a:off x="3575720" y="6109726"/>
            <a:ext cx="144016" cy="184666"/>
            <a:chOff x="2123728" y="2389530"/>
            <a:chExt cx="144016" cy="184666"/>
          </a:xfrm>
        </p:grpSpPr>
        <p:cxnSp>
          <p:nvCxnSpPr>
            <p:cNvPr id="12" name="Egyenes összekötő 1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Csoportba foglalás 13"/>
          <p:cNvGrpSpPr/>
          <p:nvPr/>
        </p:nvGrpSpPr>
        <p:grpSpPr>
          <a:xfrm>
            <a:off x="3147273" y="5730688"/>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2341505" y="4664169"/>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3503712" y="4226675"/>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2194397" y="5299924"/>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2781734" y="4005064"/>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3575720" y="5342691"/>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3200836" y="4726082"/>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2925750" y="5158025"/>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Ellipszis 37"/>
          <p:cNvSpPr/>
          <p:nvPr/>
        </p:nvSpPr>
        <p:spPr>
          <a:xfrm>
            <a:off x="4367808" y="401620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p:cNvSpPr/>
          <p:nvPr/>
        </p:nvSpPr>
        <p:spPr>
          <a:xfrm>
            <a:off x="4181940" y="531133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p:cNvSpPr/>
          <p:nvPr/>
        </p:nvSpPr>
        <p:spPr>
          <a:xfrm>
            <a:off x="3935760" y="479138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Ellipszis 40"/>
          <p:cNvSpPr/>
          <p:nvPr/>
        </p:nvSpPr>
        <p:spPr>
          <a:xfrm>
            <a:off x="4043772" y="592634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Ellipszis 41"/>
          <p:cNvSpPr/>
          <p:nvPr/>
        </p:nvSpPr>
        <p:spPr>
          <a:xfrm>
            <a:off x="3935760" y="421421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Ellipszis 42"/>
          <p:cNvSpPr/>
          <p:nvPr/>
        </p:nvSpPr>
        <p:spPr>
          <a:xfrm>
            <a:off x="3631349" y="388137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Ellipszis 43"/>
          <p:cNvSpPr/>
          <p:nvPr/>
        </p:nvSpPr>
        <p:spPr>
          <a:xfrm>
            <a:off x="4151784" y="370964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4259796" y="4514437"/>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3824299" y="520435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3621387" y="5706425"/>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3539716" y="483315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9" name="Csoportba foglalás 48"/>
          <p:cNvGrpSpPr/>
          <p:nvPr/>
        </p:nvGrpSpPr>
        <p:grpSpPr>
          <a:xfrm>
            <a:off x="2781734" y="4513967"/>
            <a:ext cx="144016" cy="184666"/>
            <a:chOff x="2123728" y="2389530"/>
            <a:chExt cx="144016" cy="184666"/>
          </a:xfrm>
        </p:grpSpPr>
        <p:cxnSp>
          <p:nvCxnSpPr>
            <p:cNvPr id="50" name="Egyenes összekötő 4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Egyenes összekötő 5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Csoportba foglalás 51"/>
          <p:cNvGrpSpPr/>
          <p:nvPr/>
        </p:nvGrpSpPr>
        <p:grpSpPr>
          <a:xfrm>
            <a:off x="2279576" y="3632992"/>
            <a:ext cx="144016" cy="184666"/>
            <a:chOff x="2123728" y="2389530"/>
            <a:chExt cx="144016" cy="184666"/>
          </a:xfrm>
        </p:grpSpPr>
        <p:cxnSp>
          <p:nvCxnSpPr>
            <p:cNvPr id="53" name="Egyenes összekötő 5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Egyenes összekötő 5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6" name="Egyenes összekötő nyíllal 55"/>
          <p:cNvCxnSpPr/>
          <p:nvPr/>
        </p:nvCxnSpPr>
        <p:spPr>
          <a:xfrm>
            <a:off x="7068108" y="6525344"/>
            <a:ext cx="3276364"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Egyenes összekötő nyíllal 56"/>
          <p:cNvCxnSpPr/>
          <p:nvPr/>
        </p:nvCxnSpPr>
        <p:spPr>
          <a:xfrm flipV="1">
            <a:off x="7284132" y="3068960"/>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Egyenes összekötő 57"/>
          <p:cNvCxnSpPr/>
          <p:nvPr/>
        </p:nvCxnSpPr>
        <p:spPr>
          <a:xfrm>
            <a:off x="10164452" y="6381328"/>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p:cNvCxnSpPr/>
          <p:nvPr/>
        </p:nvCxnSpPr>
        <p:spPr>
          <a:xfrm>
            <a:off x="7068108" y="3284984"/>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60" name="Csoportba foglalás 59"/>
          <p:cNvGrpSpPr/>
          <p:nvPr/>
        </p:nvGrpSpPr>
        <p:grpSpPr>
          <a:xfrm>
            <a:off x="8706290" y="3733727"/>
            <a:ext cx="144016" cy="184666"/>
            <a:chOff x="2123728" y="2389530"/>
            <a:chExt cx="144016" cy="184666"/>
          </a:xfrm>
        </p:grpSpPr>
        <p:cxnSp>
          <p:nvCxnSpPr>
            <p:cNvPr id="61" name="Egyenes összekötő 6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Egyenes összekötő 6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Csoportba foglalás 62"/>
          <p:cNvGrpSpPr/>
          <p:nvPr/>
        </p:nvGrpSpPr>
        <p:grpSpPr>
          <a:xfrm>
            <a:off x="9012324" y="6109726"/>
            <a:ext cx="144016" cy="184666"/>
            <a:chOff x="2123728" y="2389530"/>
            <a:chExt cx="144016" cy="184666"/>
          </a:xfrm>
        </p:grpSpPr>
        <p:cxnSp>
          <p:nvCxnSpPr>
            <p:cNvPr id="64" name="Egyenes összekötő 6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Egyenes összekötő 6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6" name="Csoportba foglalás 65"/>
          <p:cNvGrpSpPr/>
          <p:nvPr/>
        </p:nvGrpSpPr>
        <p:grpSpPr>
          <a:xfrm>
            <a:off x="8583877" y="5730688"/>
            <a:ext cx="144016" cy="184666"/>
            <a:chOff x="2123728" y="2389530"/>
            <a:chExt cx="144016" cy="184666"/>
          </a:xfrm>
        </p:grpSpPr>
        <p:cxnSp>
          <p:nvCxnSpPr>
            <p:cNvPr id="67" name="Egyenes összekötő 6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Egyenes összekötő 6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Csoportba foglalás 68"/>
          <p:cNvGrpSpPr/>
          <p:nvPr/>
        </p:nvGrpSpPr>
        <p:grpSpPr>
          <a:xfrm>
            <a:off x="7778109" y="4664169"/>
            <a:ext cx="144016" cy="184666"/>
            <a:chOff x="2123728" y="2389530"/>
            <a:chExt cx="144016" cy="184666"/>
          </a:xfrm>
        </p:grpSpPr>
        <p:cxnSp>
          <p:nvCxnSpPr>
            <p:cNvPr id="70" name="Egyenes összekötő 6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Egyenes összekötő 7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Csoportba foglalás 71"/>
          <p:cNvGrpSpPr/>
          <p:nvPr/>
        </p:nvGrpSpPr>
        <p:grpSpPr>
          <a:xfrm>
            <a:off x="8940316" y="4226675"/>
            <a:ext cx="144016" cy="184666"/>
            <a:chOff x="2123728" y="2389530"/>
            <a:chExt cx="144016" cy="184666"/>
          </a:xfrm>
        </p:grpSpPr>
        <p:cxnSp>
          <p:nvCxnSpPr>
            <p:cNvPr id="73" name="Egyenes összekötő 7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Egyenes összekötő 7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5" name="Csoportba foglalás 74"/>
          <p:cNvGrpSpPr/>
          <p:nvPr/>
        </p:nvGrpSpPr>
        <p:grpSpPr>
          <a:xfrm>
            <a:off x="7631001" y="5299924"/>
            <a:ext cx="144016" cy="184666"/>
            <a:chOff x="2123728" y="2389530"/>
            <a:chExt cx="144016" cy="184666"/>
          </a:xfrm>
        </p:grpSpPr>
        <p:cxnSp>
          <p:nvCxnSpPr>
            <p:cNvPr id="76" name="Egyenes összekötő 7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8" name="Csoportba foglalás 77"/>
          <p:cNvGrpSpPr/>
          <p:nvPr/>
        </p:nvGrpSpPr>
        <p:grpSpPr>
          <a:xfrm>
            <a:off x="8218338" y="4005064"/>
            <a:ext cx="144016" cy="184666"/>
            <a:chOff x="2123728" y="2389530"/>
            <a:chExt cx="144016" cy="184666"/>
          </a:xfrm>
        </p:grpSpPr>
        <p:cxnSp>
          <p:nvCxnSpPr>
            <p:cNvPr id="79" name="Egyenes összekötő 7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Csoportba foglalás 80"/>
          <p:cNvGrpSpPr/>
          <p:nvPr/>
        </p:nvGrpSpPr>
        <p:grpSpPr>
          <a:xfrm>
            <a:off x="9012324" y="5342691"/>
            <a:ext cx="144016" cy="184666"/>
            <a:chOff x="2123728" y="2389530"/>
            <a:chExt cx="144016" cy="184666"/>
          </a:xfrm>
        </p:grpSpPr>
        <p:cxnSp>
          <p:nvCxnSpPr>
            <p:cNvPr id="82" name="Egyenes összekötő 8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Egyenes összekötő 8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4" name="Csoportba foglalás 83"/>
          <p:cNvGrpSpPr/>
          <p:nvPr/>
        </p:nvGrpSpPr>
        <p:grpSpPr>
          <a:xfrm>
            <a:off x="8637440" y="4726082"/>
            <a:ext cx="144016" cy="184666"/>
            <a:chOff x="2123728" y="2389530"/>
            <a:chExt cx="144016" cy="184666"/>
          </a:xfrm>
        </p:grpSpPr>
        <p:cxnSp>
          <p:nvCxnSpPr>
            <p:cNvPr id="85" name="Egyenes összekötő 8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7" name="Csoportba foglalás 86"/>
          <p:cNvGrpSpPr/>
          <p:nvPr/>
        </p:nvGrpSpPr>
        <p:grpSpPr>
          <a:xfrm>
            <a:off x="8362354" y="5158025"/>
            <a:ext cx="144016" cy="184666"/>
            <a:chOff x="2123728" y="2389530"/>
            <a:chExt cx="144016" cy="184666"/>
          </a:xfrm>
        </p:grpSpPr>
        <p:cxnSp>
          <p:nvCxnSpPr>
            <p:cNvPr id="88" name="Egyenes összekötő 8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Egyenes összekötő 8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0" name="Ellipszis 89"/>
          <p:cNvSpPr/>
          <p:nvPr/>
        </p:nvSpPr>
        <p:spPr>
          <a:xfrm>
            <a:off x="9804412" y="401620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p:cNvSpPr/>
          <p:nvPr/>
        </p:nvSpPr>
        <p:spPr>
          <a:xfrm>
            <a:off x="9618544" y="531133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p:cNvSpPr/>
          <p:nvPr/>
        </p:nvSpPr>
        <p:spPr>
          <a:xfrm>
            <a:off x="9372364" y="479138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p:cNvSpPr/>
          <p:nvPr/>
        </p:nvSpPr>
        <p:spPr>
          <a:xfrm>
            <a:off x="9480376" y="592634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Ellipszis 93"/>
          <p:cNvSpPr/>
          <p:nvPr/>
        </p:nvSpPr>
        <p:spPr>
          <a:xfrm>
            <a:off x="9372364" y="421421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p:cNvSpPr/>
          <p:nvPr/>
        </p:nvSpPr>
        <p:spPr>
          <a:xfrm>
            <a:off x="9067953" y="388137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Ellipszis 95"/>
          <p:cNvSpPr/>
          <p:nvPr/>
        </p:nvSpPr>
        <p:spPr>
          <a:xfrm>
            <a:off x="9588388" y="370964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Ellipszis 96"/>
          <p:cNvSpPr/>
          <p:nvPr/>
        </p:nvSpPr>
        <p:spPr>
          <a:xfrm>
            <a:off x="9696400" y="4514437"/>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Ellipszis 97"/>
          <p:cNvSpPr/>
          <p:nvPr/>
        </p:nvSpPr>
        <p:spPr>
          <a:xfrm>
            <a:off x="9260903" y="520435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Ellipszis 98"/>
          <p:cNvSpPr/>
          <p:nvPr/>
        </p:nvSpPr>
        <p:spPr>
          <a:xfrm>
            <a:off x="9057991" y="5706425"/>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Ellipszis 99"/>
          <p:cNvSpPr/>
          <p:nvPr/>
        </p:nvSpPr>
        <p:spPr>
          <a:xfrm>
            <a:off x="8976320" y="483315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01" name="Csoportba foglalás 100"/>
          <p:cNvGrpSpPr/>
          <p:nvPr/>
        </p:nvGrpSpPr>
        <p:grpSpPr>
          <a:xfrm>
            <a:off x="8218338" y="4513967"/>
            <a:ext cx="144016" cy="184666"/>
            <a:chOff x="2123728" y="2389530"/>
            <a:chExt cx="144016" cy="184666"/>
          </a:xfrm>
        </p:grpSpPr>
        <p:cxnSp>
          <p:nvCxnSpPr>
            <p:cNvPr id="102" name="Egyenes összekötő 10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Egyenes összekötő 10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4" name="Csoportba foglalás 103"/>
          <p:cNvGrpSpPr/>
          <p:nvPr/>
        </p:nvGrpSpPr>
        <p:grpSpPr>
          <a:xfrm>
            <a:off x="7716180" y="3632992"/>
            <a:ext cx="144016" cy="184666"/>
            <a:chOff x="2123728" y="2389530"/>
            <a:chExt cx="144016" cy="184666"/>
          </a:xfrm>
        </p:grpSpPr>
        <p:cxnSp>
          <p:nvCxnSpPr>
            <p:cNvPr id="105" name="Egyenes összekötő 10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Egyenes összekötő 10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8" name="Egyenes összekötő 107"/>
          <p:cNvCxnSpPr/>
          <p:nvPr/>
        </p:nvCxnSpPr>
        <p:spPr>
          <a:xfrm>
            <a:off x="3611724" y="3284984"/>
            <a:ext cx="36004" cy="3528392"/>
          </a:xfrm>
          <a:prstGeom prst="line">
            <a:avLst/>
          </a:prstGeom>
          <a:ln w="571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09" name="Szabadkézi sokszög 108"/>
          <p:cNvSpPr/>
          <p:nvPr/>
        </p:nvSpPr>
        <p:spPr>
          <a:xfrm>
            <a:off x="8837714" y="3400024"/>
            <a:ext cx="414052" cy="3206839"/>
          </a:xfrm>
          <a:custGeom>
            <a:avLst/>
            <a:gdLst>
              <a:gd name="connsiteX0" fmla="*/ 156032 w 414052"/>
              <a:gd name="connsiteY0" fmla="*/ 0 h 3206839"/>
              <a:gd name="connsiteX1" fmla="*/ 181790 w 414052"/>
              <a:gd name="connsiteY1" fmla="*/ 347729 h 3206839"/>
              <a:gd name="connsiteX2" fmla="*/ 194669 w 414052"/>
              <a:gd name="connsiteY2" fmla="*/ 669701 h 3206839"/>
              <a:gd name="connsiteX3" fmla="*/ 246185 w 414052"/>
              <a:gd name="connsiteY3" fmla="*/ 734095 h 3206839"/>
              <a:gd name="connsiteX4" fmla="*/ 297700 w 414052"/>
              <a:gd name="connsiteY4" fmla="*/ 785611 h 3206839"/>
              <a:gd name="connsiteX5" fmla="*/ 323458 w 414052"/>
              <a:gd name="connsiteY5" fmla="*/ 824247 h 3206839"/>
              <a:gd name="connsiteX6" fmla="*/ 362094 w 414052"/>
              <a:gd name="connsiteY6" fmla="*/ 850005 h 3206839"/>
              <a:gd name="connsiteX7" fmla="*/ 374973 w 414052"/>
              <a:gd name="connsiteY7" fmla="*/ 940157 h 3206839"/>
              <a:gd name="connsiteX8" fmla="*/ 310579 w 414052"/>
              <a:gd name="connsiteY8" fmla="*/ 1094704 h 3206839"/>
              <a:gd name="connsiteX9" fmla="*/ 284821 w 414052"/>
              <a:gd name="connsiteY9" fmla="*/ 1133340 h 3206839"/>
              <a:gd name="connsiteX10" fmla="*/ 194669 w 414052"/>
              <a:gd name="connsiteY10" fmla="*/ 1184856 h 3206839"/>
              <a:gd name="connsiteX11" fmla="*/ 104517 w 414052"/>
              <a:gd name="connsiteY11" fmla="*/ 1275008 h 3206839"/>
              <a:gd name="connsiteX12" fmla="*/ 65880 w 414052"/>
              <a:gd name="connsiteY12" fmla="*/ 1365160 h 3206839"/>
              <a:gd name="connsiteX13" fmla="*/ 14365 w 414052"/>
              <a:gd name="connsiteY13" fmla="*/ 1481070 h 3206839"/>
              <a:gd name="connsiteX14" fmla="*/ 27244 w 414052"/>
              <a:gd name="connsiteY14" fmla="*/ 1648495 h 3206839"/>
              <a:gd name="connsiteX15" fmla="*/ 53001 w 414052"/>
              <a:gd name="connsiteY15" fmla="*/ 1700011 h 3206839"/>
              <a:gd name="connsiteX16" fmla="*/ 130275 w 414052"/>
              <a:gd name="connsiteY16" fmla="*/ 1725769 h 3206839"/>
              <a:gd name="connsiteX17" fmla="*/ 220427 w 414052"/>
              <a:gd name="connsiteY17" fmla="*/ 1777284 h 3206839"/>
              <a:gd name="connsiteX18" fmla="*/ 310579 w 414052"/>
              <a:gd name="connsiteY18" fmla="*/ 1867436 h 3206839"/>
              <a:gd name="connsiteX19" fmla="*/ 323458 w 414052"/>
              <a:gd name="connsiteY19" fmla="*/ 1918952 h 3206839"/>
              <a:gd name="connsiteX20" fmla="*/ 374973 w 414052"/>
              <a:gd name="connsiteY20" fmla="*/ 1983346 h 3206839"/>
              <a:gd name="connsiteX21" fmla="*/ 362094 w 414052"/>
              <a:gd name="connsiteY21" fmla="*/ 2150771 h 3206839"/>
              <a:gd name="connsiteX22" fmla="*/ 323458 w 414052"/>
              <a:gd name="connsiteY22" fmla="*/ 2163650 h 3206839"/>
              <a:gd name="connsiteX23" fmla="*/ 259063 w 414052"/>
              <a:gd name="connsiteY23" fmla="*/ 2189408 h 3206839"/>
              <a:gd name="connsiteX24" fmla="*/ 168911 w 414052"/>
              <a:gd name="connsiteY24" fmla="*/ 2215166 h 3206839"/>
              <a:gd name="connsiteX25" fmla="*/ 143154 w 414052"/>
              <a:gd name="connsiteY25" fmla="*/ 2253802 h 3206839"/>
              <a:gd name="connsiteX26" fmla="*/ 104517 w 414052"/>
              <a:gd name="connsiteY26" fmla="*/ 2266681 h 3206839"/>
              <a:gd name="connsiteX27" fmla="*/ 91638 w 414052"/>
              <a:gd name="connsiteY27" fmla="*/ 2305318 h 3206839"/>
              <a:gd name="connsiteX28" fmla="*/ 65880 w 414052"/>
              <a:gd name="connsiteY28" fmla="*/ 2343954 h 3206839"/>
              <a:gd name="connsiteX29" fmla="*/ 104517 w 414052"/>
              <a:gd name="connsiteY29" fmla="*/ 2511380 h 3206839"/>
              <a:gd name="connsiteX30" fmla="*/ 143154 w 414052"/>
              <a:gd name="connsiteY30" fmla="*/ 2537138 h 3206839"/>
              <a:gd name="connsiteX31" fmla="*/ 156032 w 414052"/>
              <a:gd name="connsiteY31" fmla="*/ 2575774 h 3206839"/>
              <a:gd name="connsiteX32" fmla="*/ 194669 w 414052"/>
              <a:gd name="connsiteY32" fmla="*/ 2588653 h 3206839"/>
              <a:gd name="connsiteX33" fmla="*/ 284821 w 414052"/>
              <a:gd name="connsiteY33" fmla="*/ 2627290 h 3206839"/>
              <a:gd name="connsiteX34" fmla="*/ 297700 w 414052"/>
              <a:gd name="connsiteY34" fmla="*/ 2665926 h 3206839"/>
              <a:gd name="connsiteX35" fmla="*/ 349216 w 414052"/>
              <a:gd name="connsiteY35" fmla="*/ 2678805 h 3206839"/>
              <a:gd name="connsiteX36" fmla="*/ 374973 w 414052"/>
              <a:gd name="connsiteY36" fmla="*/ 2756078 h 3206839"/>
              <a:gd name="connsiteX37" fmla="*/ 400731 w 414052"/>
              <a:gd name="connsiteY37" fmla="*/ 2794715 h 3206839"/>
              <a:gd name="connsiteX38" fmla="*/ 413610 w 414052"/>
              <a:gd name="connsiteY38" fmla="*/ 3065171 h 3206839"/>
              <a:gd name="connsiteX39" fmla="*/ 387852 w 414052"/>
              <a:gd name="connsiteY39" fmla="*/ 3206839 h 320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4052" h="3206839">
                <a:moveTo>
                  <a:pt x="156032" y="0"/>
                </a:moveTo>
                <a:cubicBezTo>
                  <a:pt x="164618" y="115910"/>
                  <a:pt x="175096" y="231695"/>
                  <a:pt x="181790" y="347729"/>
                </a:cubicBezTo>
                <a:cubicBezTo>
                  <a:pt x="187976" y="454961"/>
                  <a:pt x="187279" y="562546"/>
                  <a:pt x="194669" y="669701"/>
                </a:cubicBezTo>
                <a:cubicBezTo>
                  <a:pt x="198855" y="730391"/>
                  <a:pt x="199949" y="718683"/>
                  <a:pt x="246185" y="734095"/>
                </a:cubicBezTo>
                <a:cubicBezTo>
                  <a:pt x="274282" y="818391"/>
                  <a:pt x="235258" y="735658"/>
                  <a:pt x="297700" y="785611"/>
                </a:cubicBezTo>
                <a:cubicBezTo>
                  <a:pt x="309787" y="795280"/>
                  <a:pt x="312513" y="813302"/>
                  <a:pt x="323458" y="824247"/>
                </a:cubicBezTo>
                <a:cubicBezTo>
                  <a:pt x="334403" y="835192"/>
                  <a:pt x="349215" y="841419"/>
                  <a:pt x="362094" y="850005"/>
                </a:cubicBezTo>
                <a:cubicBezTo>
                  <a:pt x="366387" y="880056"/>
                  <a:pt x="374973" y="909801"/>
                  <a:pt x="374973" y="940157"/>
                </a:cubicBezTo>
                <a:cubicBezTo>
                  <a:pt x="374973" y="1021013"/>
                  <a:pt x="355278" y="1027656"/>
                  <a:pt x="310579" y="1094704"/>
                </a:cubicBezTo>
                <a:cubicBezTo>
                  <a:pt x="301993" y="1107583"/>
                  <a:pt x="298665" y="1126418"/>
                  <a:pt x="284821" y="1133340"/>
                </a:cubicBezTo>
                <a:cubicBezTo>
                  <a:pt x="219462" y="1166020"/>
                  <a:pt x="249280" y="1148449"/>
                  <a:pt x="194669" y="1184856"/>
                </a:cubicBezTo>
                <a:cubicBezTo>
                  <a:pt x="135624" y="1273425"/>
                  <a:pt x="172522" y="1252340"/>
                  <a:pt x="104517" y="1275008"/>
                </a:cubicBezTo>
                <a:cubicBezTo>
                  <a:pt x="63057" y="1399387"/>
                  <a:pt x="129542" y="1206004"/>
                  <a:pt x="65880" y="1365160"/>
                </a:cubicBezTo>
                <a:cubicBezTo>
                  <a:pt x="19901" y="1480109"/>
                  <a:pt x="63922" y="1406735"/>
                  <a:pt x="14365" y="1481070"/>
                </a:cubicBezTo>
                <a:cubicBezTo>
                  <a:pt x="-5832" y="1561855"/>
                  <a:pt x="-7456" y="1535717"/>
                  <a:pt x="27244" y="1648495"/>
                </a:cubicBezTo>
                <a:cubicBezTo>
                  <a:pt x="32890" y="1666845"/>
                  <a:pt x="37642" y="1688492"/>
                  <a:pt x="53001" y="1700011"/>
                </a:cubicBezTo>
                <a:cubicBezTo>
                  <a:pt x="74722" y="1716302"/>
                  <a:pt x="105990" y="1713627"/>
                  <a:pt x="130275" y="1725769"/>
                </a:cubicBezTo>
                <a:cubicBezTo>
                  <a:pt x="195635" y="1758448"/>
                  <a:pt x="165816" y="1740877"/>
                  <a:pt x="220427" y="1777284"/>
                </a:cubicBezTo>
                <a:cubicBezTo>
                  <a:pt x="279472" y="1865853"/>
                  <a:pt x="242574" y="1844768"/>
                  <a:pt x="310579" y="1867436"/>
                </a:cubicBezTo>
                <a:cubicBezTo>
                  <a:pt x="314872" y="1884608"/>
                  <a:pt x="313640" y="1904224"/>
                  <a:pt x="323458" y="1918952"/>
                </a:cubicBezTo>
                <a:cubicBezTo>
                  <a:pt x="401130" y="2035461"/>
                  <a:pt x="332869" y="1857033"/>
                  <a:pt x="374973" y="1983346"/>
                </a:cubicBezTo>
                <a:cubicBezTo>
                  <a:pt x="370680" y="2039154"/>
                  <a:pt x="377471" y="2096951"/>
                  <a:pt x="362094" y="2150771"/>
                </a:cubicBezTo>
                <a:cubicBezTo>
                  <a:pt x="358365" y="2163824"/>
                  <a:pt x="336169" y="2158883"/>
                  <a:pt x="323458" y="2163650"/>
                </a:cubicBezTo>
                <a:cubicBezTo>
                  <a:pt x="301811" y="2171768"/>
                  <a:pt x="280710" y="2181290"/>
                  <a:pt x="259063" y="2189408"/>
                </a:cubicBezTo>
                <a:cubicBezTo>
                  <a:pt x="222108" y="2203266"/>
                  <a:pt x="209510" y="2205016"/>
                  <a:pt x="168911" y="2215166"/>
                </a:cubicBezTo>
                <a:cubicBezTo>
                  <a:pt x="160325" y="2228045"/>
                  <a:pt x="155240" y="2244133"/>
                  <a:pt x="143154" y="2253802"/>
                </a:cubicBezTo>
                <a:cubicBezTo>
                  <a:pt x="132553" y="2262283"/>
                  <a:pt x="114116" y="2257082"/>
                  <a:pt x="104517" y="2266681"/>
                </a:cubicBezTo>
                <a:cubicBezTo>
                  <a:pt x="94918" y="2276280"/>
                  <a:pt x="97709" y="2293176"/>
                  <a:pt x="91638" y="2305318"/>
                </a:cubicBezTo>
                <a:cubicBezTo>
                  <a:pt x="84716" y="2319162"/>
                  <a:pt x="74466" y="2331075"/>
                  <a:pt x="65880" y="2343954"/>
                </a:cubicBezTo>
                <a:cubicBezTo>
                  <a:pt x="70925" y="2369177"/>
                  <a:pt x="97347" y="2506600"/>
                  <a:pt x="104517" y="2511380"/>
                </a:cubicBezTo>
                <a:lnTo>
                  <a:pt x="143154" y="2537138"/>
                </a:lnTo>
                <a:cubicBezTo>
                  <a:pt x="147447" y="2550017"/>
                  <a:pt x="146433" y="2566175"/>
                  <a:pt x="156032" y="2575774"/>
                </a:cubicBezTo>
                <a:cubicBezTo>
                  <a:pt x="165631" y="2585373"/>
                  <a:pt x="182527" y="2582582"/>
                  <a:pt x="194669" y="2588653"/>
                </a:cubicBezTo>
                <a:cubicBezTo>
                  <a:pt x="283610" y="2633124"/>
                  <a:pt x="177606" y="2600486"/>
                  <a:pt x="284821" y="2627290"/>
                </a:cubicBezTo>
                <a:cubicBezTo>
                  <a:pt x="289114" y="2640169"/>
                  <a:pt x="287099" y="2657446"/>
                  <a:pt x="297700" y="2665926"/>
                </a:cubicBezTo>
                <a:cubicBezTo>
                  <a:pt x="311522" y="2676983"/>
                  <a:pt x="337697" y="2665366"/>
                  <a:pt x="349216" y="2678805"/>
                </a:cubicBezTo>
                <a:cubicBezTo>
                  <a:pt x="366886" y="2699420"/>
                  <a:pt x="359912" y="2733487"/>
                  <a:pt x="374973" y="2756078"/>
                </a:cubicBezTo>
                <a:lnTo>
                  <a:pt x="400731" y="2794715"/>
                </a:lnTo>
                <a:cubicBezTo>
                  <a:pt x="405024" y="2884867"/>
                  <a:pt x="416429" y="2974961"/>
                  <a:pt x="413610" y="3065171"/>
                </a:cubicBezTo>
                <a:cubicBezTo>
                  <a:pt x="412111" y="3113144"/>
                  <a:pt x="387852" y="3206839"/>
                  <a:pt x="387852" y="3206839"/>
                </a:cubicBezTo>
              </a:path>
            </a:pathLst>
          </a:cu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Szövegdoboz 109"/>
          <p:cNvSpPr txBox="1"/>
          <p:nvPr/>
        </p:nvSpPr>
        <p:spPr>
          <a:xfrm>
            <a:off x="5159896" y="4016209"/>
            <a:ext cx="1908212" cy="1200329"/>
          </a:xfrm>
          <a:prstGeom prst="rect">
            <a:avLst/>
          </a:prstGeom>
          <a:noFill/>
        </p:spPr>
        <p:txBody>
          <a:bodyPr wrap="square" rtlCol="0">
            <a:spAutoFit/>
          </a:bodyPr>
          <a:lstStyle/>
          <a:p>
            <a:pPr algn="ctr"/>
            <a:r>
              <a:rPr lang="hu-HU" sz="7200" b="1" dirty="0"/>
              <a:t>VS</a:t>
            </a:r>
          </a:p>
        </p:txBody>
      </p:sp>
      <p:cxnSp>
        <p:nvCxnSpPr>
          <p:cNvPr id="112" name="Egyenes összekötő nyíllal 111"/>
          <p:cNvCxnSpPr/>
          <p:nvPr/>
        </p:nvCxnSpPr>
        <p:spPr>
          <a:xfrm>
            <a:off x="6456040" y="2708921"/>
            <a:ext cx="2050330" cy="6911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90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Overfitting</a:t>
            </a:r>
            <a:endParaRPr lang="hu-HU" dirty="0"/>
          </a:p>
        </p:txBody>
      </p:sp>
      <p:sp>
        <p:nvSpPr>
          <p:cNvPr id="3" name="Tartalom helye 2"/>
          <p:cNvSpPr>
            <a:spLocks noGrp="1"/>
          </p:cNvSpPr>
          <p:nvPr>
            <p:ph idx="1"/>
          </p:nvPr>
        </p:nvSpPr>
        <p:spPr>
          <a:xfrm>
            <a:off x="1981200" y="1600201"/>
            <a:ext cx="8229600" cy="1180727"/>
          </a:xfrm>
        </p:spPr>
        <p:txBody>
          <a:bodyPr>
            <a:normAutofit lnSpcReduction="10000"/>
          </a:bodyPr>
          <a:lstStyle/>
          <a:p>
            <a:r>
              <a:rPr lang="hu-HU" dirty="0" err="1"/>
              <a:t>Avoid</a:t>
            </a:r>
            <a:r>
              <a:rPr lang="hu-HU" dirty="0"/>
              <a:t> </a:t>
            </a:r>
            <a:r>
              <a:rPr lang="hu-HU" dirty="0" err="1"/>
              <a:t>overfitting</a:t>
            </a:r>
            <a:r>
              <a:rPr lang="hu-HU" dirty="0"/>
              <a:t>!!!</a:t>
            </a:r>
          </a:p>
          <a:p>
            <a:pPr lvl="1"/>
            <a:r>
              <a:rPr lang="hu-HU" dirty="0" err="1"/>
              <a:t>Wrong</a:t>
            </a:r>
            <a:r>
              <a:rPr lang="hu-HU" dirty="0"/>
              <a:t> </a:t>
            </a:r>
            <a:r>
              <a:rPr lang="hu-HU" dirty="0" err="1"/>
              <a:t>parameters</a:t>
            </a:r>
            <a:r>
              <a:rPr lang="hu-HU" dirty="0"/>
              <a:t> </a:t>
            </a:r>
            <a:r>
              <a:rPr lang="hu-HU" dirty="0" err="1"/>
              <a:t>may</a:t>
            </a:r>
            <a:r>
              <a:rPr lang="hu-HU" dirty="0"/>
              <a:t> lead </a:t>
            </a:r>
            <a:r>
              <a:rPr lang="hu-HU" dirty="0" err="1"/>
              <a:t>to</a:t>
            </a:r>
            <a:r>
              <a:rPr lang="hu-HU" dirty="0"/>
              <a:t> </a:t>
            </a:r>
            <a:r>
              <a:rPr lang="hu-HU" dirty="0" err="1"/>
              <a:t>overfitting</a:t>
            </a:r>
            <a:endParaRPr lang="hu-HU" dirty="0"/>
          </a:p>
          <a:p>
            <a:pPr lvl="2"/>
            <a:r>
              <a:rPr lang="hu-HU" dirty="0"/>
              <a:t>Both kernel, gamma and C</a:t>
            </a:r>
          </a:p>
        </p:txBody>
      </p:sp>
      <p:pic>
        <p:nvPicPr>
          <p:cNvPr id="2050" name="Picture 2" descr="http://cdn-ak.f.st-hatena.com/images/fotolife/T/TJO/20140106/20140106225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981" y="2668806"/>
            <a:ext cx="4649812" cy="625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64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DF3C3D9-E973-EAC0-5AF9-C0BCFB399D9C}"/>
              </a:ext>
            </a:extLst>
          </p:cNvPr>
          <p:cNvSpPr>
            <a:spLocks noGrp="1"/>
          </p:cNvSpPr>
          <p:nvPr>
            <p:ph idx="1"/>
          </p:nvPr>
        </p:nvSpPr>
        <p:spPr/>
        <p:txBody>
          <a:bodyPr/>
          <a:lstStyle/>
          <a:p>
            <a:r>
              <a:rPr lang="hu-HU" dirty="0" err="1"/>
              <a:t>Interested</a:t>
            </a:r>
            <a:r>
              <a:rPr lang="hu-HU" dirty="0"/>
              <a:t>?</a:t>
            </a:r>
          </a:p>
          <a:p>
            <a:endParaRPr lang="hu-HU" dirty="0"/>
          </a:p>
          <a:p>
            <a:r>
              <a:rPr lang="hu-HU" dirty="0"/>
              <a:t>Read more </a:t>
            </a:r>
            <a:r>
              <a:rPr lang="hu-HU" dirty="0" err="1"/>
              <a:t>about</a:t>
            </a:r>
            <a:r>
              <a:rPr lang="hu-HU" dirty="0"/>
              <a:t> </a:t>
            </a:r>
            <a:r>
              <a:rPr lang="hu-HU" dirty="0" err="1"/>
              <a:t>it</a:t>
            </a:r>
            <a:r>
              <a:rPr lang="hu-HU" dirty="0"/>
              <a:t>: </a:t>
            </a:r>
          </a:p>
          <a:p>
            <a:pPr lvl="1"/>
            <a:r>
              <a:rPr lang="hu-HU" dirty="0">
                <a:hlinkClick r:id="rId2"/>
              </a:rPr>
              <a:t>https://www.kdnuggets.com/2020/03/machine-learning-algorithm-svm-explained.html</a:t>
            </a:r>
            <a:endParaRPr lang="hu-HU" dirty="0"/>
          </a:p>
          <a:p>
            <a:endParaRPr lang="en-US" dirty="0"/>
          </a:p>
        </p:txBody>
      </p:sp>
      <p:sp>
        <p:nvSpPr>
          <p:cNvPr id="3" name="Cím 2">
            <a:extLst>
              <a:ext uri="{FF2B5EF4-FFF2-40B4-BE49-F238E27FC236}">
                <a16:creationId xmlns:a16="http://schemas.microsoft.com/office/drawing/2014/main" id="{88152DDE-4DCF-9049-A4D9-D34F7A703C22}"/>
              </a:ext>
            </a:extLst>
          </p:cNvPr>
          <p:cNvSpPr>
            <a:spLocks noGrp="1"/>
          </p:cNvSpPr>
          <p:nvPr>
            <p:ph type="title"/>
          </p:nvPr>
        </p:nvSpPr>
        <p:spPr/>
        <p:txBody>
          <a:bodyPr/>
          <a:lstStyle/>
          <a:p>
            <a:r>
              <a:rPr lang="hu-HU" dirty="0"/>
              <a:t>SVM </a:t>
            </a:r>
            <a:r>
              <a:rPr lang="hu-HU" dirty="0" err="1"/>
              <a:t>algorithm</a:t>
            </a:r>
            <a:endParaRPr lang="en-US" dirty="0"/>
          </a:p>
        </p:txBody>
      </p:sp>
    </p:spTree>
    <p:extLst>
      <p:ext uri="{BB962C8B-B14F-4D97-AF65-F5344CB8AC3E}">
        <p14:creationId xmlns:p14="http://schemas.microsoft.com/office/powerpoint/2010/main" val="301422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701F29-B46A-48B3-94CE-DE3EA468B543}"/>
              </a:ext>
            </a:extLst>
          </p:cNvPr>
          <p:cNvSpPr>
            <a:spLocks noGrp="1"/>
          </p:cNvSpPr>
          <p:nvPr>
            <p:ph type="title"/>
          </p:nvPr>
        </p:nvSpPr>
        <p:spPr/>
        <p:txBody>
          <a:bodyPr/>
          <a:lstStyle/>
          <a:p>
            <a:r>
              <a:rPr lang="hu-HU" dirty="0" err="1"/>
              <a:t>Naive</a:t>
            </a:r>
            <a:r>
              <a:rPr lang="hu-HU" dirty="0"/>
              <a:t> </a:t>
            </a:r>
            <a:r>
              <a:rPr lang="hu-HU" dirty="0" err="1"/>
              <a:t>Bayes</a:t>
            </a:r>
            <a:endParaRPr lang="hu-HU" dirty="0"/>
          </a:p>
        </p:txBody>
      </p:sp>
      <p:sp>
        <p:nvSpPr>
          <p:cNvPr id="3" name="Szöveg helye 2">
            <a:extLst>
              <a:ext uri="{FF2B5EF4-FFF2-40B4-BE49-F238E27FC236}">
                <a16:creationId xmlns:a16="http://schemas.microsoft.com/office/drawing/2014/main" id="{2D465059-5066-4A81-B4F6-6C41EC168040}"/>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342472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701F29-B46A-48B3-94CE-DE3EA468B543}"/>
              </a:ext>
            </a:extLst>
          </p:cNvPr>
          <p:cNvSpPr>
            <a:spLocks noGrp="1"/>
          </p:cNvSpPr>
          <p:nvPr>
            <p:ph type="title"/>
          </p:nvPr>
        </p:nvSpPr>
        <p:spPr/>
        <p:txBody>
          <a:bodyPr/>
          <a:lstStyle/>
          <a:p>
            <a:r>
              <a:rPr lang="hu-HU" dirty="0" err="1"/>
              <a:t>Support</a:t>
            </a:r>
            <a:r>
              <a:rPr lang="hu-HU" dirty="0"/>
              <a:t> </a:t>
            </a:r>
            <a:r>
              <a:rPr lang="hu-HU" dirty="0" err="1"/>
              <a:t>Vector</a:t>
            </a:r>
            <a:r>
              <a:rPr lang="hu-HU" dirty="0"/>
              <a:t> </a:t>
            </a:r>
            <a:r>
              <a:rPr lang="hu-HU" dirty="0" err="1"/>
              <a:t>Machine</a:t>
            </a:r>
            <a:r>
              <a:rPr lang="hu-HU" dirty="0"/>
              <a:t> (SVM)</a:t>
            </a:r>
          </a:p>
        </p:txBody>
      </p:sp>
      <p:sp>
        <p:nvSpPr>
          <p:cNvPr id="3" name="Szöveg helye 2">
            <a:extLst>
              <a:ext uri="{FF2B5EF4-FFF2-40B4-BE49-F238E27FC236}">
                <a16:creationId xmlns:a16="http://schemas.microsoft.com/office/drawing/2014/main" id="{2D465059-5066-4A81-B4F6-6C41EC168040}"/>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196712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Example</a:t>
            </a:r>
            <a:endParaRPr lang="hu-HU" dirty="0"/>
          </a:p>
        </p:txBody>
      </p:sp>
      <p:sp>
        <p:nvSpPr>
          <p:cNvPr id="3" name="Tartalom helye 2"/>
          <p:cNvSpPr>
            <a:spLocks noGrp="1"/>
          </p:cNvSpPr>
          <p:nvPr>
            <p:ph idx="1"/>
          </p:nvPr>
        </p:nvSpPr>
        <p:spPr/>
        <p:txBody>
          <a:bodyPr/>
          <a:lstStyle/>
          <a:p>
            <a:r>
              <a:rPr lang="hu-HU" dirty="0" err="1"/>
              <a:t>In</a:t>
            </a:r>
            <a:r>
              <a:rPr lang="hu-HU" dirty="0"/>
              <a:t> </a:t>
            </a:r>
            <a:r>
              <a:rPr lang="hu-HU" dirty="0" err="1"/>
              <a:t>general</a:t>
            </a:r>
            <a:r>
              <a:rPr lang="hu-HU" dirty="0"/>
              <a:t>: </a:t>
            </a:r>
          </a:p>
          <a:p>
            <a:pPr lvl="1"/>
            <a:r>
              <a:rPr lang="hu-HU" dirty="0"/>
              <a:t>P( </a:t>
            </a:r>
            <a:r>
              <a:rPr lang="hu-HU" dirty="0" err="1"/>
              <a:t>having</a:t>
            </a:r>
            <a:r>
              <a:rPr lang="hu-HU" dirty="0"/>
              <a:t> </a:t>
            </a:r>
            <a:r>
              <a:rPr lang="hu-HU" dirty="0" err="1"/>
              <a:t>cancer</a:t>
            </a:r>
            <a:r>
              <a:rPr lang="hu-HU" dirty="0"/>
              <a:t> ) = </a:t>
            </a:r>
            <a:r>
              <a:rPr lang="hu-HU" dirty="0" err="1"/>
              <a:t>P</a:t>
            </a:r>
            <a:r>
              <a:rPr lang="hu-HU" dirty="0"/>
              <a:t>(C) = 0.01</a:t>
            </a:r>
          </a:p>
          <a:p>
            <a:r>
              <a:rPr lang="hu-HU" dirty="0" err="1"/>
              <a:t>There</a:t>
            </a:r>
            <a:r>
              <a:rPr lang="hu-HU" dirty="0"/>
              <a:t> is a </a:t>
            </a:r>
            <a:r>
              <a:rPr lang="hu-HU" dirty="0" err="1"/>
              <a:t>new</a:t>
            </a:r>
            <a:r>
              <a:rPr lang="hu-HU" dirty="0"/>
              <a:t> test</a:t>
            </a:r>
          </a:p>
          <a:p>
            <a:pPr lvl="1"/>
            <a:r>
              <a:rPr lang="hu-HU" dirty="0"/>
              <a:t>90% </a:t>
            </a:r>
            <a:r>
              <a:rPr lang="hu-HU" dirty="0" err="1"/>
              <a:t>it</a:t>
            </a:r>
            <a:r>
              <a:rPr lang="hu-HU" dirty="0"/>
              <a:t> is </a:t>
            </a:r>
            <a:r>
              <a:rPr lang="hu-HU" dirty="0" err="1"/>
              <a:t>positive</a:t>
            </a:r>
            <a:r>
              <a:rPr lang="hu-HU" dirty="0"/>
              <a:t> </a:t>
            </a:r>
            <a:r>
              <a:rPr lang="hu-HU" dirty="0" err="1"/>
              <a:t>if</a:t>
            </a:r>
            <a:r>
              <a:rPr lang="hu-HU" dirty="0"/>
              <a:t> </a:t>
            </a:r>
            <a:r>
              <a:rPr lang="hu-HU" dirty="0" err="1"/>
              <a:t>you</a:t>
            </a:r>
            <a:r>
              <a:rPr lang="hu-HU" dirty="0"/>
              <a:t> </a:t>
            </a:r>
            <a:r>
              <a:rPr lang="hu-HU" dirty="0" err="1"/>
              <a:t>have</a:t>
            </a:r>
            <a:r>
              <a:rPr lang="hu-HU" dirty="0"/>
              <a:t> C</a:t>
            </a:r>
          </a:p>
          <a:p>
            <a:pPr lvl="1"/>
            <a:r>
              <a:rPr lang="hu-HU" dirty="0"/>
              <a:t>90% </a:t>
            </a:r>
            <a:r>
              <a:rPr lang="hu-HU" dirty="0" err="1"/>
              <a:t>it</a:t>
            </a:r>
            <a:r>
              <a:rPr lang="hu-HU" dirty="0"/>
              <a:t> is </a:t>
            </a:r>
            <a:r>
              <a:rPr lang="hu-HU" dirty="0" err="1"/>
              <a:t>negative</a:t>
            </a:r>
            <a:r>
              <a:rPr lang="hu-HU" dirty="0"/>
              <a:t> </a:t>
            </a:r>
            <a:r>
              <a:rPr lang="hu-HU" dirty="0" err="1"/>
              <a:t>if</a:t>
            </a:r>
            <a:r>
              <a:rPr lang="hu-HU" dirty="0"/>
              <a:t> </a:t>
            </a:r>
            <a:r>
              <a:rPr lang="hu-HU" dirty="0" err="1"/>
              <a:t>you</a:t>
            </a:r>
            <a:r>
              <a:rPr lang="hu-HU" dirty="0"/>
              <a:t> </a:t>
            </a:r>
            <a:r>
              <a:rPr lang="hu-HU" dirty="0" err="1"/>
              <a:t>don</a:t>
            </a:r>
            <a:r>
              <a:rPr lang="hu-HU" dirty="0"/>
              <a:t>’t </a:t>
            </a:r>
            <a:r>
              <a:rPr lang="hu-HU" dirty="0" err="1"/>
              <a:t>have</a:t>
            </a:r>
            <a:r>
              <a:rPr lang="hu-HU" dirty="0"/>
              <a:t> C</a:t>
            </a:r>
          </a:p>
          <a:p>
            <a:r>
              <a:rPr lang="hu-HU" dirty="0" err="1"/>
              <a:t>Question</a:t>
            </a:r>
            <a:r>
              <a:rPr lang="hu-HU" dirty="0"/>
              <a:t>:</a:t>
            </a:r>
          </a:p>
          <a:p>
            <a:pPr lvl="1"/>
            <a:r>
              <a:rPr lang="hu-HU" dirty="0"/>
              <a:t>Test is </a:t>
            </a:r>
            <a:r>
              <a:rPr lang="hu-HU" dirty="0" err="1"/>
              <a:t>positive</a:t>
            </a:r>
            <a:endParaRPr lang="hu-HU" dirty="0"/>
          </a:p>
          <a:p>
            <a:pPr lvl="1"/>
            <a:r>
              <a:rPr lang="hu-HU" dirty="0" err="1"/>
              <a:t>What</a:t>
            </a:r>
            <a:r>
              <a:rPr lang="hu-HU" dirty="0"/>
              <a:t> is </a:t>
            </a:r>
            <a:r>
              <a:rPr lang="hu-HU" dirty="0" err="1"/>
              <a:t>the</a:t>
            </a:r>
            <a:r>
              <a:rPr lang="hu-HU" dirty="0"/>
              <a:t> </a:t>
            </a:r>
            <a:r>
              <a:rPr lang="hu-HU" dirty="0" err="1"/>
              <a:t>probability</a:t>
            </a:r>
            <a:r>
              <a:rPr lang="hu-HU" dirty="0"/>
              <a:t> of </a:t>
            </a:r>
            <a:r>
              <a:rPr lang="hu-HU" dirty="0" err="1"/>
              <a:t>having</a:t>
            </a:r>
            <a:r>
              <a:rPr lang="hu-HU" dirty="0"/>
              <a:t> C?</a:t>
            </a:r>
          </a:p>
        </p:txBody>
      </p:sp>
      <p:pic>
        <p:nvPicPr>
          <p:cNvPr id="3074" name="Picture 2" descr="http://blog.datumbox.com/wp-content/uploads/2013/09/bayesian_freshbiostats-770x4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372" y="1628800"/>
            <a:ext cx="3322187"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00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zis 19">
            <a:extLst>
              <a:ext uri="{FF2B5EF4-FFF2-40B4-BE49-F238E27FC236}">
                <a16:creationId xmlns:a16="http://schemas.microsoft.com/office/drawing/2014/main" id="{A7595305-66A4-41EE-AE2D-587AB9DD0458}"/>
              </a:ext>
            </a:extLst>
          </p:cNvPr>
          <p:cNvSpPr/>
          <p:nvPr/>
        </p:nvSpPr>
        <p:spPr>
          <a:xfrm>
            <a:off x="3725177" y="3195405"/>
            <a:ext cx="1080120" cy="1080120"/>
          </a:xfrm>
          <a:prstGeom prst="ellipse">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21" name="Ellipszis 20"/>
          <p:cNvSpPr/>
          <p:nvPr/>
        </p:nvSpPr>
        <p:spPr>
          <a:xfrm>
            <a:off x="3995182" y="3093154"/>
            <a:ext cx="2160240" cy="2196244"/>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p:txBody>
          <a:bodyPr/>
          <a:lstStyle/>
          <a:p>
            <a:r>
              <a:rPr lang="hu-HU" dirty="0" err="1"/>
              <a:t>Example</a:t>
            </a:r>
            <a:endParaRPr lang="hu-HU" dirty="0"/>
          </a:p>
        </p:txBody>
      </p:sp>
      <p:grpSp>
        <p:nvGrpSpPr>
          <p:cNvPr id="6" name="Csoportba foglalás 5"/>
          <p:cNvGrpSpPr/>
          <p:nvPr/>
        </p:nvGrpSpPr>
        <p:grpSpPr>
          <a:xfrm>
            <a:off x="1847528" y="1556792"/>
            <a:ext cx="8568952" cy="5040560"/>
            <a:chOff x="323528" y="1556792"/>
            <a:chExt cx="8568952" cy="5040560"/>
          </a:xfrm>
          <a:noFill/>
        </p:grpSpPr>
        <p:sp>
          <p:nvSpPr>
            <p:cNvPr id="4" name="Téglalap 3"/>
            <p:cNvSpPr/>
            <p:nvPr/>
          </p:nvSpPr>
          <p:spPr>
            <a:xfrm>
              <a:off x="323528" y="1556792"/>
              <a:ext cx="8568952" cy="5040560"/>
            </a:xfrm>
            <a:prstGeom prst="rect">
              <a:avLst/>
            </a:prstGeom>
            <a:grpFill/>
          </p:spPr>
          <p:style>
            <a:lnRef idx="2">
              <a:schemeClr val="accent5"/>
            </a:lnRef>
            <a:fillRef idx="1">
              <a:schemeClr val="lt1"/>
            </a:fillRef>
            <a:effectRef idx="0">
              <a:schemeClr val="accent5"/>
            </a:effectRef>
            <a:fontRef idx="minor">
              <a:schemeClr val="dk1"/>
            </a:fontRef>
          </p:style>
          <p:txBody>
            <a:bodyPr rtlCol="0" anchor="ctr"/>
            <a:lstStyle/>
            <a:p>
              <a:pPr algn="ctr"/>
              <a:endParaRPr lang="hu-HU"/>
            </a:p>
          </p:txBody>
        </p:sp>
        <p:sp>
          <p:nvSpPr>
            <p:cNvPr id="5" name="Szövegdoboz 4"/>
            <p:cNvSpPr txBox="1"/>
            <p:nvPr/>
          </p:nvSpPr>
          <p:spPr>
            <a:xfrm>
              <a:off x="5796136" y="1619508"/>
              <a:ext cx="3024336" cy="369332"/>
            </a:xfrm>
            <a:prstGeom prst="rect">
              <a:avLst/>
            </a:prstGeom>
            <a:grpFill/>
          </p:spPr>
          <p:txBody>
            <a:bodyPr wrap="square" rtlCol="0">
              <a:spAutoFit/>
            </a:bodyPr>
            <a:lstStyle/>
            <a:p>
              <a:pPr algn="r"/>
              <a:r>
                <a:rPr lang="hu-HU" dirty="0" err="1"/>
                <a:t>All</a:t>
              </a:r>
              <a:r>
                <a:rPr lang="hu-HU" dirty="0"/>
                <a:t> </a:t>
              </a:r>
              <a:r>
                <a:rPr lang="hu-HU" dirty="0" err="1"/>
                <a:t>people</a:t>
              </a:r>
              <a:endParaRPr lang="hu-HU" dirty="0"/>
            </a:p>
          </p:txBody>
        </p:sp>
      </p:grpSp>
      <p:sp>
        <p:nvSpPr>
          <p:cNvPr id="7" name="Ellipszis 6"/>
          <p:cNvSpPr/>
          <p:nvPr/>
        </p:nvSpPr>
        <p:spPr>
          <a:xfrm>
            <a:off x="3719736" y="3206295"/>
            <a:ext cx="1080120" cy="1080120"/>
          </a:xfrm>
          <a:prstGeom prst="ellipse">
            <a:avLst/>
          </a:prstGeom>
          <a:solidFill>
            <a:srgbClr val="FFC000">
              <a:alpha val="47000"/>
            </a:srgb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8" name="Szövegdoboz 7"/>
          <p:cNvSpPr txBox="1"/>
          <p:nvPr/>
        </p:nvSpPr>
        <p:spPr>
          <a:xfrm>
            <a:off x="2783632" y="2420889"/>
            <a:ext cx="1224136" cy="646331"/>
          </a:xfrm>
          <a:prstGeom prst="rect">
            <a:avLst/>
          </a:prstGeom>
          <a:noFill/>
        </p:spPr>
        <p:txBody>
          <a:bodyPr wrap="square" rtlCol="0">
            <a:spAutoFit/>
          </a:bodyPr>
          <a:lstStyle/>
          <a:p>
            <a:r>
              <a:rPr lang="hu-HU" sz="3600" b="1" dirty="0"/>
              <a:t>C</a:t>
            </a:r>
          </a:p>
        </p:txBody>
      </p:sp>
      <p:cxnSp>
        <p:nvCxnSpPr>
          <p:cNvPr id="10" name="Egyenes összekötő 9"/>
          <p:cNvCxnSpPr>
            <a:cxnSpLocks/>
            <a:endCxn id="7" idx="1"/>
          </p:cNvCxnSpPr>
          <p:nvPr/>
        </p:nvCxnSpPr>
        <p:spPr>
          <a:xfrm>
            <a:off x="3143672" y="2780928"/>
            <a:ext cx="734244" cy="58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a:cxnSpLocks/>
          </p:cNvCxnSpPr>
          <p:nvPr/>
        </p:nvCxnSpPr>
        <p:spPr>
          <a:xfrm flipV="1">
            <a:off x="4453980" y="2204866"/>
            <a:ext cx="345876" cy="1352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zövegdoboz 16"/>
          <p:cNvSpPr txBox="1"/>
          <p:nvPr/>
        </p:nvSpPr>
        <p:spPr>
          <a:xfrm>
            <a:off x="4367808" y="1665675"/>
            <a:ext cx="1512168" cy="646331"/>
          </a:xfrm>
          <a:prstGeom prst="rect">
            <a:avLst/>
          </a:prstGeom>
          <a:noFill/>
        </p:spPr>
        <p:txBody>
          <a:bodyPr wrap="square" rtlCol="0">
            <a:spAutoFit/>
          </a:bodyPr>
          <a:lstStyle/>
          <a:p>
            <a:r>
              <a:rPr lang="hu-HU" sz="3600" b="1" dirty="0"/>
              <a:t>C+</a:t>
            </a:r>
            <a:r>
              <a:rPr lang="hu-HU" sz="3600" b="1" dirty="0" err="1"/>
              <a:t>pos</a:t>
            </a:r>
            <a:endParaRPr lang="hu-HU" sz="3600" b="1" dirty="0"/>
          </a:p>
        </p:txBody>
      </p:sp>
      <p:cxnSp>
        <p:nvCxnSpPr>
          <p:cNvPr id="22" name="Egyenes összekötő 21"/>
          <p:cNvCxnSpPr/>
          <p:nvPr/>
        </p:nvCxnSpPr>
        <p:spPr>
          <a:xfrm flipH="1">
            <a:off x="3582342" y="4870901"/>
            <a:ext cx="792088" cy="227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zövegdoboz 22"/>
          <p:cNvSpPr txBox="1"/>
          <p:nvPr/>
        </p:nvSpPr>
        <p:spPr>
          <a:xfrm>
            <a:off x="2207568" y="4941169"/>
            <a:ext cx="2880320" cy="646331"/>
          </a:xfrm>
          <a:prstGeom prst="rect">
            <a:avLst/>
          </a:prstGeom>
          <a:noFill/>
        </p:spPr>
        <p:txBody>
          <a:bodyPr wrap="square" rtlCol="0">
            <a:spAutoFit/>
          </a:bodyPr>
          <a:lstStyle/>
          <a:p>
            <a:r>
              <a:rPr lang="hu-HU" sz="3600" b="1" dirty="0" err="1"/>
              <a:t>Pos</a:t>
            </a:r>
            <a:r>
              <a:rPr lang="hu-HU" sz="3600" b="1" dirty="0"/>
              <a:t> + no C</a:t>
            </a:r>
          </a:p>
        </p:txBody>
      </p:sp>
      <p:sp>
        <p:nvSpPr>
          <p:cNvPr id="24" name="Szövegdoboz 23"/>
          <p:cNvSpPr txBox="1"/>
          <p:nvPr/>
        </p:nvSpPr>
        <p:spPr>
          <a:xfrm rot="18424059">
            <a:off x="8002295" y="4832517"/>
            <a:ext cx="2880320" cy="646331"/>
          </a:xfrm>
          <a:prstGeom prst="rect">
            <a:avLst/>
          </a:prstGeom>
          <a:noFill/>
        </p:spPr>
        <p:txBody>
          <a:bodyPr wrap="square" rtlCol="0">
            <a:spAutoFit/>
          </a:bodyPr>
          <a:lstStyle/>
          <a:p>
            <a:r>
              <a:rPr lang="hu-HU" sz="3600" b="1" dirty="0"/>
              <a:t>No C + </a:t>
            </a:r>
            <a:r>
              <a:rPr lang="hu-HU" sz="3600" b="1" dirty="0" err="1"/>
              <a:t>neg</a:t>
            </a:r>
            <a:r>
              <a:rPr lang="hu-HU" sz="3600" b="1" dirty="0"/>
              <a:t>.</a:t>
            </a:r>
          </a:p>
        </p:txBody>
      </p:sp>
      <p:sp>
        <p:nvSpPr>
          <p:cNvPr id="25" name="Szövegdoboz 24"/>
          <p:cNvSpPr txBox="1"/>
          <p:nvPr/>
        </p:nvSpPr>
        <p:spPr>
          <a:xfrm>
            <a:off x="6132004" y="2420889"/>
            <a:ext cx="3708412" cy="1015663"/>
          </a:xfrm>
          <a:prstGeom prst="rect">
            <a:avLst/>
          </a:prstGeom>
          <a:noFill/>
        </p:spPr>
        <p:txBody>
          <a:bodyPr wrap="square" rtlCol="0">
            <a:spAutoFit/>
          </a:bodyPr>
          <a:lstStyle/>
          <a:p>
            <a:pPr algn="ctr"/>
            <a:r>
              <a:rPr lang="hu-HU" sz="2000" dirty="0" err="1">
                <a:solidFill>
                  <a:srgbClr val="FF0000"/>
                </a:solidFill>
              </a:rPr>
              <a:t>What</a:t>
            </a:r>
            <a:r>
              <a:rPr lang="hu-HU" sz="2000" dirty="0">
                <a:solidFill>
                  <a:srgbClr val="FF0000"/>
                </a:solidFill>
              </a:rPr>
              <a:t> is </a:t>
            </a:r>
            <a:r>
              <a:rPr lang="hu-HU" sz="2000" dirty="0" err="1">
                <a:solidFill>
                  <a:srgbClr val="FF0000"/>
                </a:solidFill>
              </a:rPr>
              <a:t>the</a:t>
            </a:r>
            <a:r>
              <a:rPr lang="hu-HU" sz="2000" dirty="0">
                <a:solidFill>
                  <a:srgbClr val="FF0000"/>
                </a:solidFill>
              </a:rPr>
              <a:t> </a:t>
            </a:r>
            <a:r>
              <a:rPr lang="hu-HU" sz="2000" dirty="0" err="1">
                <a:solidFill>
                  <a:srgbClr val="FF0000"/>
                </a:solidFill>
              </a:rPr>
              <a:t>probability</a:t>
            </a:r>
            <a:r>
              <a:rPr lang="hu-HU" sz="2000" dirty="0">
                <a:solidFill>
                  <a:srgbClr val="FF0000"/>
                </a:solidFill>
              </a:rPr>
              <a:t> </a:t>
            </a:r>
            <a:r>
              <a:rPr lang="en-US" sz="2000" dirty="0">
                <a:solidFill>
                  <a:srgbClr val="FF0000"/>
                </a:solidFill>
              </a:rPr>
              <a:t>that someone with a positive cancer test actually has the disease?</a:t>
            </a:r>
            <a:endParaRPr lang="hu-HU" sz="2000" dirty="0">
              <a:solidFill>
                <a:srgbClr val="FF0000"/>
              </a:solidFill>
            </a:endParaRPr>
          </a:p>
        </p:txBody>
      </p:sp>
      <p:sp>
        <p:nvSpPr>
          <p:cNvPr id="18" name="Ellipszis 17">
            <a:extLst>
              <a:ext uri="{FF2B5EF4-FFF2-40B4-BE49-F238E27FC236}">
                <a16:creationId xmlns:a16="http://schemas.microsoft.com/office/drawing/2014/main" id="{96AB1CA2-9C9C-44AE-9920-E06F634F26CB}"/>
              </a:ext>
            </a:extLst>
          </p:cNvPr>
          <p:cNvSpPr/>
          <p:nvPr/>
        </p:nvSpPr>
        <p:spPr>
          <a:xfrm>
            <a:off x="3994120" y="3092282"/>
            <a:ext cx="2160240" cy="21962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Szövegdoboz 25">
            <a:extLst>
              <a:ext uri="{FF2B5EF4-FFF2-40B4-BE49-F238E27FC236}">
                <a16:creationId xmlns:a16="http://schemas.microsoft.com/office/drawing/2014/main" id="{ADB78D64-1E60-4083-BE2B-0F667672DF67}"/>
              </a:ext>
            </a:extLst>
          </p:cNvPr>
          <p:cNvSpPr txBox="1"/>
          <p:nvPr/>
        </p:nvSpPr>
        <p:spPr>
          <a:xfrm>
            <a:off x="4535656" y="5529053"/>
            <a:ext cx="2880320" cy="646331"/>
          </a:xfrm>
          <a:prstGeom prst="rect">
            <a:avLst/>
          </a:prstGeom>
          <a:noFill/>
        </p:spPr>
        <p:txBody>
          <a:bodyPr wrap="square" rtlCol="0">
            <a:spAutoFit/>
          </a:bodyPr>
          <a:lstStyle/>
          <a:p>
            <a:r>
              <a:rPr lang="hu-HU" sz="3600" b="1" dirty="0" err="1"/>
              <a:t>Pos</a:t>
            </a:r>
            <a:endParaRPr lang="hu-HU" sz="3600" b="1" dirty="0"/>
          </a:p>
        </p:txBody>
      </p:sp>
      <p:cxnSp>
        <p:nvCxnSpPr>
          <p:cNvPr id="27" name="Egyenes összekötő 26">
            <a:extLst>
              <a:ext uri="{FF2B5EF4-FFF2-40B4-BE49-F238E27FC236}">
                <a16:creationId xmlns:a16="http://schemas.microsoft.com/office/drawing/2014/main" id="{9F6C1564-12A2-42D7-A9B0-A14771DFADFD}"/>
              </a:ext>
            </a:extLst>
          </p:cNvPr>
          <p:cNvCxnSpPr>
            <a:cxnSpLocks/>
            <a:endCxn id="18" idx="4"/>
          </p:cNvCxnSpPr>
          <p:nvPr/>
        </p:nvCxnSpPr>
        <p:spPr>
          <a:xfrm flipV="1">
            <a:off x="4999708" y="5288526"/>
            <a:ext cx="74532" cy="372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0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7" grpId="0" animBg="1"/>
      <p:bldP spid="8" grpId="0"/>
      <p:bldP spid="17" grpId="0"/>
      <p:bldP spid="23" grpId="0"/>
      <p:bldP spid="24" grpId="0"/>
      <p:bldP spid="25" grpId="0"/>
      <p:bldP spid="18"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Bayes</a:t>
            </a:r>
            <a:r>
              <a:rPr lang="hu-HU" dirty="0"/>
              <a:t> </a:t>
            </a:r>
            <a:r>
              <a:rPr lang="hu-HU" dirty="0" err="1"/>
              <a:t>rule</a:t>
            </a:r>
            <a:endParaRPr lang="hu-HU" dirty="0"/>
          </a:p>
        </p:txBody>
      </p:sp>
      <p:sp>
        <p:nvSpPr>
          <p:cNvPr id="3" name="Tartalom helye 2"/>
          <p:cNvSpPr>
            <a:spLocks noGrp="1"/>
          </p:cNvSpPr>
          <p:nvPr>
            <p:ph idx="1"/>
          </p:nvPr>
        </p:nvSpPr>
        <p:spPr/>
        <p:txBody>
          <a:bodyPr/>
          <a:lstStyle/>
          <a:p>
            <a:pPr marL="0" indent="0" algn="ctr">
              <a:buNone/>
            </a:pPr>
            <a:r>
              <a:rPr lang="hu-HU" dirty="0"/>
              <a:t>Prior </a:t>
            </a:r>
            <a:r>
              <a:rPr lang="hu-HU" dirty="0" err="1"/>
              <a:t>probability</a:t>
            </a:r>
            <a:endParaRPr lang="hu-HU" dirty="0"/>
          </a:p>
          <a:p>
            <a:pPr marL="0" indent="0" algn="ctr">
              <a:buNone/>
            </a:pPr>
            <a:r>
              <a:rPr lang="hu-HU" dirty="0"/>
              <a:t>+</a:t>
            </a:r>
          </a:p>
          <a:p>
            <a:pPr marL="0" indent="0" algn="ctr">
              <a:buNone/>
            </a:pPr>
            <a:r>
              <a:rPr lang="hu-HU" dirty="0"/>
              <a:t>Test </a:t>
            </a:r>
            <a:r>
              <a:rPr lang="hu-HU" dirty="0" err="1"/>
              <a:t>evidence</a:t>
            </a:r>
            <a:endParaRPr lang="hu-HU" dirty="0"/>
          </a:p>
          <a:p>
            <a:pPr marL="0" indent="0" algn="ctr">
              <a:buNone/>
            </a:pPr>
            <a:r>
              <a:rPr lang="hu-HU" dirty="0"/>
              <a:t>=</a:t>
            </a:r>
          </a:p>
          <a:p>
            <a:pPr marL="0" indent="0" algn="ctr">
              <a:buNone/>
            </a:pPr>
            <a:r>
              <a:rPr lang="hu-HU" dirty="0" err="1"/>
              <a:t>Posterior</a:t>
            </a:r>
            <a:r>
              <a:rPr lang="hu-HU" dirty="0"/>
              <a:t> </a:t>
            </a:r>
            <a:r>
              <a:rPr lang="hu-HU" dirty="0" err="1"/>
              <a:t>probability</a:t>
            </a:r>
            <a:endParaRPr lang="hu-HU" dirty="0"/>
          </a:p>
          <a:p>
            <a:pPr algn="ctr"/>
            <a:endParaRPr lang="hu-HU" dirty="0"/>
          </a:p>
        </p:txBody>
      </p:sp>
      <p:pic>
        <p:nvPicPr>
          <p:cNvPr id="4098" name="Picture 2" descr="http://blogs.scientificamerican.com/blogs/cache/file/6E027F4D-94DD-4B12-A3FCBBD3ABF2A286.jpg?w=590&amp;h=3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7" y="4491160"/>
            <a:ext cx="4013197" cy="268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99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Bayes</a:t>
            </a:r>
            <a:r>
              <a:rPr lang="hu-HU" dirty="0"/>
              <a:t> </a:t>
            </a:r>
            <a:r>
              <a:rPr lang="hu-HU" dirty="0" err="1"/>
              <a:t>rule</a:t>
            </a:r>
            <a:endParaRPr lang="hu-HU" dirty="0"/>
          </a:p>
        </p:txBody>
      </p:sp>
      <p:sp>
        <p:nvSpPr>
          <p:cNvPr id="3" name="Tartalom helye 2"/>
          <p:cNvSpPr>
            <a:spLocks noGrp="1"/>
          </p:cNvSpPr>
          <p:nvPr>
            <p:ph idx="1"/>
          </p:nvPr>
        </p:nvSpPr>
        <p:spPr/>
        <p:txBody>
          <a:bodyPr/>
          <a:lstStyle/>
          <a:p>
            <a:pPr marL="0" indent="0" algn="ctr">
              <a:buNone/>
            </a:pPr>
            <a:r>
              <a:rPr lang="hu-HU" dirty="0"/>
              <a:t>Prior </a:t>
            </a:r>
            <a:r>
              <a:rPr lang="hu-HU" dirty="0" err="1"/>
              <a:t>probability</a:t>
            </a:r>
            <a:endParaRPr lang="hu-HU" dirty="0"/>
          </a:p>
          <a:p>
            <a:pPr marL="0" indent="0" algn="ctr">
              <a:buNone/>
            </a:pPr>
            <a:r>
              <a:rPr lang="hu-HU" b="1" dirty="0">
                <a:solidFill>
                  <a:srgbClr val="FF0000"/>
                </a:solidFill>
              </a:rPr>
              <a:t>x</a:t>
            </a:r>
          </a:p>
          <a:p>
            <a:pPr marL="0" indent="0" algn="ctr">
              <a:buNone/>
            </a:pPr>
            <a:r>
              <a:rPr lang="hu-HU" dirty="0"/>
              <a:t>Test </a:t>
            </a:r>
            <a:r>
              <a:rPr lang="hu-HU" dirty="0" err="1"/>
              <a:t>evidence</a:t>
            </a:r>
            <a:endParaRPr lang="hu-HU" dirty="0"/>
          </a:p>
          <a:p>
            <a:pPr marL="0" indent="0" algn="ctr">
              <a:buNone/>
            </a:pPr>
            <a:r>
              <a:rPr lang="hu-HU" dirty="0"/>
              <a:t>=</a:t>
            </a:r>
          </a:p>
          <a:p>
            <a:pPr marL="0" indent="0" algn="ctr">
              <a:buNone/>
            </a:pPr>
            <a:r>
              <a:rPr lang="hu-HU" dirty="0" err="1"/>
              <a:t>Posterior</a:t>
            </a:r>
            <a:r>
              <a:rPr lang="hu-HU" dirty="0"/>
              <a:t> </a:t>
            </a:r>
            <a:r>
              <a:rPr lang="hu-HU" dirty="0" err="1"/>
              <a:t>probability</a:t>
            </a:r>
            <a:endParaRPr lang="hu-HU" dirty="0"/>
          </a:p>
          <a:p>
            <a:pPr algn="ctr"/>
            <a:endParaRPr lang="hu-HU" dirty="0"/>
          </a:p>
        </p:txBody>
      </p:sp>
      <p:pic>
        <p:nvPicPr>
          <p:cNvPr id="4" name="Picture 2" descr="http://blogs.scientificamerican.com/blogs/cache/file/6E027F4D-94DD-4B12-A3FCBBD3ABF2A286.jpg?w=590&amp;h=3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777" y="4491160"/>
            <a:ext cx="4013197" cy="268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7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Example</a:t>
            </a:r>
            <a:endParaRPr lang="hu-HU" dirty="0"/>
          </a:p>
        </p:txBody>
      </p:sp>
      <p:sp>
        <p:nvSpPr>
          <p:cNvPr id="3" name="Tartalom helye 2"/>
          <p:cNvSpPr>
            <a:spLocks noGrp="1"/>
          </p:cNvSpPr>
          <p:nvPr>
            <p:ph idx="1"/>
          </p:nvPr>
        </p:nvSpPr>
        <p:spPr/>
        <p:txBody>
          <a:bodyPr>
            <a:normAutofit fontScale="77500" lnSpcReduction="20000"/>
          </a:bodyPr>
          <a:lstStyle/>
          <a:p>
            <a:r>
              <a:rPr lang="hu-HU" dirty="0"/>
              <a:t>Prior</a:t>
            </a:r>
          </a:p>
          <a:p>
            <a:pPr lvl="1"/>
            <a:r>
              <a:rPr lang="hu-HU" dirty="0"/>
              <a:t>P(C) = 0.01 and </a:t>
            </a:r>
            <a:r>
              <a:rPr lang="hu-HU" dirty="0" err="1"/>
              <a:t>thus</a:t>
            </a:r>
            <a:r>
              <a:rPr lang="hu-HU" dirty="0"/>
              <a:t> P(no C) = 0.99</a:t>
            </a:r>
          </a:p>
          <a:p>
            <a:pPr lvl="1"/>
            <a:r>
              <a:rPr lang="hu-HU" dirty="0"/>
              <a:t>P(</a:t>
            </a:r>
            <a:r>
              <a:rPr lang="hu-HU" dirty="0" err="1"/>
              <a:t>Pos</a:t>
            </a:r>
            <a:r>
              <a:rPr lang="hu-HU" dirty="0"/>
              <a:t>|C) = 0.9</a:t>
            </a:r>
          </a:p>
          <a:p>
            <a:pPr lvl="1"/>
            <a:r>
              <a:rPr lang="hu-HU" dirty="0"/>
              <a:t>P(</a:t>
            </a:r>
            <a:r>
              <a:rPr lang="hu-HU" dirty="0" err="1"/>
              <a:t>Neg</a:t>
            </a:r>
            <a:r>
              <a:rPr lang="hu-HU" dirty="0"/>
              <a:t>|no C) = 0.9 and </a:t>
            </a:r>
            <a:r>
              <a:rPr lang="hu-HU" dirty="0" err="1"/>
              <a:t>thus</a:t>
            </a:r>
            <a:r>
              <a:rPr lang="hu-HU" dirty="0"/>
              <a:t> P(</a:t>
            </a:r>
            <a:r>
              <a:rPr lang="hu-HU" dirty="0" err="1"/>
              <a:t>Pos</a:t>
            </a:r>
            <a:r>
              <a:rPr lang="hu-HU" dirty="0"/>
              <a:t>|no C) = 0.1</a:t>
            </a:r>
          </a:p>
          <a:p>
            <a:endParaRPr lang="hu-HU" dirty="0"/>
          </a:p>
          <a:p>
            <a:r>
              <a:rPr lang="hu-HU" dirty="0" err="1"/>
              <a:t>Joint</a:t>
            </a:r>
            <a:r>
              <a:rPr lang="hu-HU" dirty="0"/>
              <a:t> </a:t>
            </a:r>
            <a:r>
              <a:rPr lang="hu-HU" dirty="0" err="1"/>
              <a:t>prob</a:t>
            </a:r>
            <a:r>
              <a:rPr lang="hu-HU" dirty="0"/>
              <a:t>.</a:t>
            </a:r>
          </a:p>
          <a:p>
            <a:pPr lvl="1"/>
            <a:r>
              <a:rPr lang="hu-HU" dirty="0"/>
              <a:t>P(C, </a:t>
            </a:r>
            <a:r>
              <a:rPr lang="hu-HU" dirty="0" err="1"/>
              <a:t>Pos</a:t>
            </a:r>
            <a:r>
              <a:rPr lang="hu-HU" dirty="0"/>
              <a:t>) = P(C)*P(</a:t>
            </a:r>
            <a:r>
              <a:rPr lang="hu-HU" dirty="0" err="1"/>
              <a:t>Pos</a:t>
            </a:r>
            <a:r>
              <a:rPr lang="hu-HU" dirty="0"/>
              <a:t>|C) = ??? </a:t>
            </a:r>
          </a:p>
          <a:p>
            <a:pPr lvl="1"/>
            <a:r>
              <a:rPr lang="hu-HU" dirty="0"/>
              <a:t>P(no C, </a:t>
            </a:r>
            <a:r>
              <a:rPr lang="hu-HU" dirty="0" err="1"/>
              <a:t>Pos</a:t>
            </a:r>
            <a:r>
              <a:rPr lang="hu-HU" dirty="0"/>
              <a:t>) = ???</a:t>
            </a:r>
          </a:p>
          <a:p>
            <a:pPr lvl="1"/>
            <a:endParaRPr lang="hu-HU" dirty="0"/>
          </a:p>
          <a:p>
            <a:r>
              <a:rPr lang="hu-HU" dirty="0" err="1">
                <a:solidFill>
                  <a:schemeClr val="bg1"/>
                </a:solidFill>
              </a:rPr>
              <a:t>Normalizer</a:t>
            </a:r>
            <a:endParaRPr lang="hu-HU" dirty="0">
              <a:solidFill>
                <a:schemeClr val="bg1"/>
              </a:solidFill>
            </a:endParaRPr>
          </a:p>
          <a:p>
            <a:pPr lvl="1"/>
            <a:r>
              <a:rPr lang="hu-HU" dirty="0">
                <a:solidFill>
                  <a:schemeClr val="bg1"/>
                </a:solidFill>
              </a:rPr>
              <a:t>P(</a:t>
            </a:r>
            <a:r>
              <a:rPr lang="hu-HU" dirty="0" err="1">
                <a:solidFill>
                  <a:schemeClr val="bg1"/>
                </a:solidFill>
              </a:rPr>
              <a:t>Pos</a:t>
            </a:r>
            <a:r>
              <a:rPr lang="hu-HU" dirty="0">
                <a:solidFill>
                  <a:schemeClr val="bg1"/>
                </a:solidFill>
              </a:rPr>
              <a:t>) = </a:t>
            </a:r>
            <a:r>
              <a:rPr lang="hu-HU" dirty="0" err="1">
                <a:solidFill>
                  <a:schemeClr val="bg1"/>
                </a:solidFill>
              </a:rPr>
              <a:t>P</a:t>
            </a:r>
            <a:r>
              <a:rPr lang="hu-HU" dirty="0">
                <a:solidFill>
                  <a:schemeClr val="bg1"/>
                </a:solidFill>
              </a:rPr>
              <a:t>(C, </a:t>
            </a:r>
            <a:r>
              <a:rPr lang="hu-HU" dirty="0" err="1">
                <a:solidFill>
                  <a:schemeClr val="bg1"/>
                </a:solidFill>
              </a:rPr>
              <a:t>Pos</a:t>
            </a:r>
            <a:r>
              <a:rPr lang="hu-HU" dirty="0">
                <a:solidFill>
                  <a:schemeClr val="bg1"/>
                </a:solidFill>
              </a:rPr>
              <a:t>) + P(no C, </a:t>
            </a:r>
            <a:r>
              <a:rPr lang="hu-HU" dirty="0" err="1">
                <a:solidFill>
                  <a:schemeClr val="bg1"/>
                </a:solidFill>
              </a:rPr>
              <a:t>Pos</a:t>
            </a:r>
            <a:r>
              <a:rPr lang="hu-HU" dirty="0">
                <a:solidFill>
                  <a:schemeClr val="bg1"/>
                </a:solidFill>
              </a:rPr>
              <a:t>) = ???</a:t>
            </a:r>
          </a:p>
          <a:p>
            <a:pPr lvl="1"/>
            <a:endParaRPr lang="hu-HU" dirty="0">
              <a:solidFill>
                <a:schemeClr val="bg1"/>
              </a:solidFill>
            </a:endParaRPr>
          </a:p>
          <a:p>
            <a:r>
              <a:rPr lang="hu-HU" dirty="0" err="1">
                <a:solidFill>
                  <a:schemeClr val="bg1"/>
                </a:solidFill>
              </a:rPr>
              <a:t>Posterior</a:t>
            </a:r>
            <a:endParaRPr lang="hu-HU" dirty="0">
              <a:solidFill>
                <a:schemeClr val="bg1"/>
              </a:solidFill>
            </a:endParaRPr>
          </a:p>
          <a:p>
            <a:pPr lvl="1"/>
            <a:r>
              <a:rPr lang="hu-HU" dirty="0">
                <a:solidFill>
                  <a:schemeClr val="bg1"/>
                </a:solidFill>
              </a:rPr>
              <a:t>P(C|</a:t>
            </a:r>
            <a:r>
              <a:rPr lang="hu-HU" dirty="0" err="1">
                <a:solidFill>
                  <a:schemeClr val="bg1"/>
                </a:solidFill>
              </a:rPr>
              <a:t>Pos</a:t>
            </a:r>
            <a:r>
              <a:rPr lang="hu-HU" dirty="0">
                <a:solidFill>
                  <a:schemeClr val="bg1"/>
                </a:solidFill>
              </a:rPr>
              <a:t>) = P(C,</a:t>
            </a:r>
            <a:r>
              <a:rPr lang="hu-HU" dirty="0" err="1">
                <a:solidFill>
                  <a:schemeClr val="bg1"/>
                </a:solidFill>
              </a:rPr>
              <a:t>Pos</a:t>
            </a:r>
            <a:r>
              <a:rPr lang="hu-HU" dirty="0">
                <a:solidFill>
                  <a:schemeClr val="bg1"/>
                </a:solidFill>
              </a:rPr>
              <a:t>)/P(</a:t>
            </a:r>
            <a:r>
              <a:rPr lang="hu-HU" dirty="0" err="1">
                <a:solidFill>
                  <a:schemeClr val="bg1"/>
                </a:solidFill>
              </a:rPr>
              <a:t>Pos</a:t>
            </a:r>
            <a:r>
              <a:rPr lang="hu-HU" dirty="0">
                <a:solidFill>
                  <a:schemeClr val="bg1"/>
                </a:solidFill>
              </a:rPr>
              <a:t>) = ???</a:t>
            </a:r>
          </a:p>
          <a:p>
            <a:pPr lvl="1"/>
            <a:r>
              <a:rPr lang="hu-HU" dirty="0">
                <a:solidFill>
                  <a:schemeClr val="bg1"/>
                </a:solidFill>
              </a:rPr>
              <a:t>P(no C|</a:t>
            </a:r>
            <a:r>
              <a:rPr lang="hu-HU" dirty="0" err="1">
                <a:solidFill>
                  <a:schemeClr val="bg1"/>
                </a:solidFill>
              </a:rPr>
              <a:t>Pos</a:t>
            </a:r>
            <a:r>
              <a:rPr lang="hu-HU" dirty="0">
                <a:solidFill>
                  <a:schemeClr val="bg1"/>
                </a:solidFill>
              </a:rPr>
              <a:t>) = ???</a:t>
            </a:r>
          </a:p>
        </p:txBody>
      </p:sp>
    </p:spTree>
    <p:extLst>
      <p:ext uri="{BB962C8B-B14F-4D97-AF65-F5344CB8AC3E}">
        <p14:creationId xmlns:p14="http://schemas.microsoft.com/office/powerpoint/2010/main" val="1687331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Example</a:t>
            </a:r>
            <a:endParaRPr lang="hu-HU" dirty="0"/>
          </a:p>
        </p:txBody>
      </p:sp>
      <p:sp>
        <p:nvSpPr>
          <p:cNvPr id="3" name="Tartalom helye 2"/>
          <p:cNvSpPr>
            <a:spLocks noGrp="1"/>
          </p:cNvSpPr>
          <p:nvPr>
            <p:ph idx="1"/>
          </p:nvPr>
        </p:nvSpPr>
        <p:spPr/>
        <p:txBody>
          <a:bodyPr>
            <a:normAutofit fontScale="77500" lnSpcReduction="20000"/>
          </a:bodyPr>
          <a:lstStyle/>
          <a:p>
            <a:r>
              <a:rPr lang="hu-HU" dirty="0"/>
              <a:t>Prior</a:t>
            </a:r>
          </a:p>
          <a:p>
            <a:pPr lvl="1"/>
            <a:r>
              <a:rPr lang="hu-HU" dirty="0"/>
              <a:t>P(C) = 0.01 and </a:t>
            </a:r>
            <a:r>
              <a:rPr lang="hu-HU" dirty="0" err="1"/>
              <a:t>thus</a:t>
            </a:r>
            <a:r>
              <a:rPr lang="hu-HU" dirty="0"/>
              <a:t> P(no C) = 0.99</a:t>
            </a:r>
          </a:p>
          <a:p>
            <a:pPr lvl="1"/>
            <a:r>
              <a:rPr lang="hu-HU" dirty="0"/>
              <a:t>P(</a:t>
            </a:r>
            <a:r>
              <a:rPr lang="hu-HU" dirty="0" err="1"/>
              <a:t>Pos</a:t>
            </a:r>
            <a:r>
              <a:rPr lang="hu-HU" dirty="0"/>
              <a:t>|C) = 0.9</a:t>
            </a:r>
          </a:p>
          <a:p>
            <a:pPr lvl="1"/>
            <a:r>
              <a:rPr lang="hu-HU" dirty="0"/>
              <a:t>P(</a:t>
            </a:r>
            <a:r>
              <a:rPr lang="hu-HU" dirty="0" err="1"/>
              <a:t>Neg</a:t>
            </a:r>
            <a:r>
              <a:rPr lang="hu-HU" dirty="0"/>
              <a:t>|no C) = 0.9 and </a:t>
            </a:r>
            <a:r>
              <a:rPr lang="hu-HU" dirty="0" err="1"/>
              <a:t>thus</a:t>
            </a:r>
            <a:r>
              <a:rPr lang="hu-HU" dirty="0"/>
              <a:t> P(</a:t>
            </a:r>
            <a:r>
              <a:rPr lang="hu-HU" dirty="0" err="1"/>
              <a:t>Pos</a:t>
            </a:r>
            <a:r>
              <a:rPr lang="hu-HU" dirty="0"/>
              <a:t>|no C) = 0.1</a:t>
            </a:r>
          </a:p>
          <a:p>
            <a:endParaRPr lang="hu-HU" dirty="0"/>
          </a:p>
          <a:p>
            <a:r>
              <a:rPr lang="hu-HU" dirty="0" err="1"/>
              <a:t>Joint</a:t>
            </a:r>
            <a:r>
              <a:rPr lang="hu-HU" dirty="0"/>
              <a:t> </a:t>
            </a:r>
            <a:r>
              <a:rPr lang="hu-HU" dirty="0" err="1"/>
              <a:t>prob</a:t>
            </a:r>
            <a:r>
              <a:rPr lang="hu-HU" dirty="0"/>
              <a:t>.</a:t>
            </a:r>
          </a:p>
          <a:p>
            <a:pPr lvl="1"/>
            <a:r>
              <a:rPr lang="hu-HU" dirty="0"/>
              <a:t>P(C, </a:t>
            </a:r>
            <a:r>
              <a:rPr lang="hu-HU" dirty="0" err="1"/>
              <a:t>Pos</a:t>
            </a:r>
            <a:r>
              <a:rPr lang="hu-HU" dirty="0"/>
              <a:t>) = P(C)*P(</a:t>
            </a:r>
            <a:r>
              <a:rPr lang="hu-HU" dirty="0" err="1"/>
              <a:t>Pos</a:t>
            </a:r>
            <a:r>
              <a:rPr lang="hu-HU" dirty="0"/>
              <a:t>|C) = 0.01*0.9 = 0.009 </a:t>
            </a:r>
          </a:p>
          <a:p>
            <a:pPr lvl="1"/>
            <a:r>
              <a:rPr lang="hu-HU" dirty="0"/>
              <a:t>P(no C, </a:t>
            </a:r>
            <a:r>
              <a:rPr lang="hu-HU" dirty="0" err="1"/>
              <a:t>Pos</a:t>
            </a:r>
            <a:r>
              <a:rPr lang="hu-HU" dirty="0"/>
              <a:t>) = P(no C)*P(</a:t>
            </a:r>
            <a:r>
              <a:rPr lang="hu-HU" dirty="0" err="1"/>
              <a:t>Pos</a:t>
            </a:r>
            <a:r>
              <a:rPr lang="hu-HU" dirty="0"/>
              <a:t>|no C) = 0.99*0.1 = 0.099</a:t>
            </a:r>
          </a:p>
          <a:p>
            <a:pPr lvl="1"/>
            <a:endParaRPr lang="hu-HU" dirty="0"/>
          </a:p>
          <a:p>
            <a:r>
              <a:rPr lang="hu-HU" dirty="0" err="1">
                <a:solidFill>
                  <a:schemeClr val="bg1"/>
                </a:solidFill>
              </a:rPr>
              <a:t>Normalizer</a:t>
            </a:r>
            <a:endParaRPr lang="hu-HU" dirty="0">
              <a:solidFill>
                <a:schemeClr val="bg1"/>
              </a:solidFill>
            </a:endParaRPr>
          </a:p>
          <a:p>
            <a:pPr lvl="1"/>
            <a:r>
              <a:rPr lang="hu-HU" dirty="0">
                <a:solidFill>
                  <a:schemeClr val="bg1"/>
                </a:solidFill>
              </a:rPr>
              <a:t>P(</a:t>
            </a:r>
            <a:r>
              <a:rPr lang="hu-HU" dirty="0" err="1">
                <a:solidFill>
                  <a:schemeClr val="bg1"/>
                </a:solidFill>
              </a:rPr>
              <a:t>Pos</a:t>
            </a:r>
            <a:r>
              <a:rPr lang="hu-HU" dirty="0">
                <a:solidFill>
                  <a:schemeClr val="bg1"/>
                </a:solidFill>
              </a:rPr>
              <a:t>) = </a:t>
            </a:r>
            <a:r>
              <a:rPr lang="hu-HU" dirty="0" err="1">
                <a:solidFill>
                  <a:schemeClr val="bg1"/>
                </a:solidFill>
              </a:rPr>
              <a:t>P</a:t>
            </a:r>
            <a:r>
              <a:rPr lang="hu-HU" dirty="0">
                <a:solidFill>
                  <a:schemeClr val="bg1"/>
                </a:solidFill>
              </a:rPr>
              <a:t>(C, </a:t>
            </a:r>
            <a:r>
              <a:rPr lang="hu-HU" dirty="0" err="1">
                <a:solidFill>
                  <a:schemeClr val="bg1"/>
                </a:solidFill>
              </a:rPr>
              <a:t>Pos</a:t>
            </a:r>
            <a:r>
              <a:rPr lang="hu-HU" dirty="0">
                <a:solidFill>
                  <a:schemeClr val="bg1"/>
                </a:solidFill>
              </a:rPr>
              <a:t>) + P(no C, </a:t>
            </a:r>
            <a:r>
              <a:rPr lang="hu-HU" dirty="0" err="1">
                <a:solidFill>
                  <a:schemeClr val="bg1"/>
                </a:solidFill>
              </a:rPr>
              <a:t>Pos</a:t>
            </a:r>
            <a:r>
              <a:rPr lang="hu-HU" dirty="0">
                <a:solidFill>
                  <a:schemeClr val="bg1"/>
                </a:solidFill>
              </a:rPr>
              <a:t>) = ???</a:t>
            </a:r>
          </a:p>
          <a:p>
            <a:pPr lvl="1"/>
            <a:endParaRPr lang="hu-HU" dirty="0">
              <a:solidFill>
                <a:schemeClr val="bg1"/>
              </a:solidFill>
            </a:endParaRPr>
          </a:p>
          <a:p>
            <a:r>
              <a:rPr lang="hu-HU" dirty="0" err="1">
                <a:solidFill>
                  <a:schemeClr val="bg1"/>
                </a:solidFill>
              </a:rPr>
              <a:t>Posterior</a:t>
            </a:r>
            <a:endParaRPr lang="hu-HU" dirty="0">
              <a:solidFill>
                <a:schemeClr val="bg1"/>
              </a:solidFill>
            </a:endParaRPr>
          </a:p>
          <a:p>
            <a:pPr lvl="1"/>
            <a:r>
              <a:rPr lang="hu-HU" dirty="0">
                <a:solidFill>
                  <a:schemeClr val="bg1"/>
                </a:solidFill>
              </a:rPr>
              <a:t>P(C|</a:t>
            </a:r>
            <a:r>
              <a:rPr lang="hu-HU" dirty="0" err="1">
                <a:solidFill>
                  <a:schemeClr val="bg1"/>
                </a:solidFill>
              </a:rPr>
              <a:t>Pos</a:t>
            </a:r>
            <a:r>
              <a:rPr lang="hu-HU" dirty="0">
                <a:solidFill>
                  <a:schemeClr val="bg1"/>
                </a:solidFill>
              </a:rPr>
              <a:t>) = P(C,</a:t>
            </a:r>
            <a:r>
              <a:rPr lang="hu-HU" dirty="0" err="1">
                <a:solidFill>
                  <a:schemeClr val="bg1"/>
                </a:solidFill>
              </a:rPr>
              <a:t>Pos</a:t>
            </a:r>
            <a:r>
              <a:rPr lang="hu-HU" dirty="0">
                <a:solidFill>
                  <a:schemeClr val="bg1"/>
                </a:solidFill>
              </a:rPr>
              <a:t>)/P(</a:t>
            </a:r>
            <a:r>
              <a:rPr lang="hu-HU" dirty="0" err="1">
                <a:solidFill>
                  <a:schemeClr val="bg1"/>
                </a:solidFill>
              </a:rPr>
              <a:t>Pos</a:t>
            </a:r>
            <a:r>
              <a:rPr lang="hu-HU" dirty="0">
                <a:solidFill>
                  <a:schemeClr val="bg1"/>
                </a:solidFill>
              </a:rPr>
              <a:t>) = ???</a:t>
            </a:r>
          </a:p>
          <a:p>
            <a:pPr lvl="1"/>
            <a:r>
              <a:rPr lang="hu-HU" dirty="0">
                <a:solidFill>
                  <a:schemeClr val="bg1"/>
                </a:solidFill>
              </a:rPr>
              <a:t>P(no C|</a:t>
            </a:r>
            <a:r>
              <a:rPr lang="hu-HU" dirty="0" err="1">
                <a:solidFill>
                  <a:schemeClr val="bg1"/>
                </a:solidFill>
              </a:rPr>
              <a:t>Pos</a:t>
            </a:r>
            <a:r>
              <a:rPr lang="hu-HU" dirty="0">
                <a:solidFill>
                  <a:schemeClr val="bg1"/>
                </a:solidFill>
              </a:rPr>
              <a:t>) = ???</a:t>
            </a:r>
          </a:p>
        </p:txBody>
      </p:sp>
    </p:spTree>
    <p:extLst>
      <p:ext uri="{BB962C8B-B14F-4D97-AF65-F5344CB8AC3E}">
        <p14:creationId xmlns:p14="http://schemas.microsoft.com/office/powerpoint/2010/main" val="223537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Example</a:t>
            </a:r>
            <a:endParaRPr lang="hu-HU" dirty="0"/>
          </a:p>
        </p:txBody>
      </p:sp>
      <p:sp>
        <p:nvSpPr>
          <p:cNvPr id="3" name="Tartalom helye 2"/>
          <p:cNvSpPr>
            <a:spLocks noGrp="1"/>
          </p:cNvSpPr>
          <p:nvPr>
            <p:ph idx="1"/>
          </p:nvPr>
        </p:nvSpPr>
        <p:spPr/>
        <p:txBody>
          <a:bodyPr>
            <a:normAutofit fontScale="77500" lnSpcReduction="20000"/>
          </a:bodyPr>
          <a:lstStyle/>
          <a:p>
            <a:r>
              <a:rPr lang="hu-HU" dirty="0"/>
              <a:t>Prior</a:t>
            </a:r>
          </a:p>
          <a:p>
            <a:pPr lvl="1"/>
            <a:r>
              <a:rPr lang="hu-HU" dirty="0"/>
              <a:t>P(C) = 0.01 and </a:t>
            </a:r>
            <a:r>
              <a:rPr lang="hu-HU" dirty="0" err="1"/>
              <a:t>thus</a:t>
            </a:r>
            <a:r>
              <a:rPr lang="hu-HU" dirty="0"/>
              <a:t> P(no C) = 0.99</a:t>
            </a:r>
          </a:p>
          <a:p>
            <a:pPr lvl="1"/>
            <a:r>
              <a:rPr lang="hu-HU" dirty="0"/>
              <a:t>P(</a:t>
            </a:r>
            <a:r>
              <a:rPr lang="hu-HU" dirty="0" err="1"/>
              <a:t>Pos</a:t>
            </a:r>
            <a:r>
              <a:rPr lang="hu-HU" dirty="0"/>
              <a:t>|C) = 0.9</a:t>
            </a:r>
          </a:p>
          <a:p>
            <a:pPr lvl="1"/>
            <a:r>
              <a:rPr lang="hu-HU" dirty="0"/>
              <a:t>P(</a:t>
            </a:r>
            <a:r>
              <a:rPr lang="hu-HU" dirty="0" err="1"/>
              <a:t>Neg</a:t>
            </a:r>
            <a:r>
              <a:rPr lang="hu-HU" dirty="0"/>
              <a:t>|no C) = 0.9 and </a:t>
            </a:r>
            <a:r>
              <a:rPr lang="hu-HU" dirty="0" err="1"/>
              <a:t>thus</a:t>
            </a:r>
            <a:r>
              <a:rPr lang="hu-HU" dirty="0"/>
              <a:t> P(</a:t>
            </a:r>
            <a:r>
              <a:rPr lang="hu-HU" dirty="0" err="1"/>
              <a:t>Pos</a:t>
            </a:r>
            <a:r>
              <a:rPr lang="hu-HU" dirty="0"/>
              <a:t>|no C) = 0.1</a:t>
            </a:r>
          </a:p>
          <a:p>
            <a:endParaRPr lang="hu-HU" dirty="0"/>
          </a:p>
          <a:p>
            <a:r>
              <a:rPr lang="hu-HU" dirty="0" err="1"/>
              <a:t>Joint</a:t>
            </a:r>
            <a:r>
              <a:rPr lang="hu-HU" dirty="0"/>
              <a:t> </a:t>
            </a:r>
            <a:r>
              <a:rPr lang="hu-HU" dirty="0" err="1"/>
              <a:t>prob</a:t>
            </a:r>
            <a:r>
              <a:rPr lang="hu-HU" dirty="0"/>
              <a:t>.</a:t>
            </a:r>
          </a:p>
          <a:p>
            <a:pPr lvl="1"/>
            <a:r>
              <a:rPr lang="hu-HU" dirty="0"/>
              <a:t>P(C, </a:t>
            </a:r>
            <a:r>
              <a:rPr lang="hu-HU" dirty="0" err="1"/>
              <a:t>Pos</a:t>
            </a:r>
            <a:r>
              <a:rPr lang="hu-HU" dirty="0"/>
              <a:t>) = P(C)*P(</a:t>
            </a:r>
            <a:r>
              <a:rPr lang="hu-HU" dirty="0" err="1"/>
              <a:t>Pos</a:t>
            </a:r>
            <a:r>
              <a:rPr lang="hu-HU" dirty="0"/>
              <a:t>|C) = 0.01*0.9 = 0.009 </a:t>
            </a:r>
          </a:p>
          <a:p>
            <a:pPr lvl="1"/>
            <a:r>
              <a:rPr lang="hu-HU" dirty="0"/>
              <a:t>P(no C, </a:t>
            </a:r>
            <a:r>
              <a:rPr lang="hu-HU" dirty="0" err="1"/>
              <a:t>Pos</a:t>
            </a:r>
            <a:r>
              <a:rPr lang="hu-HU" dirty="0"/>
              <a:t>) = P(no C)*P(</a:t>
            </a:r>
            <a:r>
              <a:rPr lang="hu-HU" dirty="0" err="1"/>
              <a:t>Pos</a:t>
            </a:r>
            <a:r>
              <a:rPr lang="hu-HU" dirty="0"/>
              <a:t>|no C) = 0.99*0.1 = 0.099</a:t>
            </a:r>
          </a:p>
          <a:p>
            <a:pPr lvl="1"/>
            <a:endParaRPr lang="hu-HU" dirty="0"/>
          </a:p>
          <a:p>
            <a:r>
              <a:rPr lang="hu-HU" dirty="0" err="1"/>
              <a:t>Normalizer</a:t>
            </a:r>
            <a:endParaRPr lang="hu-HU" dirty="0"/>
          </a:p>
          <a:p>
            <a:pPr lvl="1"/>
            <a:r>
              <a:rPr lang="hu-HU" dirty="0"/>
              <a:t>P(</a:t>
            </a:r>
            <a:r>
              <a:rPr lang="hu-HU" dirty="0" err="1"/>
              <a:t>Pos</a:t>
            </a:r>
            <a:r>
              <a:rPr lang="hu-HU" dirty="0"/>
              <a:t>)  = ???</a:t>
            </a:r>
          </a:p>
          <a:p>
            <a:pPr lvl="1"/>
            <a:endParaRPr lang="hu-HU" dirty="0"/>
          </a:p>
          <a:p>
            <a:r>
              <a:rPr lang="hu-HU" dirty="0" err="1">
                <a:solidFill>
                  <a:schemeClr val="bg1"/>
                </a:solidFill>
              </a:rPr>
              <a:t>Posterior</a:t>
            </a:r>
            <a:endParaRPr lang="hu-HU" dirty="0">
              <a:solidFill>
                <a:schemeClr val="bg1"/>
              </a:solidFill>
            </a:endParaRPr>
          </a:p>
          <a:p>
            <a:pPr lvl="1"/>
            <a:r>
              <a:rPr lang="hu-HU" dirty="0">
                <a:solidFill>
                  <a:schemeClr val="bg1"/>
                </a:solidFill>
              </a:rPr>
              <a:t>P(C|</a:t>
            </a:r>
            <a:r>
              <a:rPr lang="hu-HU" dirty="0" err="1">
                <a:solidFill>
                  <a:schemeClr val="bg1"/>
                </a:solidFill>
              </a:rPr>
              <a:t>Pos</a:t>
            </a:r>
            <a:r>
              <a:rPr lang="hu-HU" dirty="0">
                <a:solidFill>
                  <a:schemeClr val="bg1"/>
                </a:solidFill>
              </a:rPr>
              <a:t>) = P(C,</a:t>
            </a:r>
            <a:r>
              <a:rPr lang="hu-HU" dirty="0" err="1">
                <a:solidFill>
                  <a:schemeClr val="bg1"/>
                </a:solidFill>
              </a:rPr>
              <a:t>Pos</a:t>
            </a:r>
            <a:r>
              <a:rPr lang="hu-HU" dirty="0">
                <a:solidFill>
                  <a:schemeClr val="bg1"/>
                </a:solidFill>
              </a:rPr>
              <a:t>)/P(</a:t>
            </a:r>
            <a:r>
              <a:rPr lang="hu-HU" dirty="0" err="1">
                <a:solidFill>
                  <a:schemeClr val="bg1"/>
                </a:solidFill>
              </a:rPr>
              <a:t>Pos</a:t>
            </a:r>
            <a:r>
              <a:rPr lang="hu-HU" dirty="0">
                <a:solidFill>
                  <a:schemeClr val="bg1"/>
                </a:solidFill>
              </a:rPr>
              <a:t>) = ???</a:t>
            </a:r>
          </a:p>
          <a:p>
            <a:pPr lvl="1"/>
            <a:r>
              <a:rPr lang="hu-HU" dirty="0">
                <a:solidFill>
                  <a:schemeClr val="bg1"/>
                </a:solidFill>
              </a:rPr>
              <a:t>P(no C|</a:t>
            </a:r>
            <a:r>
              <a:rPr lang="hu-HU" dirty="0" err="1">
                <a:solidFill>
                  <a:schemeClr val="bg1"/>
                </a:solidFill>
              </a:rPr>
              <a:t>Pos</a:t>
            </a:r>
            <a:r>
              <a:rPr lang="hu-HU" dirty="0">
                <a:solidFill>
                  <a:schemeClr val="bg1"/>
                </a:solidFill>
              </a:rPr>
              <a:t>) = ???</a:t>
            </a:r>
          </a:p>
        </p:txBody>
      </p:sp>
    </p:spTree>
    <p:extLst>
      <p:ext uri="{BB962C8B-B14F-4D97-AF65-F5344CB8AC3E}">
        <p14:creationId xmlns:p14="http://schemas.microsoft.com/office/powerpoint/2010/main" val="49769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Example</a:t>
            </a:r>
            <a:endParaRPr lang="hu-HU" dirty="0"/>
          </a:p>
        </p:txBody>
      </p:sp>
      <p:sp>
        <p:nvSpPr>
          <p:cNvPr id="3" name="Tartalom helye 2"/>
          <p:cNvSpPr>
            <a:spLocks noGrp="1"/>
          </p:cNvSpPr>
          <p:nvPr>
            <p:ph idx="1"/>
          </p:nvPr>
        </p:nvSpPr>
        <p:spPr/>
        <p:txBody>
          <a:bodyPr>
            <a:normAutofit fontScale="77500" lnSpcReduction="20000"/>
          </a:bodyPr>
          <a:lstStyle/>
          <a:p>
            <a:r>
              <a:rPr lang="hu-HU" dirty="0"/>
              <a:t>Prior</a:t>
            </a:r>
          </a:p>
          <a:p>
            <a:pPr lvl="1"/>
            <a:r>
              <a:rPr lang="hu-HU" dirty="0"/>
              <a:t>P(C) = 0.01 and </a:t>
            </a:r>
            <a:r>
              <a:rPr lang="hu-HU" dirty="0" err="1"/>
              <a:t>thus</a:t>
            </a:r>
            <a:r>
              <a:rPr lang="hu-HU" dirty="0"/>
              <a:t> P(no C) = 0.99</a:t>
            </a:r>
          </a:p>
          <a:p>
            <a:pPr lvl="1"/>
            <a:r>
              <a:rPr lang="hu-HU" dirty="0"/>
              <a:t>P(</a:t>
            </a:r>
            <a:r>
              <a:rPr lang="hu-HU" dirty="0" err="1"/>
              <a:t>Pos</a:t>
            </a:r>
            <a:r>
              <a:rPr lang="hu-HU" dirty="0"/>
              <a:t>|C) = 0.9</a:t>
            </a:r>
          </a:p>
          <a:p>
            <a:pPr lvl="1"/>
            <a:r>
              <a:rPr lang="hu-HU" dirty="0"/>
              <a:t>P(</a:t>
            </a:r>
            <a:r>
              <a:rPr lang="hu-HU" dirty="0" err="1"/>
              <a:t>Neg</a:t>
            </a:r>
            <a:r>
              <a:rPr lang="hu-HU" dirty="0"/>
              <a:t>|no C) = 0.9 and </a:t>
            </a:r>
            <a:r>
              <a:rPr lang="hu-HU" dirty="0" err="1"/>
              <a:t>thus</a:t>
            </a:r>
            <a:r>
              <a:rPr lang="hu-HU" dirty="0"/>
              <a:t> P(</a:t>
            </a:r>
            <a:r>
              <a:rPr lang="hu-HU" dirty="0" err="1"/>
              <a:t>Pos</a:t>
            </a:r>
            <a:r>
              <a:rPr lang="hu-HU" dirty="0"/>
              <a:t>|no C) = 0.1</a:t>
            </a:r>
          </a:p>
          <a:p>
            <a:endParaRPr lang="hu-HU" dirty="0"/>
          </a:p>
          <a:p>
            <a:r>
              <a:rPr lang="hu-HU" dirty="0" err="1"/>
              <a:t>Joint</a:t>
            </a:r>
            <a:r>
              <a:rPr lang="hu-HU" dirty="0"/>
              <a:t> </a:t>
            </a:r>
            <a:r>
              <a:rPr lang="hu-HU" dirty="0" err="1"/>
              <a:t>prob</a:t>
            </a:r>
            <a:r>
              <a:rPr lang="hu-HU" dirty="0"/>
              <a:t>.</a:t>
            </a:r>
          </a:p>
          <a:p>
            <a:pPr lvl="1"/>
            <a:r>
              <a:rPr lang="hu-HU" dirty="0"/>
              <a:t>P(C, </a:t>
            </a:r>
            <a:r>
              <a:rPr lang="hu-HU" dirty="0" err="1"/>
              <a:t>Pos</a:t>
            </a:r>
            <a:r>
              <a:rPr lang="hu-HU" dirty="0"/>
              <a:t>) = P(C)*P(</a:t>
            </a:r>
            <a:r>
              <a:rPr lang="hu-HU" dirty="0" err="1"/>
              <a:t>Pos</a:t>
            </a:r>
            <a:r>
              <a:rPr lang="hu-HU" dirty="0"/>
              <a:t>|C) = 0.01*0.9 = 0.009 </a:t>
            </a:r>
          </a:p>
          <a:p>
            <a:pPr lvl="1"/>
            <a:r>
              <a:rPr lang="hu-HU" dirty="0"/>
              <a:t>P(no C, </a:t>
            </a:r>
            <a:r>
              <a:rPr lang="hu-HU" dirty="0" err="1"/>
              <a:t>Pos</a:t>
            </a:r>
            <a:r>
              <a:rPr lang="hu-HU" dirty="0"/>
              <a:t>) = P(no C)*P(</a:t>
            </a:r>
            <a:r>
              <a:rPr lang="hu-HU" dirty="0" err="1"/>
              <a:t>Pos</a:t>
            </a:r>
            <a:r>
              <a:rPr lang="hu-HU" dirty="0"/>
              <a:t>|no C) = 0.99*0.1 = 0.099</a:t>
            </a:r>
          </a:p>
          <a:p>
            <a:pPr lvl="1"/>
            <a:endParaRPr lang="hu-HU" dirty="0"/>
          </a:p>
          <a:p>
            <a:r>
              <a:rPr lang="hu-HU" dirty="0" err="1"/>
              <a:t>Normalizer</a:t>
            </a:r>
            <a:endParaRPr lang="hu-HU" dirty="0"/>
          </a:p>
          <a:p>
            <a:pPr lvl="1"/>
            <a:r>
              <a:rPr lang="hu-HU" dirty="0"/>
              <a:t>P(</a:t>
            </a:r>
            <a:r>
              <a:rPr lang="hu-HU" dirty="0" err="1"/>
              <a:t>Pos</a:t>
            </a:r>
            <a:r>
              <a:rPr lang="hu-HU" dirty="0"/>
              <a:t>) = </a:t>
            </a:r>
            <a:r>
              <a:rPr lang="hu-HU" dirty="0" err="1"/>
              <a:t>P</a:t>
            </a:r>
            <a:r>
              <a:rPr lang="hu-HU" dirty="0"/>
              <a:t>(C, </a:t>
            </a:r>
            <a:r>
              <a:rPr lang="hu-HU" dirty="0" err="1"/>
              <a:t>Pos</a:t>
            </a:r>
            <a:r>
              <a:rPr lang="hu-HU" dirty="0"/>
              <a:t>) + P(no C, </a:t>
            </a:r>
            <a:r>
              <a:rPr lang="hu-HU" dirty="0" err="1"/>
              <a:t>Pos</a:t>
            </a:r>
            <a:r>
              <a:rPr lang="hu-HU" dirty="0"/>
              <a:t>) = 0.108</a:t>
            </a:r>
          </a:p>
          <a:p>
            <a:pPr lvl="1"/>
            <a:endParaRPr lang="hu-HU" dirty="0"/>
          </a:p>
          <a:p>
            <a:r>
              <a:rPr lang="hu-HU" dirty="0" err="1">
                <a:solidFill>
                  <a:schemeClr val="bg1"/>
                </a:solidFill>
              </a:rPr>
              <a:t>Posterior</a:t>
            </a:r>
            <a:endParaRPr lang="hu-HU" dirty="0">
              <a:solidFill>
                <a:schemeClr val="bg1"/>
              </a:solidFill>
            </a:endParaRPr>
          </a:p>
          <a:p>
            <a:pPr lvl="1"/>
            <a:r>
              <a:rPr lang="hu-HU" dirty="0">
                <a:solidFill>
                  <a:schemeClr val="bg1"/>
                </a:solidFill>
              </a:rPr>
              <a:t>P(C|</a:t>
            </a:r>
            <a:r>
              <a:rPr lang="hu-HU" dirty="0" err="1">
                <a:solidFill>
                  <a:schemeClr val="bg1"/>
                </a:solidFill>
              </a:rPr>
              <a:t>Pos</a:t>
            </a:r>
            <a:r>
              <a:rPr lang="hu-HU" dirty="0">
                <a:solidFill>
                  <a:schemeClr val="bg1"/>
                </a:solidFill>
              </a:rPr>
              <a:t>) = P(C,</a:t>
            </a:r>
            <a:r>
              <a:rPr lang="hu-HU" dirty="0" err="1">
                <a:solidFill>
                  <a:schemeClr val="bg1"/>
                </a:solidFill>
              </a:rPr>
              <a:t>Pos</a:t>
            </a:r>
            <a:r>
              <a:rPr lang="hu-HU" dirty="0">
                <a:solidFill>
                  <a:schemeClr val="bg1"/>
                </a:solidFill>
              </a:rPr>
              <a:t>)/P(</a:t>
            </a:r>
            <a:r>
              <a:rPr lang="hu-HU" dirty="0" err="1">
                <a:solidFill>
                  <a:schemeClr val="bg1"/>
                </a:solidFill>
              </a:rPr>
              <a:t>Pos</a:t>
            </a:r>
            <a:r>
              <a:rPr lang="hu-HU" dirty="0">
                <a:solidFill>
                  <a:schemeClr val="bg1"/>
                </a:solidFill>
              </a:rPr>
              <a:t>) = ???</a:t>
            </a:r>
          </a:p>
          <a:p>
            <a:pPr lvl="1"/>
            <a:r>
              <a:rPr lang="hu-HU" dirty="0">
                <a:solidFill>
                  <a:schemeClr val="bg1"/>
                </a:solidFill>
              </a:rPr>
              <a:t>P(no C|</a:t>
            </a:r>
            <a:r>
              <a:rPr lang="hu-HU" dirty="0" err="1">
                <a:solidFill>
                  <a:schemeClr val="bg1"/>
                </a:solidFill>
              </a:rPr>
              <a:t>Pos</a:t>
            </a:r>
            <a:r>
              <a:rPr lang="hu-HU" dirty="0">
                <a:solidFill>
                  <a:schemeClr val="bg1"/>
                </a:solidFill>
              </a:rPr>
              <a:t>) = ???</a:t>
            </a:r>
          </a:p>
        </p:txBody>
      </p:sp>
    </p:spTree>
    <p:extLst>
      <p:ext uri="{BB962C8B-B14F-4D97-AF65-F5344CB8AC3E}">
        <p14:creationId xmlns:p14="http://schemas.microsoft.com/office/powerpoint/2010/main" val="2203270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Example</a:t>
            </a:r>
            <a:endParaRPr lang="hu-HU" dirty="0"/>
          </a:p>
        </p:txBody>
      </p:sp>
      <p:sp>
        <p:nvSpPr>
          <p:cNvPr id="3" name="Tartalom helye 2"/>
          <p:cNvSpPr>
            <a:spLocks noGrp="1"/>
          </p:cNvSpPr>
          <p:nvPr>
            <p:ph idx="1"/>
          </p:nvPr>
        </p:nvSpPr>
        <p:spPr/>
        <p:txBody>
          <a:bodyPr>
            <a:normAutofit fontScale="77500" lnSpcReduction="20000"/>
          </a:bodyPr>
          <a:lstStyle/>
          <a:p>
            <a:r>
              <a:rPr lang="hu-HU" dirty="0"/>
              <a:t>Prior</a:t>
            </a:r>
          </a:p>
          <a:p>
            <a:pPr lvl="1"/>
            <a:r>
              <a:rPr lang="hu-HU" dirty="0"/>
              <a:t>P(C) = 0.01 and </a:t>
            </a:r>
            <a:r>
              <a:rPr lang="hu-HU" dirty="0" err="1"/>
              <a:t>thus</a:t>
            </a:r>
            <a:r>
              <a:rPr lang="hu-HU" dirty="0"/>
              <a:t> P(no C) = 0.99</a:t>
            </a:r>
          </a:p>
          <a:p>
            <a:pPr lvl="1"/>
            <a:r>
              <a:rPr lang="hu-HU" dirty="0"/>
              <a:t>P(</a:t>
            </a:r>
            <a:r>
              <a:rPr lang="hu-HU" dirty="0" err="1"/>
              <a:t>Pos</a:t>
            </a:r>
            <a:r>
              <a:rPr lang="hu-HU" dirty="0"/>
              <a:t>|C) = 0.9</a:t>
            </a:r>
          </a:p>
          <a:p>
            <a:pPr lvl="1"/>
            <a:r>
              <a:rPr lang="hu-HU" dirty="0"/>
              <a:t>P(</a:t>
            </a:r>
            <a:r>
              <a:rPr lang="hu-HU" dirty="0" err="1"/>
              <a:t>Neg</a:t>
            </a:r>
            <a:r>
              <a:rPr lang="hu-HU" dirty="0"/>
              <a:t>|no C) = 0.9 and </a:t>
            </a:r>
            <a:r>
              <a:rPr lang="hu-HU" dirty="0" err="1"/>
              <a:t>thus</a:t>
            </a:r>
            <a:r>
              <a:rPr lang="hu-HU" dirty="0"/>
              <a:t> P(</a:t>
            </a:r>
            <a:r>
              <a:rPr lang="hu-HU" dirty="0" err="1"/>
              <a:t>Pos</a:t>
            </a:r>
            <a:r>
              <a:rPr lang="hu-HU" dirty="0"/>
              <a:t>|no C) = 0.1</a:t>
            </a:r>
          </a:p>
          <a:p>
            <a:endParaRPr lang="hu-HU" dirty="0"/>
          </a:p>
          <a:p>
            <a:r>
              <a:rPr lang="hu-HU" dirty="0" err="1"/>
              <a:t>Joint</a:t>
            </a:r>
            <a:r>
              <a:rPr lang="hu-HU" dirty="0"/>
              <a:t> </a:t>
            </a:r>
            <a:r>
              <a:rPr lang="hu-HU" dirty="0" err="1"/>
              <a:t>prob</a:t>
            </a:r>
            <a:r>
              <a:rPr lang="hu-HU" dirty="0"/>
              <a:t>.</a:t>
            </a:r>
          </a:p>
          <a:p>
            <a:pPr lvl="1"/>
            <a:r>
              <a:rPr lang="hu-HU" dirty="0"/>
              <a:t>P(C, </a:t>
            </a:r>
            <a:r>
              <a:rPr lang="hu-HU" dirty="0" err="1"/>
              <a:t>Pos</a:t>
            </a:r>
            <a:r>
              <a:rPr lang="hu-HU" dirty="0"/>
              <a:t>) = P(C)*P(</a:t>
            </a:r>
            <a:r>
              <a:rPr lang="hu-HU" dirty="0" err="1"/>
              <a:t>Pos</a:t>
            </a:r>
            <a:r>
              <a:rPr lang="hu-HU" dirty="0"/>
              <a:t>|C) = 0.01*0.9 = 0.009 </a:t>
            </a:r>
          </a:p>
          <a:p>
            <a:pPr lvl="1"/>
            <a:r>
              <a:rPr lang="hu-HU" dirty="0"/>
              <a:t>P(no C, </a:t>
            </a:r>
            <a:r>
              <a:rPr lang="hu-HU" dirty="0" err="1"/>
              <a:t>Pos</a:t>
            </a:r>
            <a:r>
              <a:rPr lang="hu-HU" dirty="0"/>
              <a:t>) = P(no C)*P(</a:t>
            </a:r>
            <a:r>
              <a:rPr lang="hu-HU" dirty="0" err="1"/>
              <a:t>Pos</a:t>
            </a:r>
            <a:r>
              <a:rPr lang="hu-HU" dirty="0"/>
              <a:t>|no C) = 0.99*0.1 = 0.099</a:t>
            </a:r>
          </a:p>
          <a:p>
            <a:pPr lvl="1"/>
            <a:endParaRPr lang="hu-HU" dirty="0"/>
          </a:p>
          <a:p>
            <a:r>
              <a:rPr lang="hu-HU" dirty="0" err="1"/>
              <a:t>Normalizer</a:t>
            </a:r>
            <a:endParaRPr lang="hu-HU" dirty="0"/>
          </a:p>
          <a:p>
            <a:pPr lvl="1"/>
            <a:r>
              <a:rPr lang="hu-HU" dirty="0"/>
              <a:t>P(</a:t>
            </a:r>
            <a:r>
              <a:rPr lang="hu-HU" dirty="0" err="1"/>
              <a:t>Pos</a:t>
            </a:r>
            <a:r>
              <a:rPr lang="hu-HU" dirty="0"/>
              <a:t>) = </a:t>
            </a:r>
            <a:r>
              <a:rPr lang="hu-HU" dirty="0" err="1"/>
              <a:t>P</a:t>
            </a:r>
            <a:r>
              <a:rPr lang="hu-HU" dirty="0"/>
              <a:t>(C, </a:t>
            </a:r>
            <a:r>
              <a:rPr lang="hu-HU" dirty="0" err="1"/>
              <a:t>Pos</a:t>
            </a:r>
            <a:r>
              <a:rPr lang="hu-HU" dirty="0"/>
              <a:t>) + P(no C, </a:t>
            </a:r>
            <a:r>
              <a:rPr lang="hu-HU" dirty="0" err="1"/>
              <a:t>Pos</a:t>
            </a:r>
            <a:r>
              <a:rPr lang="hu-HU" dirty="0"/>
              <a:t>) = 0.108</a:t>
            </a:r>
          </a:p>
          <a:p>
            <a:pPr lvl="1"/>
            <a:endParaRPr lang="hu-HU" dirty="0"/>
          </a:p>
          <a:p>
            <a:r>
              <a:rPr lang="hu-HU" dirty="0" err="1"/>
              <a:t>Posterior</a:t>
            </a:r>
            <a:endParaRPr lang="hu-HU" dirty="0"/>
          </a:p>
          <a:p>
            <a:pPr lvl="1"/>
            <a:r>
              <a:rPr lang="hu-HU" dirty="0"/>
              <a:t>P(C|</a:t>
            </a:r>
            <a:r>
              <a:rPr lang="hu-HU" dirty="0" err="1"/>
              <a:t>Pos</a:t>
            </a:r>
            <a:r>
              <a:rPr lang="hu-HU" dirty="0"/>
              <a:t>) = ???</a:t>
            </a:r>
          </a:p>
          <a:p>
            <a:pPr lvl="1"/>
            <a:r>
              <a:rPr lang="hu-HU" dirty="0"/>
              <a:t>P(no C|</a:t>
            </a:r>
            <a:r>
              <a:rPr lang="hu-HU" dirty="0" err="1"/>
              <a:t>Pos</a:t>
            </a:r>
            <a:r>
              <a:rPr lang="hu-HU" dirty="0"/>
              <a:t>) = ???</a:t>
            </a:r>
          </a:p>
        </p:txBody>
      </p:sp>
      <p:sp>
        <p:nvSpPr>
          <p:cNvPr id="4" name="Jobb oldali kapcsos zárójel 3"/>
          <p:cNvSpPr/>
          <p:nvPr/>
        </p:nvSpPr>
        <p:spPr>
          <a:xfrm>
            <a:off x="5591944" y="5085184"/>
            <a:ext cx="792088" cy="9361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5" name="Szövegdoboz 4"/>
          <p:cNvSpPr txBox="1"/>
          <p:nvPr/>
        </p:nvSpPr>
        <p:spPr>
          <a:xfrm>
            <a:off x="6312024" y="5373216"/>
            <a:ext cx="644728" cy="369332"/>
          </a:xfrm>
          <a:prstGeom prst="rect">
            <a:avLst/>
          </a:prstGeom>
          <a:noFill/>
        </p:spPr>
        <p:txBody>
          <a:bodyPr wrap="none" rtlCol="0">
            <a:spAutoFit/>
          </a:bodyPr>
          <a:lstStyle/>
          <a:p>
            <a:r>
              <a:rPr lang="hu-HU" dirty="0"/>
              <a:t>= 1.0</a:t>
            </a:r>
          </a:p>
        </p:txBody>
      </p:sp>
    </p:spTree>
    <p:extLst>
      <p:ext uri="{BB962C8B-B14F-4D97-AF65-F5344CB8AC3E}">
        <p14:creationId xmlns:p14="http://schemas.microsoft.com/office/powerpoint/2010/main" val="2681487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Example</a:t>
            </a:r>
            <a:endParaRPr lang="hu-HU" dirty="0"/>
          </a:p>
        </p:txBody>
      </p:sp>
      <p:sp>
        <p:nvSpPr>
          <p:cNvPr id="3" name="Tartalom helye 2"/>
          <p:cNvSpPr>
            <a:spLocks noGrp="1"/>
          </p:cNvSpPr>
          <p:nvPr>
            <p:ph idx="1"/>
          </p:nvPr>
        </p:nvSpPr>
        <p:spPr/>
        <p:txBody>
          <a:bodyPr>
            <a:normAutofit fontScale="77500" lnSpcReduction="20000"/>
          </a:bodyPr>
          <a:lstStyle/>
          <a:p>
            <a:r>
              <a:rPr lang="hu-HU" dirty="0"/>
              <a:t>Prior</a:t>
            </a:r>
          </a:p>
          <a:p>
            <a:pPr lvl="1"/>
            <a:r>
              <a:rPr lang="hu-HU" dirty="0"/>
              <a:t>P(C) = 0.01 and </a:t>
            </a:r>
            <a:r>
              <a:rPr lang="hu-HU" dirty="0" err="1"/>
              <a:t>thus</a:t>
            </a:r>
            <a:r>
              <a:rPr lang="hu-HU" dirty="0"/>
              <a:t> P(no C) = 0.99</a:t>
            </a:r>
          </a:p>
          <a:p>
            <a:pPr lvl="1"/>
            <a:r>
              <a:rPr lang="hu-HU" dirty="0"/>
              <a:t>P(</a:t>
            </a:r>
            <a:r>
              <a:rPr lang="hu-HU" dirty="0" err="1"/>
              <a:t>Pos</a:t>
            </a:r>
            <a:r>
              <a:rPr lang="hu-HU" dirty="0"/>
              <a:t>|C) = 0.9</a:t>
            </a:r>
          </a:p>
          <a:p>
            <a:pPr lvl="1"/>
            <a:r>
              <a:rPr lang="hu-HU" dirty="0"/>
              <a:t>P(</a:t>
            </a:r>
            <a:r>
              <a:rPr lang="hu-HU" dirty="0" err="1"/>
              <a:t>Neg</a:t>
            </a:r>
            <a:r>
              <a:rPr lang="hu-HU" dirty="0"/>
              <a:t>|no C) = 0.9 and </a:t>
            </a:r>
            <a:r>
              <a:rPr lang="hu-HU" dirty="0" err="1"/>
              <a:t>thus</a:t>
            </a:r>
            <a:r>
              <a:rPr lang="hu-HU" dirty="0"/>
              <a:t> P(</a:t>
            </a:r>
            <a:r>
              <a:rPr lang="hu-HU" dirty="0" err="1"/>
              <a:t>Pos</a:t>
            </a:r>
            <a:r>
              <a:rPr lang="hu-HU" dirty="0"/>
              <a:t>|no C) = 0.1</a:t>
            </a:r>
          </a:p>
          <a:p>
            <a:endParaRPr lang="hu-HU" dirty="0"/>
          </a:p>
          <a:p>
            <a:r>
              <a:rPr lang="hu-HU" dirty="0" err="1"/>
              <a:t>Joint</a:t>
            </a:r>
            <a:r>
              <a:rPr lang="hu-HU" dirty="0"/>
              <a:t> </a:t>
            </a:r>
            <a:r>
              <a:rPr lang="hu-HU" dirty="0" err="1"/>
              <a:t>prob</a:t>
            </a:r>
            <a:r>
              <a:rPr lang="hu-HU" dirty="0"/>
              <a:t>.</a:t>
            </a:r>
          </a:p>
          <a:p>
            <a:pPr lvl="1"/>
            <a:r>
              <a:rPr lang="hu-HU" dirty="0"/>
              <a:t>P(C, </a:t>
            </a:r>
            <a:r>
              <a:rPr lang="hu-HU" dirty="0" err="1"/>
              <a:t>Pos</a:t>
            </a:r>
            <a:r>
              <a:rPr lang="hu-HU" dirty="0"/>
              <a:t>) = P(C)*P(</a:t>
            </a:r>
            <a:r>
              <a:rPr lang="hu-HU" dirty="0" err="1"/>
              <a:t>Pos</a:t>
            </a:r>
            <a:r>
              <a:rPr lang="hu-HU" dirty="0"/>
              <a:t>|C) = 0.01*0.9 = 0.009 </a:t>
            </a:r>
          </a:p>
          <a:p>
            <a:pPr lvl="1"/>
            <a:r>
              <a:rPr lang="hu-HU" dirty="0"/>
              <a:t>P(no C, </a:t>
            </a:r>
            <a:r>
              <a:rPr lang="hu-HU" dirty="0" err="1"/>
              <a:t>Pos</a:t>
            </a:r>
            <a:r>
              <a:rPr lang="hu-HU" dirty="0"/>
              <a:t>) = P(no C)*P(</a:t>
            </a:r>
            <a:r>
              <a:rPr lang="hu-HU" dirty="0" err="1"/>
              <a:t>Pos</a:t>
            </a:r>
            <a:r>
              <a:rPr lang="hu-HU" dirty="0"/>
              <a:t>|no C) = 0.99*0.1 = 0.099</a:t>
            </a:r>
          </a:p>
          <a:p>
            <a:pPr lvl="1"/>
            <a:endParaRPr lang="hu-HU" dirty="0"/>
          </a:p>
          <a:p>
            <a:r>
              <a:rPr lang="hu-HU" dirty="0" err="1"/>
              <a:t>Normalizer</a:t>
            </a:r>
            <a:endParaRPr lang="hu-HU" dirty="0"/>
          </a:p>
          <a:p>
            <a:pPr lvl="1"/>
            <a:r>
              <a:rPr lang="hu-HU" dirty="0"/>
              <a:t>P(</a:t>
            </a:r>
            <a:r>
              <a:rPr lang="hu-HU" dirty="0" err="1"/>
              <a:t>Pos</a:t>
            </a:r>
            <a:r>
              <a:rPr lang="hu-HU" dirty="0"/>
              <a:t>) = </a:t>
            </a:r>
            <a:r>
              <a:rPr lang="hu-HU" dirty="0" err="1"/>
              <a:t>P</a:t>
            </a:r>
            <a:r>
              <a:rPr lang="hu-HU" dirty="0"/>
              <a:t>(C, </a:t>
            </a:r>
            <a:r>
              <a:rPr lang="hu-HU" dirty="0" err="1"/>
              <a:t>Pos</a:t>
            </a:r>
            <a:r>
              <a:rPr lang="hu-HU" dirty="0"/>
              <a:t>) + P(no C, </a:t>
            </a:r>
            <a:r>
              <a:rPr lang="hu-HU" dirty="0" err="1"/>
              <a:t>Pos</a:t>
            </a:r>
            <a:r>
              <a:rPr lang="hu-HU" dirty="0"/>
              <a:t>) = 0.108</a:t>
            </a:r>
          </a:p>
          <a:p>
            <a:pPr lvl="1"/>
            <a:endParaRPr lang="hu-HU" dirty="0"/>
          </a:p>
          <a:p>
            <a:r>
              <a:rPr lang="hu-HU" dirty="0" err="1"/>
              <a:t>Posterior</a:t>
            </a:r>
            <a:endParaRPr lang="hu-HU" dirty="0"/>
          </a:p>
          <a:p>
            <a:pPr lvl="1"/>
            <a:r>
              <a:rPr lang="hu-HU" dirty="0"/>
              <a:t>P(C|</a:t>
            </a:r>
            <a:r>
              <a:rPr lang="hu-HU" dirty="0" err="1"/>
              <a:t>Pos</a:t>
            </a:r>
            <a:r>
              <a:rPr lang="hu-HU" dirty="0"/>
              <a:t>) = P(C,</a:t>
            </a:r>
            <a:r>
              <a:rPr lang="hu-HU" dirty="0" err="1"/>
              <a:t>Pos</a:t>
            </a:r>
            <a:r>
              <a:rPr lang="hu-HU" dirty="0"/>
              <a:t>)/P(</a:t>
            </a:r>
            <a:r>
              <a:rPr lang="hu-HU" dirty="0" err="1"/>
              <a:t>Pos</a:t>
            </a:r>
            <a:r>
              <a:rPr lang="hu-HU" dirty="0"/>
              <a:t>) = 0.08</a:t>
            </a:r>
          </a:p>
          <a:p>
            <a:pPr lvl="1"/>
            <a:r>
              <a:rPr lang="hu-HU" dirty="0"/>
              <a:t>P(no C|</a:t>
            </a:r>
            <a:r>
              <a:rPr lang="hu-HU" dirty="0" err="1"/>
              <a:t>Pos</a:t>
            </a:r>
            <a:r>
              <a:rPr lang="hu-HU" dirty="0"/>
              <a:t>) = 0.92</a:t>
            </a:r>
          </a:p>
        </p:txBody>
      </p:sp>
      <p:sp>
        <p:nvSpPr>
          <p:cNvPr id="4" name="Jobb oldali kapcsos zárójel 3"/>
          <p:cNvSpPr/>
          <p:nvPr/>
        </p:nvSpPr>
        <p:spPr>
          <a:xfrm>
            <a:off x="5591944" y="5085184"/>
            <a:ext cx="792088" cy="9361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5" name="Szövegdoboz 4"/>
          <p:cNvSpPr txBox="1"/>
          <p:nvPr/>
        </p:nvSpPr>
        <p:spPr>
          <a:xfrm>
            <a:off x="6312024" y="5373216"/>
            <a:ext cx="644728" cy="369332"/>
          </a:xfrm>
          <a:prstGeom prst="rect">
            <a:avLst/>
          </a:prstGeom>
          <a:noFill/>
        </p:spPr>
        <p:txBody>
          <a:bodyPr wrap="none" rtlCol="0">
            <a:spAutoFit/>
          </a:bodyPr>
          <a:lstStyle/>
          <a:p>
            <a:r>
              <a:rPr lang="hu-HU" dirty="0"/>
              <a:t>= 1.0</a:t>
            </a:r>
          </a:p>
        </p:txBody>
      </p:sp>
    </p:spTree>
    <p:extLst>
      <p:ext uri="{BB962C8B-B14F-4D97-AF65-F5344CB8AC3E}">
        <p14:creationId xmlns:p14="http://schemas.microsoft.com/office/powerpoint/2010/main" val="243502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a:t>Reminder</a:t>
            </a:r>
            <a:r>
              <a:rPr lang="hu-HU" dirty="0"/>
              <a:t>: </a:t>
            </a:r>
            <a:r>
              <a:rPr lang="hu-HU" dirty="0" err="1"/>
              <a:t>Classification</a:t>
            </a:r>
            <a:br>
              <a:rPr lang="hu-HU" dirty="0"/>
            </a:br>
            <a:r>
              <a:rPr lang="hu-HU" dirty="0" err="1"/>
              <a:t>From</a:t>
            </a:r>
            <a:r>
              <a:rPr lang="hu-HU" dirty="0"/>
              <a:t> </a:t>
            </a:r>
            <a:r>
              <a:rPr lang="hu-HU" dirty="0" err="1"/>
              <a:t>scatter</a:t>
            </a:r>
            <a:r>
              <a:rPr lang="hu-HU" dirty="0"/>
              <a:t> </a:t>
            </a:r>
            <a:r>
              <a:rPr lang="hu-HU" dirty="0" err="1"/>
              <a:t>plot</a:t>
            </a:r>
            <a:r>
              <a:rPr lang="hu-HU" dirty="0"/>
              <a:t> </a:t>
            </a:r>
            <a:r>
              <a:rPr lang="hu-HU" dirty="0" err="1"/>
              <a:t>to</a:t>
            </a:r>
            <a:r>
              <a:rPr lang="hu-HU" dirty="0"/>
              <a:t> </a:t>
            </a:r>
            <a:r>
              <a:rPr lang="hu-HU" dirty="0" err="1"/>
              <a:t>decision</a:t>
            </a:r>
            <a:r>
              <a:rPr lang="hu-HU" dirty="0"/>
              <a:t> </a:t>
            </a:r>
            <a:r>
              <a:rPr lang="hu-HU" dirty="0" err="1"/>
              <a:t>surface</a:t>
            </a:r>
            <a:endParaRPr lang="hu-HU" dirty="0"/>
          </a:p>
        </p:txBody>
      </p:sp>
      <p:cxnSp>
        <p:nvCxnSpPr>
          <p:cNvPr id="4" name="Egyenes összekötő nyíllal 3"/>
          <p:cNvCxnSpPr/>
          <p:nvPr/>
        </p:nvCxnSpPr>
        <p:spPr>
          <a:xfrm>
            <a:off x="2567608" y="5661248"/>
            <a:ext cx="6552728"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2783632" y="2204864"/>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8757592" y="5517232"/>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2567608" y="242088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524000" y="2204864"/>
            <a:ext cx="1043608" cy="369332"/>
          </a:xfrm>
          <a:prstGeom prst="rect">
            <a:avLst/>
          </a:prstGeom>
          <a:noFill/>
        </p:spPr>
        <p:txBody>
          <a:bodyPr wrap="square" rtlCol="0">
            <a:spAutoFit/>
          </a:bodyPr>
          <a:lstStyle/>
          <a:p>
            <a:pPr algn="r"/>
            <a:r>
              <a:rPr lang="hu-HU" dirty="0" err="1"/>
              <a:t>soaring</a:t>
            </a:r>
            <a:endParaRPr lang="hu-HU" dirty="0"/>
          </a:p>
        </p:txBody>
      </p:sp>
      <p:sp>
        <p:nvSpPr>
          <p:cNvPr id="9" name="Szövegdoboz 8"/>
          <p:cNvSpPr txBox="1"/>
          <p:nvPr/>
        </p:nvSpPr>
        <p:spPr>
          <a:xfrm>
            <a:off x="1524000" y="5517232"/>
            <a:ext cx="1043608" cy="369332"/>
          </a:xfrm>
          <a:prstGeom prst="rect">
            <a:avLst/>
          </a:prstGeom>
          <a:noFill/>
        </p:spPr>
        <p:txBody>
          <a:bodyPr wrap="square" rtlCol="0">
            <a:spAutoFit/>
          </a:bodyPr>
          <a:lstStyle/>
          <a:p>
            <a:pPr algn="r"/>
            <a:r>
              <a:rPr lang="hu-HU" dirty="0" err="1"/>
              <a:t>light</a:t>
            </a:r>
            <a:endParaRPr lang="hu-HU" dirty="0"/>
          </a:p>
        </p:txBody>
      </p:sp>
      <p:sp>
        <p:nvSpPr>
          <p:cNvPr id="10" name="Szövegdoboz 9"/>
          <p:cNvSpPr txBox="1"/>
          <p:nvPr/>
        </p:nvSpPr>
        <p:spPr>
          <a:xfrm rot="19378103">
            <a:off x="1464025" y="6245056"/>
            <a:ext cx="1584176" cy="369332"/>
          </a:xfrm>
          <a:prstGeom prst="rect">
            <a:avLst/>
          </a:prstGeom>
          <a:noFill/>
        </p:spPr>
        <p:txBody>
          <a:bodyPr wrap="square" rtlCol="0">
            <a:spAutoFit/>
          </a:bodyPr>
          <a:lstStyle/>
          <a:p>
            <a:pPr algn="r"/>
            <a:r>
              <a:rPr lang="hu-HU" dirty="0" err="1"/>
              <a:t>relaxed</a:t>
            </a:r>
            <a:endParaRPr lang="hu-HU" dirty="0"/>
          </a:p>
        </p:txBody>
      </p:sp>
      <p:sp>
        <p:nvSpPr>
          <p:cNvPr id="11" name="Szövegdoboz 10"/>
          <p:cNvSpPr txBox="1"/>
          <p:nvPr/>
        </p:nvSpPr>
        <p:spPr>
          <a:xfrm rot="19378103">
            <a:off x="7343598" y="6128817"/>
            <a:ext cx="1584176" cy="369332"/>
          </a:xfrm>
          <a:prstGeom prst="rect">
            <a:avLst/>
          </a:prstGeom>
          <a:noFill/>
        </p:spPr>
        <p:txBody>
          <a:bodyPr wrap="square" rtlCol="0">
            <a:spAutoFit/>
          </a:bodyPr>
          <a:lstStyle/>
          <a:p>
            <a:pPr algn="r"/>
            <a:r>
              <a:rPr lang="hu-HU" dirty="0" err="1"/>
              <a:t>fast</a:t>
            </a:r>
            <a:endParaRPr lang="hu-HU" dirty="0"/>
          </a:p>
        </p:txBody>
      </p:sp>
      <p:sp>
        <p:nvSpPr>
          <p:cNvPr id="12" name="Szövegdoboz 11"/>
          <p:cNvSpPr txBox="1"/>
          <p:nvPr/>
        </p:nvSpPr>
        <p:spPr>
          <a:xfrm>
            <a:off x="4439816" y="5701898"/>
            <a:ext cx="2592288" cy="369332"/>
          </a:xfrm>
          <a:prstGeom prst="rect">
            <a:avLst/>
          </a:prstGeom>
          <a:noFill/>
        </p:spPr>
        <p:txBody>
          <a:bodyPr wrap="square" rtlCol="0">
            <a:spAutoFit/>
          </a:bodyPr>
          <a:lstStyle/>
          <a:p>
            <a:pPr algn="ctr"/>
            <a:r>
              <a:rPr lang="hu-HU" b="1" dirty="0" err="1"/>
              <a:t>Tempo</a:t>
            </a:r>
            <a:endParaRPr lang="hu-HU" b="1" dirty="0"/>
          </a:p>
        </p:txBody>
      </p:sp>
      <p:sp>
        <p:nvSpPr>
          <p:cNvPr id="13" name="Szövegdoboz 12"/>
          <p:cNvSpPr txBox="1"/>
          <p:nvPr/>
        </p:nvSpPr>
        <p:spPr>
          <a:xfrm rot="16200000">
            <a:off x="1247582" y="3892406"/>
            <a:ext cx="2592288" cy="369332"/>
          </a:xfrm>
          <a:prstGeom prst="rect">
            <a:avLst/>
          </a:prstGeom>
          <a:noFill/>
        </p:spPr>
        <p:txBody>
          <a:bodyPr wrap="square" rtlCol="0">
            <a:spAutoFit/>
          </a:bodyPr>
          <a:lstStyle/>
          <a:p>
            <a:pPr algn="ctr"/>
            <a:r>
              <a:rPr lang="hu-HU" b="1" dirty="0" err="1"/>
              <a:t>Intensity</a:t>
            </a:r>
            <a:endParaRPr lang="hu-HU" b="1" dirty="0"/>
          </a:p>
        </p:txBody>
      </p:sp>
      <p:grpSp>
        <p:nvGrpSpPr>
          <p:cNvPr id="14" name="Csoportba foglalás 13"/>
          <p:cNvGrpSpPr/>
          <p:nvPr/>
        </p:nvGrpSpPr>
        <p:grpSpPr>
          <a:xfrm>
            <a:off x="3717838" y="4469509"/>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3287688" y="5222441"/>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3789846" y="4866592"/>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3277609" y="3800073"/>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4280956" y="3056333"/>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3130501" y="4435828"/>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3717838" y="3140968"/>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4280956" y="4478595"/>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Csoportba foglalás 37"/>
          <p:cNvGrpSpPr/>
          <p:nvPr/>
        </p:nvGrpSpPr>
        <p:grpSpPr>
          <a:xfrm>
            <a:off x="4136940" y="3861986"/>
            <a:ext cx="144016" cy="184666"/>
            <a:chOff x="2123728" y="2389530"/>
            <a:chExt cx="144016" cy="184666"/>
          </a:xfrm>
        </p:grpSpPr>
        <p:cxnSp>
          <p:nvCxnSpPr>
            <p:cNvPr id="39" name="Egyenes összekötő 3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4583832" y="4342294"/>
            <a:ext cx="144016" cy="184666"/>
            <a:chOff x="2123728" y="2389530"/>
            <a:chExt cx="144016" cy="184666"/>
          </a:xfrm>
        </p:grpSpPr>
        <p:cxnSp>
          <p:nvCxnSpPr>
            <p:cNvPr id="42" name="Egyenes összekötő 4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Ellipszis 43"/>
          <p:cNvSpPr/>
          <p:nvPr/>
        </p:nvSpPr>
        <p:spPr>
          <a:xfrm>
            <a:off x="7608168" y="239590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6704568" y="466326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7032104" y="256490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7919662" y="395431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6512888" y="3368025"/>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p:cNvSpPr/>
          <p:nvPr/>
        </p:nvSpPr>
        <p:spPr>
          <a:xfrm>
            <a:off x="7064659" y="398473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6222375" y="3834537"/>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p:cNvSpPr/>
          <p:nvPr/>
        </p:nvSpPr>
        <p:spPr>
          <a:xfrm>
            <a:off x="7500156" y="289413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p:cNvSpPr/>
          <p:nvPr/>
        </p:nvSpPr>
        <p:spPr>
          <a:xfrm>
            <a:off x="7064659" y="358404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6656979" y="505835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6700120" y="293018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5" name="Csoportba foglalás 54"/>
          <p:cNvGrpSpPr/>
          <p:nvPr/>
        </p:nvGrpSpPr>
        <p:grpSpPr>
          <a:xfrm>
            <a:off x="4583832" y="3840723"/>
            <a:ext cx="144016" cy="184666"/>
            <a:chOff x="2123728" y="2389530"/>
            <a:chExt cx="144016" cy="184666"/>
          </a:xfrm>
        </p:grpSpPr>
        <p:cxnSp>
          <p:nvCxnSpPr>
            <p:cNvPr id="56" name="Egyenes összekötő 5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Csoportba foglalás 57"/>
          <p:cNvGrpSpPr/>
          <p:nvPr/>
        </p:nvGrpSpPr>
        <p:grpSpPr>
          <a:xfrm>
            <a:off x="3215680" y="2768896"/>
            <a:ext cx="144016" cy="184666"/>
            <a:chOff x="2123728" y="2389530"/>
            <a:chExt cx="144016" cy="184666"/>
          </a:xfrm>
        </p:grpSpPr>
        <p:cxnSp>
          <p:nvCxnSpPr>
            <p:cNvPr id="59" name="Egyenes összekötő 5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3" name="Egyenes összekötő 62"/>
          <p:cNvCxnSpPr/>
          <p:nvPr/>
        </p:nvCxnSpPr>
        <p:spPr>
          <a:xfrm>
            <a:off x="3421625" y="1916832"/>
            <a:ext cx="3643034" cy="40324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Egyenes összekötő 63"/>
          <p:cNvCxnSpPr/>
          <p:nvPr/>
        </p:nvCxnSpPr>
        <p:spPr>
          <a:xfrm flipH="1">
            <a:off x="3215680" y="1916832"/>
            <a:ext cx="4392488" cy="40324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Egyenes összekötő 68"/>
          <p:cNvCxnSpPr/>
          <p:nvPr/>
        </p:nvCxnSpPr>
        <p:spPr>
          <a:xfrm>
            <a:off x="5447928" y="1916832"/>
            <a:ext cx="72008" cy="396973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Szövegdoboz 64"/>
          <p:cNvSpPr txBox="1"/>
          <p:nvPr/>
        </p:nvSpPr>
        <p:spPr>
          <a:xfrm>
            <a:off x="8027674" y="1772817"/>
            <a:ext cx="2460814" cy="646331"/>
          </a:xfrm>
          <a:prstGeom prst="rect">
            <a:avLst/>
          </a:prstGeom>
          <a:noFill/>
        </p:spPr>
        <p:txBody>
          <a:bodyPr wrap="square" rtlCol="0">
            <a:spAutoFit/>
          </a:bodyPr>
          <a:lstStyle/>
          <a:p>
            <a:r>
              <a:rPr lang="hu-HU" b="1" dirty="0" err="1">
                <a:solidFill>
                  <a:srgbClr val="FF0000"/>
                </a:solidFill>
              </a:rPr>
              <a:t>Which</a:t>
            </a:r>
            <a:r>
              <a:rPr lang="hu-HU" b="1" dirty="0">
                <a:solidFill>
                  <a:srgbClr val="FF0000"/>
                </a:solidFill>
              </a:rPr>
              <a:t> </a:t>
            </a:r>
            <a:r>
              <a:rPr lang="hu-HU" b="1" dirty="0" err="1">
                <a:solidFill>
                  <a:srgbClr val="FF0000"/>
                </a:solidFill>
              </a:rPr>
              <a:t>one</a:t>
            </a:r>
            <a:r>
              <a:rPr lang="hu-HU" b="1" dirty="0">
                <a:solidFill>
                  <a:srgbClr val="FF0000"/>
                </a:solidFill>
              </a:rPr>
              <a:t> is </a:t>
            </a:r>
            <a:r>
              <a:rPr lang="hu-HU" b="1" dirty="0" err="1">
                <a:solidFill>
                  <a:srgbClr val="FF0000"/>
                </a:solidFill>
              </a:rPr>
              <a:t>the</a:t>
            </a:r>
            <a:r>
              <a:rPr lang="hu-HU" b="1" dirty="0">
                <a:solidFill>
                  <a:srgbClr val="FF0000"/>
                </a:solidFill>
              </a:rPr>
              <a:t> </a:t>
            </a:r>
            <a:r>
              <a:rPr lang="hu-HU" b="1" dirty="0" err="1">
                <a:solidFill>
                  <a:srgbClr val="FF0000"/>
                </a:solidFill>
              </a:rPr>
              <a:t>best</a:t>
            </a:r>
            <a:r>
              <a:rPr lang="hu-HU" b="1" dirty="0">
                <a:solidFill>
                  <a:srgbClr val="FF0000"/>
                </a:solidFill>
              </a:rPr>
              <a:t>?</a:t>
            </a:r>
          </a:p>
          <a:p>
            <a:r>
              <a:rPr lang="hu-HU" b="1" dirty="0" err="1">
                <a:solidFill>
                  <a:srgbClr val="FF0000"/>
                </a:solidFill>
              </a:rPr>
              <a:t>Why</a:t>
            </a:r>
            <a:r>
              <a:rPr lang="hu-HU" b="1" dirty="0">
                <a:solidFill>
                  <a:srgbClr val="FF0000"/>
                </a:solidFill>
              </a:rPr>
              <a:t>?</a:t>
            </a:r>
          </a:p>
        </p:txBody>
      </p:sp>
    </p:spTree>
    <p:extLst>
      <p:ext uri="{BB962C8B-B14F-4D97-AF65-F5344CB8AC3E}">
        <p14:creationId xmlns:p14="http://schemas.microsoft.com/office/powerpoint/2010/main" val="398552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Example</a:t>
            </a:r>
            <a:endParaRPr lang="hu-HU" dirty="0"/>
          </a:p>
        </p:txBody>
      </p:sp>
      <p:sp>
        <p:nvSpPr>
          <p:cNvPr id="3" name="Tartalom helye 2"/>
          <p:cNvSpPr>
            <a:spLocks noGrp="1"/>
          </p:cNvSpPr>
          <p:nvPr>
            <p:ph idx="1"/>
          </p:nvPr>
        </p:nvSpPr>
        <p:spPr/>
        <p:txBody>
          <a:bodyPr>
            <a:normAutofit fontScale="77500" lnSpcReduction="20000"/>
          </a:bodyPr>
          <a:lstStyle/>
          <a:p>
            <a:r>
              <a:rPr lang="hu-HU" dirty="0"/>
              <a:t>Prior</a:t>
            </a:r>
          </a:p>
          <a:p>
            <a:pPr lvl="1"/>
            <a:r>
              <a:rPr lang="hu-HU" dirty="0"/>
              <a:t>P(C) = 0.01 and </a:t>
            </a:r>
            <a:r>
              <a:rPr lang="hu-HU" dirty="0" err="1"/>
              <a:t>thus</a:t>
            </a:r>
            <a:r>
              <a:rPr lang="hu-HU" dirty="0"/>
              <a:t> P(no C) = 0.99</a:t>
            </a:r>
          </a:p>
          <a:p>
            <a:pPr lvl="1"/>
            <a:r>
              <a:rPr lang="hu-HU" dirty="0"/>
              <a:t>P(</a:t>
            </a:r>
            <a:r>
              <a:rPr lang="hu-HU" dirty="0" err="1"/>
              <a:t>Pos</a:t>
            </a:r>
            <a:r>
              <a:rPr lang="hu-HU" dirty="0"/>
              <a:t>|C) = 0.9</a:t>
            </a:r>
          </a:p>
          <a:p>
            <a:pPr lvl="1"/>
            <a:r>
              <a:rPr lang="hu-HU" dirty="0"/>
              <a:t>P(</a:t>
            </a:r>
            <a:r>
              <a:rPr lang="hu-HU" dirty="0" err="1"/>
              <a:t>Neg</a:t>
            </a:r>
            <a:r>
              <a:rPr lang="hu-HU" dirty="0"/>
              <a:t>|no C) = 0.9 and </a:t>
            </a:r>
            <a:r>
              <a:rPr lang="hu-HU" dirty="0" err="1"/>
              <a:t>thus</a:t>
            </a:r>
            <a:r>
              <a:rPr lang="hu-HU" dirty="0"/>
              <a:t> P(</a:t>
            </a:r>
            <a:r>
              <a:rPr lang="hu-HU" dirty="0" err="1"/>
              <a:t>Pos</a:t>
            </a:r>
            <a:r>
              <a:rPr lang="hu-HU" dirty="0"/>
              <a:t>|no C) = 0.1</a:t>
            </a:r>
          </a:p>
          <a:p>
            <a:endParaRPr lang="hu-HU" dirty="0"/>
          </a:p>
          <a:p>
            <a:r>
              <a:rPr lang="hu-HU" dirty="0" err="1"/>
              <a:t>Joint</a:t>
            </a:r>
            <a:r>
              <a:rPr lang="hu-HU" dirty="0"/>
              <a:t> </a:t>
            </a:r>
            <a:r>
              <a:rPr lang="hu-HU" dirty="0" err="1"/>
              <a:t>prob</a:t>
            </a:r>
            <a:r>
              <a:rPr lang="hu-HU" dirty="0"/>
              <a:t>.</a:t>
            </a:r>
          </a:p>
          <a:p>
            <a:pPr lvl="1"/>
            <a:r>
              <a:rPr lang="hu-HU" dirty="0"/>
              <a:t>P(C, </a:t>
            </a:r>
            <a:r>
              <a:rPr lang="hu-HU" dirty="0" err="1"/>
              <a:t>Pos</a:t>
            </a:r>
            <a:r>
              <a:rPr lang="hu-HU" dirty="0"/>
              <a:t>) = P(C)*P(</a:t>
            </a:r>
            <a:r>
              <a:rPr lang="hu-HU" dirty="0" err="1"/>
              <a:t>Pos</a:t>
            </a:r>
            <a:r>
              <a:rPr lang="hu-HU" dirty="0"/>
              <a:t>|C) = ???</a:t>
            </a:r>
          </a:p>
          <a:p>
            <a:pPr lvl="1"/>
            <a:r>
              <a:rPr lang="hu-HU" dirty="0"/>
              <a:t>P(no C, </a:t>
            </a:r>
            <a:r>
              <a:rPr lang="hu-HU" dirty="0" err="1"/>
              <a:t>Pos</a:t>
            </a:r>
            <a:r>
              <a:rPr lang="hu-HU" dirty="0"/>
              <a:t>) = P(no C)*P(</a:t>
            </a:r>
            <a:r>
              <a:rPr lang="hu-HU" dirty="0" err="1"/>
              <a:t>Pos</a:t>
            </a:r>
            <a:r>
              <a:rPr lang="hu-HU" dirty="0"/>
              <a:t>|no C) = ???</a:t>
            </a:r>
          </a:p>
          <a:p>
            <a:pPr lvl="1"/>
            <a:endParaRPr lang="hu-HU" dirty="0"/>
          </a:p>
          <a:p>
            <a:r>
              <a:rPr lang="hu-HU" dirty="0" err="1"/>
              <a:t>Normalizer</a:t>
            </a:r>
            <a:endParaRPr lang="hu-HU" dirty="0"/>
          </a:p>
          <a:p>
            <a:pPr lvl="1"/>
            <a:r>
              <a:rPr lang="hu-HU" dirty="0"/>
              <a:t>P(</a:t>
            </a:r>
            <a:r>
              <a:rPr lang="hu-HU" dirty="0" err="1"/>
              <a:t>Pos</a:t>
            </a:r>
            <a:r>
              <a:rPr lang="hu-HU" dirty="0"/>
              <a:t>) = </a:t>
            </a:r>
            <a:r>
              <a:rPr lang="hu-HU" dirty="0" err="1"/>
              <a:t>P</a:t>
            </a:r>
            <a:r>
              <a:rPr lang="hu-HU" dirty="0"/>
              <a:t>(C, </a:t>
            </a:r>
            <a:r>
              <a:rPr lang="hu-HU" dirty="0" err="1"/>
              <a:t>Pos</a:t>
            </a:r>
            <a:r>
              <a:rPr lang="hu-HU" dirty="0"/>
              <a:t>) + P(no C, </a:t>
            </a:r>
            <a:r>
              <a:rPr lang="hu-HU" dirty="0" err="1"/>
              <a:t>Pos</a:t>
            </a:r>
            <a:r>
              <a:rPr lang="hu-HU" dirty="0"/>
              <a:t>) = ???</a:t>
            </a:r>
          </a:p>
          <a:p>
            <a:pPr lvl="1"/>
            <a:endParaRPr lang="hu-HU" dirty="0"/>
          </a:p>
          <a:p>
            <a:r>
              <a:rPr lang="hu-HU" dirty="0" err="1"/>
              <a:t>Posterior</a:t>
            </a:r>
            <a:endParaRPr lang="hu-HU" dirty="0"/>
          </a:p>
          <a:p>
            <a:pPr lvl="1"/>
            <a:r>
              <a:rPr lang="hu-HU" dirty="0"/>
              <a:t>P(C|</a:t>
            </a:r>
            <a:r>
              <a:rPr lang="hu-HU" dirty="0" err="1"/>
              <a:t>Pos</a:t>
            </a:r>
            <a:r>
              <a:rPr lang="hu-HU" dirty="0"/>
              <a:t>) = P(C,</a:t>
            </a:r>
            <a:r>
              <a:rPr lang="hu-HU" dirty="0" err="1"/>
              <a:t>Pos</a:t>
            </a:r>
            <a:r>
              <a:rPr lang="hu-HU" dirty="0"/>
              <a:t>)/P(</a:t>
            </a:r>
            <a:r>
              <a:rPr lang="hu-HU" dirty="0" err="1"/>
              <a:t>Pos</a:t>
            </a:r>
            <a:r>
              <a:rPr lang="hu-HU" dirty="0"/>
              <a:t>) = ???</a:t>
            </a:r>
          </a:p>
          <a:p>
            <a:pPr lvl="1"/>
            <a:r>
              <a:rPr lang="hu-HU" dirty="0"/>
              <a:t>P(no C|</a:t>
            </a:r>
            <a:r>
              <a:rPr lang="hu-HU" dirty="0" err="1"/>
              <a:t>Pos</a:t>
            </a:r>
            <a:r>
              <a:rPr lang="hu-HU" dirty="0"/>
              <a:t>) = ???</a:t>
            </a:r>
          </a:p>
        </p:txBody>
      </p:sp>
      <p:sp>
        <p:nvSpPr>
          <p:cNvPr id="4" name="Jobb oldali kapcsos zárójel 3"/>
          <p:cNvSpPr/>
          <p:nvPr/>
        </p:nvSpPr>
        <p:spPr>
          <a:xfrm>
            <a:off x="5591944" y="5085184"/>
            <a:ext cx="792088" cy="9361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5" name="Szövegdoboz 4"/>
          <p:cNvSpPr txBox="1"/>
          <p:nvPr/>
        </p:nvSpPr>
        <p:spPr>
          <a:xfrm>
            <a:off x="6312024" y="5373216"/>
            <a:ext cx="644728" cy="369332"/>
          </a:xfrm>
          <a:prstGeom prst="rect">
            <a:avLst/>
          </a:prstGeom>
          <a:noFill/>
        </p:spPr>
        <p:txBody>
          <a:bodyPr wrap="none" rtlCol="0">
            <a:spAutoFit/>
          </a:bodyPr>
          <a:lstStyle/>
          <a:p>
            <a:r>
              <a:rPr lang="hu-HU" dirty="0"/>
              <a:t>= 1.0</a:t>
            </a:r>
          </a:p>
        </p:txBody>
      </p:sp>
    </p:spTree>
    <p:extLst>
      <p:ext uri="{BB962C8B-B14F-4D97-AF65-F5344CB8AC3E}">
        <p14:creationId xmlns:p14="http://schemas.microsoft.com/office/powerpoint/2010/main" val="199597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Bayes</a:t>
            </a:r>
            <a:r>
              <a:rPr lang="hu-HU" dirty="0"/>
              <a:t> </a:t>
            </a:r>
            <a:r>
              <a:rPr lang="hu-HU" dirty="0" err="1"/>
              <a:t>rule</a:t>
            </a:r>
            <a:endParaRPr lang="hu-HU" dirty="0"/>
          </a:p>
        </p:txBody>
      </p:sp>
      <p:pic>
        <p:nvPicPr>
          <p:cNvPr id="5122" name="Picture 2" descr="http://www.psychologyinaction.org/wp-content/uploads/2012/10/bayes-rule-e135093020394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7488" y="1484784"/>
            <a:ext cx="9180512" cy="436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31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Bayes</a:t>
            </a:r>
            <a:r>
              <a:rPr lang="hu-HU" dirty="0"/>
              <a:t> </a:t>
            </a:r>
            <a:r>
              <a:rPr lang="hu-HU" dirty="0" err="1"/>
              <a:t>rule</a:t>
            </a:r>
            <a:r>
              <a:rPr lang="hu-HU" dirty="0"/>
              <a:t> </a:t>
            </a:r>
            <a:r>
              <a:rPr lang="hu-HU" dirty="0" err="1"/>
              <a:t>for</a:t>
            </a:r>
            <a:r>
              <a:rPr lang="hu-HU" dirty="0"/>
              <a:t> </a:t>
            </a:r>
            <a:r>
              <a:rPr lang="hu-HU" dirty="0" err="1"/>
              <a:t>classification</a:t>
            </a:r>
            <a:endParaRPr lang="hu-HU" dirty="0"/>
          </a:p>
        </p:txBody>
      </p:sp>
      <p:sp>
        <p:nvSpPr>
          <p:cNvPr id="3" name="Tartalom helye 2"/>
          <p:cNvSpPr>
            <a:spLocks noGrp="1"/>
          </p:cNvSpPr>
          <p:nvPr>
            <p:ph idx="1"/>
          </p:nvPr>
        </p:nvSpPr>
        <p:spPr/>
        <p:txBody>
          <a:bodyPr/>
          <a:lstStyle/>
          <a:p>
            <a:r>
              <a:rPr lang="hu-HU" dirty="0"/>
              <a:t>Text </a:t>
            </a:r>
            <a:r>
              <a:rPr lang="hu-HU" dirty="0" err="1"/>
              <a:t>learning</a:t>
            </a:r>
            <a:endParaRPr lang="hu-HU" dirty="0"/>
          </a:p>
          <a:p>
            <a:pPr lvl="1"/>
            <a:r>
              <a:rPr lang="hu-HU" dirty="0"/>
              <a:t>P(Bob)=P(Jen)=0.5</a:t>
            </a:r>
          </a:p>
        </p:txBody>
      </p:sp>
      <p:sp>
        <p:nvSpPr>
          <p:cNvPr id="4" name="Ellipszis 3"/>
          <p:cNvSpPr/>
          <p:nvPr/>
        </p:nvSpPr>
        <p:spPr>
          <a:xfrm>
            <a:off x="2567608" y="2780928"/>
            <a:ext cx="273630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t>Bob</a:t>
            </a:r>
          </a:p>
        </p:txBody>
      </p:sp>
      <p:sp>
        <p:nvSpPr>
          <p:cNvPr id="5" name="Ellipszis 4"/>
          <p:cNvSpPr/>
          <p:nvPr/>
        </p:nvSpPr>
        <p:spPr>
          <a:xfrm>
            <a:off x="6600056" y="2776534"/>
            <a:ext cx="2736304" cy="5760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u-HU" dirty="0"/>
              <a:t>Jen</a:t>
            </a:r>
          </a:p>
        </p:txBody>
      </p:sp>
      <p:sp>
        <p:nvSpPr>
          <p:cNvPr id="6" name="Szövegdoboz 5"/>
          <p:cNvSpPr txBox="1"/>
          <p:nvPr/>
        </p:nvSpPr>
        <p:spPr>
          <a:xfrm>
            <a:off x="1991544" y="4221088"/>
            <a:ext cx="1008112" cy="369332"/>
          </a:xfrm>
          <a:prstGeom prst="rect">
            <a:avLst/>
          </a:prstGeom>
          <a:noFill/>
        </p:spPr>
        <p:txBody>
          <a:bodyPr wrap="square" rtlCol="0">
            <a:spAutoFit/>
          </a:bodyPr>
          <a:lstStyle/>
          <a:p>
            <a:pPr algn="ctr"/>
            <a:r>
              <a:rPr lang="hu-HU" dirty="0"/>
              <a:t>LOVE</a:t>
            </a:r>
          </a:p>
        </p:txBody>
      </p:sp>
      <p:sp>
        <p:nvSpPr>
          <p:cNvPr id="7" name="Szövegdoboz 6"/>
          <p:cNvSpPr txBox="1"/>
          <p:nvPr/>
        </p:nvSpPr>
        <p:spPr>
          <a:xfrm>
            <a:off x="4583832" y="4124290"/>
            <a:ext cx="1008112" cy="369332"/>
          </a:xfrm>
          <a:prstGeom prst="rect">
            <a:avLst/>
          </a:prstGeom>
          <a:noFill/>
        </p:spPr>
        <p:txBody>
          <a:bodyPr wrap="square" rtlCol="0">
            <a:spAutoFit/>
          </a:bodyPr>
          <a:lstStyle/>
          <a:p>
            <a:pPr algn="ctr"/>
            <a:r>
              <a:rPr lang="hu-HU" dirty="0"/>
              <a:t>LIFE</a:t>
            </a:r>
          </a:p>
        </p:txBody>
      </p:sp>
      <p:sp>
        <p:nvSpPr>
          <p:cNvPr id="8" name="Szövegdoboz 7"/>
          <p:cNvSpPr txBox="1"/>
          <p:nvPr/>
        </p:nvSpPr>
        <p:spPr>
          <a:xfrm>
            <a:off x="3269724" y="4405754"/>
            <a:ext cx="1008112" cy="369332"/>
          </a:xfrm>
          <a:prstGeom prst="rect">
            <a:avLst/>
          </a:prstGeom>
          <a:noFill/>
        </p:spPr>
        <p:txBody>
          <a:bodyPr wrap="square" rtlCol="0">
            <a:spAutoFit/>
          </a:bodyPr>
          <a:lstStyle/>
          <a:p>
            <a:pPr algn="ctr"/>
            <a:r>
              <a:rPr lang="hu-HU" dirty="0"/>
              <a:t>DEAL</a:t>
            </a:r>
          </a:p>
        </p:txBody>
      </p:sp>
      <p:sp>
        <p:nvSpPr>
          <p:cNvPr id="9" name="Szövegdoboz 8"/>
          <p:cNvSpPr txBox="1"/>
          <p:nvPr/>
        </p:nvSpPr>
        <p:spPr>
          <a:xfrm>
            <a:off x="6384032" y="4181347"/>
            <a:ext cx="1008112" cy="369332"/>
          </a:xfrm>
          <a:prstGeom prst="rect">
            <a:avLst/>
          </a:prstGeom>
          <a:noFill/>
        </p:spPr>
        <p:txBody>
          <a:bodyPr wrap="square" rtlCol="0">
            <a:spAutoFit/>
          </a:bodyPr>
          <a:lstStyle/>
          <a:p>
            <a:pPr algn="ctr"/>
            <a:r>
              <a:rPr lang="hu-HU" dirty="0"/>
              <a:t>LOVE</a:t>
            </a:r>
          </a:p>
        </p:txBody>
      </p:sp>
      <p:sp>
        <p:nvSpPr>
          <p:cNvPr id="10" name="Szövegdoboz 9"/>
          <p:cNvSpPr txBox="1"/>
          <p:nvPr/>
        </p:nvSpPr>
        <p:spPr>
          <a:xfrm>
            <a:off x="8544272" y="4124290"/>
            <a:ext cx="1008112" cy="369332"/>
          </a:xfrm>
          <a:prstGeom prst="rect">
            <a:avLst/>
          </a:prstGeom>
          <a:noFill/>
        </p:spPr>
        <p:txBody>
          <a:bodyPr wrap="square" rtlCol="0">
            <a:spAutoFit/>
          </a:bodyPr>
          <a:lstStyle/>
          <a:p>
            <a:pPr algn="ctr"/>
            <a:r>
              <a:rPr lang="hu-HU" dirty="0"/>
              <a:t>LIFE</a:t>
            </a:r>
          </a:p>
        </p:txBody>
      </p:sp>
      <p:sp>
        <p:nvSpPr>
          <p:cNvPr id="11" name="Szövegdoboz 10"/>
          <p:cNvSpPr txBox="1"/>
          <p:nvPr/>
        </p:nvSpPr>
        <p:spPr>
          <a:xfrm>
            <a:off x="7406654" y="4366013"/>
            <a:ext cx="1008112" cy="369332"/>
          </a:xfrm>
          <a:prstGeom prst="rect">
            <a:avLst/>
          </a:prstGeom>
          <a:noFill/>
        </p:spPr>
        <p:txBody>
          <a:bodyPr wrap="square" rtlCol="0">
            <a:spAutoFit/>
          </a:bodyPr>
          <a:lstStyle/>
          <a:p>
            <a:pPr algn="ctr"/>
            <a:r>
              <a:rPr lang="hu-HU" dirty="0"/>
              <a:t>DEAL</a:t>
            </a:r>
          </a:p>
        </p:txBody>
      </p:sp>
      <p:cxnSp>
        <p:nvCxnSpPr>
          <p:cNvPr id="13" name="Egyenes összekötő 12"/>
          <p:cNvCxnSpPr>
            <a:endCxn id="6" idx="0"/>
          </p:cNvCxnSpPr>
          <p:nvPr/>
        </p:nvCxnSpPr>
        <p:spPr>
          <a:xfrm flipH="1">
            <a:off x="2495600" y="3352598"/>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a:endCxn id="8" idx="0"/>
          </p:cNvCxnSpPr>
          <p:nvPr/>
        </p:nvCxnSpPr>
        <p:spPr>
          <a:xfrm flipH="1">
            <a:off x="3773780" y="3352598"/>
            <a:ext cx="17964" cy="1053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4583832" y="3356992"/>
            <a:ext cx="360040" cy="7672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H="1">
            <a:off x="6758582" y="3312857"/>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a:endCxn id="11" idx="0"/>
          </p:cNvCxnSpPr>
          <p:nvPr/>
        </p:nvCxnSpPr>
        <p:spPr>
          <a:xfrm>
            <a:off x="7910710" y="3501009"/>
            <a:ext cx="0" cy="86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a:endCxn id="10" idx="0"/>
          </p:cNvCxnSpPr>
          <p:nvPr/>
        </p:nvCxnSpPr>
        <p:spPr>
          <a:xfrm>
            <a:off x="8738802" y="3352598"/>
            <a:ext cx="309526" cy="77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zövegdoboz 23"/>
          <p:cNvSpPr txBox="1"/>
          <p:nvPr/>
        </p:nvSpPr>
        <p:spPr>
          <a:xfrm>
            <a:off x="2261574" y="3573016"/>
            <a:ext cx="612068" cy="369332"/>
          </a:xfrm>
          <a:prstGeom prst="rect">
            <a:avLst/>
          </a:prstGeom>
          <a:noFill/>
        </p:spPr>
        <p:txBody>
          <a:bodyPr wrap="square" rtlCol="0">
            <a:spAutoFit/>
          </a:bodyPr>
          <a:lstStyle/>
          <a:p>
            <a:r>
              <a:rPr lang="hu-HU" dirty="0"/>
              <a:t>0.1</a:t>
            </a:r>
          </a:p>
        </p:txBody>
      </p:sp>
      <p:sp>
        <p:nvSpPr>
          <p:cNvPr id="25" name="Szövegdoboz 24"/>
          <p:cNvSpPr txBox="1"/>
          <p:nvPr/>
        </p:nvSpPr>
        <p:spPr>
          <a:xfrm>
            <a:off x="3359696" y="3725416"/>
            <a:ext cx="612068" cy="369332"/>
          </a:xfrm>
          <a:prstGeom prst="rect">
            <a:avLst/>
          </a:prstGeom>
          <a:noFill/>
        </p:spPr>
        <p:txBody>
          <a:bodyPr wrap="square" rtlCol="0">
            <a:spAutoFit/>
          </a:bodyPr>
          <a:lstStyle/>
          <a:p>
            <a:r>
              <a:rPr lang="hu-HU" dirty="0"/>
              <a:t>0.8</a:t>
            </a:r>
          </a:p>
        </p:txBody>
      </p:sp>
      <p:sp>
        <p:nvSpPr>
          <p:cNvPr id="26" name="Szövegdoboz 25"/>
          <p:cNvSpPr txBox="1"/>
          <p:nvPr/>
        </p:nvSpPr>
        <p:spPr>
          <a:xfrm>
            <a:off x="4367808" y="3645024"/>
            <a:ext cx="612068" cy="369332"/>
          </a:xfrm>
          <a:prstGeom prst="rect">
            <a:avLst/>
          </a:prstGeom>
          <a:noFill/>
        </p:spPr>
        <p:txBody>
          <a:bodyPr wrap="square" rtlCol="0">
            <a:spAutoFit/>
          </a:bodyPr>
          <a:lstStyle/>
          <a:p>
            <a:r>
              <a:rPr lang="hu-HU" dirty="0"/>
              <a:t>0.1</a:t>
            </a:r>
          </a:p>
        </p:txBody>
      </p:sp>
      <p:sp>
        <p:nvSpPr>
          <p:cNvPr id="27" name="Szövegdoboz 26"/>
          <p:cNvSpPr txBox="1"/>
          <p:nvPr/>
        </p:nvSpPr>
        <p:spPr>
          <a:xfrm>
            <a:off x="6564052" y="3573016"/>
            <a:ext cx="612068" cy="369332"/>
          </a:xfrm>
          <a:prstGeom prst="rect">
            <a:avLst/>
          </a:prstGeom>
          <a:noFill/>
        </p:spPr>
        <p:txBody>
          <a:bodyPr wrap="square" rtlCol="0">
            <a:spAutoFit/>
          </a:bodyPr>
          <a:lstStyle/>
          <a:p>
            <a:r>
              <a:rPr lang="hu-HU" dirty="0"/>
              <a:t>0.5</a:t>
            </a:r>
          </a:p>
        </p:txBody>
      </p:sp>
      <p:sp>
        <p:nvSpPr>
          <p:cNvPr id="28" name="Szövegdoboz 27"/>
          <p:cNvSpPr txBox="1"/>
          <p:nvPr/>
        </p:nvSpPr>
        <p:spPr>
          <a:xfrm>
            <a:off x="7428148" y="3645024"/>
            <a:ext cx="612068" cy="369332"/>
          </a:xfrm>
          <a:prstGeom prst="rect">
            <a:avLst/>
          </a:prstGeom>
          <a:noFill/>
        </p:spPr>
        <p:txBody>
          <a:bodyPr wrap="square" rtlCol="0">
            <a:spAutoFit/>
          </a:bodyPr>
          <a:lstStyle/>
          <a:p>
            <a:r>
              <a:rPr lang="hu-HU" dirty="0"/>
              <a:t>0.2</a:t>
            </a:r>
          </a:p>
        </p:txBody>
      </p:sp>
      <p:sp>
        <p:nvSpPr>
          <p:cNvPr id="29" name="Szövegdoboz 28"/>
          <p:cNvSpPr txBox="1"/>
          <p:nvPr/>
        </p:nvSpPr>
        <p:spPr>
          <a:xfrm>
            <a:off x="8364252" y="3573016"/>
            <a:ext cx="612068" cy="369332"/>
          </a:xfrm>
          <a:prstGeom prst="rect">
            <a:avLst/>
          </a:prstGeom>
          <a:noFill/>
        </p:spPr>
        <p:txBody>
          <a:bodyPr wrap="square" rtlCol="0">
            <a:spAutoFit/>
          </a:bodyPr>
          <a:lstStyle/>
          <a:p>
            <a:r>
              <a:rPr lang="hu-HU" dirty="0"/>
              <a:t>0.3</a:t>
            </a:r>
          </a:p>
        </p:txBody>
      </p:sp>
      <p:sp>
        <p:nvSpPr>
          <p:cNvPr id="30" name="Szövegdoboz 29"/>
          <p:cNvSpPr txBox="1"/>
          <p:nvPr/>
        </p:nvSpPr>
        <p:spPr>
          <a:xfrm>
            <a:off x="2261574" y="5157193"/>
            <a:ext cx="7074786" cy="646331"/>
          </a:xfrm>
          <a:prstGeom prst="rect">
            <a:avLst/>
          </a:prstGeom>
          <a:noFill/>
        </p:spPr>
        <p:txBody>
          <a:bodyPr wrap="square" rtlCol="0">
            <a:spAutoFit/>
          </a:bodyPr>
          <a:lstStyle/>
          <a:p>
            <a:pPr algn="ctr"/>
            <a:r>
              <a:rPr lang="hu-HU" sz="3600" b="1" u="sng" dirty="0" err="1">
                <a:solidFill>
                  <a:srgbClr val="FF0000"/>
                </a:solidFill>
              </a:rPr>
              <a:t>Who</a:t>
            </a:r>
            <a:r>
              <a:rPr lang="hu-HU" sz="3600" b="1" u="sng" dirty="0">
                <a:solidFill>
                  <a:srgbClr val="FF0000"/>
                </a:solidFill>
              </a:rPr>
              <a:t> </a:t>
            </a:r>
            <a:r>
              <a:rPr lang="hu-HU" sz="3600" b="1" u="sng" dirty="0" err="1">
                <a:solidFill>
                  <a:srgbClr val="FF0000"/>
                </a:solidFill>
              </a:rPr>
              <a:t>said</a:t>
            </a:r>
            <a:r>
              <a:rPr lang="hu-HU" sz="3600" b="1" u="sng" dirty="0">
                <a:solidFill>
                  <a:srgbClr val="FF0000"/>
                </a:solidFill>
              </a:rPr>
              <a:t>: Love life!</a:t>
            </a:r>
          </a:p>
        </p:txBody>
      </p:sp>
    </p:spTree>
    <p:extLst>
      <p:ext uri="{BB962C8B-B14F-4D97-AF65-F5344CB8AC3E}">
        <p14:creationId xmlns:p14="http://schemas.microsoft.com/office/powerpoint/2010/main" val="29709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Bayes</a:t>
            </a:r>
            <a:r>
              <a:rPr lang="hu-HU" dirty="0"/>
              <a:t> </a:t>
            </a:r>
            <a:r>
              <a:rPr lang="hu-HU" dirty="0" err="1"/>
              <a:t>rule</a:t>
            </a:r>
            <a:r>
              <a:rPr lang="hu-HU" dirty="0"/>
              <a:t> </a:t>
            </a:r>
            <a:r>
              <a:rPr lang="hu-HU" dirty="0" err="1"/>
              <a:t>for</a:t>
            </a:r>
            <a:r>
              <a:rPr lang="hu-HU" dirty="0"/>
              <a:t> </a:t>
            </a:r>
            <a:r>
              <a:rPr lang="hu-HU" dirty="0" err="1"/>
              <a:t>classification</a:t>
            </a:r>
            <a:endParaRPr lang="hu-HU" dirty="0"/>
          </a:p>
        </p:txBody>
      </p:sp>
      <p:sp>
        <p:nvSpPr>
          <p:cNvPr id="3" name="Tartalom helye 2"/>
          <p:cNvSpPr>
            <a:spLocks noGrp="1"/>
          </p:cNvSpPr>
          <p:nvPr>
            <p:ph idx="1"/>
          </p:nvPr>
        </p:nvSpPr>
        <p:spPr/>
        <p:txBody>
          <a:bodyPr/>
          <a:lstStyle/>
          <a:p>
            <a:r>
              <a:rPr lang="hu-HU" dirty="0"/>
              <a:t>Text </a:t>
            </a:r>
            <a:r>
              <a:rPr lang="hu-HU" dirty="0" err="1"/>
              <a:t>learning</a:t>
            </a:r>
            <a:endParaRPr lang="hu-HU" dirty="0"/>
          </a:p>
          <a:p>
            <a:pPr lvl="1"/>
            <a:r>
              <a:rPr lang="hu-HU" dirty="0"/>
              <a:t>P(Bob)=P(Jen)=0.5</a:t>
            </a:r>
          </a:p>
        </p:txBody>
      </p:sp>
      <p:sp>
        <p:nvSpPr>
          <p:cNvPr id="4" name="Ellipszis 3"/>
          <p:cNvSpPr/>
          <p:nvPr/>
        </p:nvSpPr>
        <p:spPr>
          <a:xfrm>
            <a:off x="2567608" y="2780928"/>
            <a:ext cx="273630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t>Bob</a:t>
            </a:r>
          </a:p>
        </p:txBody>
      </p:sp>
      <p:sp>
        <p:nvSpPr>
          <p:cNvPr id="5" name="Ellipszis 4"/>
          <p:cNvSpPr/>
          <p:nvPr/>
        </p:nvSpPr>
        <p:spPr>
          <a:xfrm>
            <a:off x="6600056" y="2776534"/>
            <a:ext cx="2736304" cy="5760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u-HU" dirty="0"/>
              <a:t>Jen</a:t>
            </a:r>
          </a:p>
        </p:txBody>
      </p:sp>
      <p:sp>
        <p:nvSpPr>
          <p:cNvPr id="6" name="Szövegdoboz 5"/>
          <p:cNvSpPr txBox="1"/>
          <p:nvPr/>
        </p:nvSpPr>
        <p:spPr>
          <a:xfrm>
            <a:off x="1991544" y="4221088"/>
            <a:ext cx="1008112" cy="369332"/>
          </a:xfrm>
          <a:prstGeom prst="rect">
            <a:avLst/>
          </a:prstGeom>
          <a:noFill/>
        </p:spPr>
        <p:txBody>
          <a:bodyPr wrap="square" rtlCol="0">
            <a:spAutoFit/>
          </a:bodyPr>
          <a:lstStyle/>
          <a:p>
            <a:pPr algn="ctr"/>
            <a:r>
              <a:rPr lang="hu-HU" dirty="0"/>
              <a:t>LOVE</a:t>
            </a:r>
          </a:p>
        </p:txBody>
      </p:sp>
      <p:sp>
        <p:nvSpPr>
          <p:cNvPr id="7" name="Szövegdoboz 6"/>
          <p:cNvSpPr txBox="1"/>
          <p:nvPr/>
        </p:nvSpPr>
        <p:spPr>
          <a:xfrm>
            <a:off x="4583832" y="4124290"/>
            <a:ext cx="1008112" cy="369332"/>
          </a:xfrm>
          <a:prstGeom prst="rect">
            <a:avLst/>
          </a:prstGeom>
          <a:noFill/>
        </p:spPr>
        <p:txBody>
          <a:bodyPr wrap="square" rtlCol="0">
            <a:spAutoFit/>
          </a:bodyPr>
          <a:lstStyle/>
          <a:p>
            <a:pPr algn="ctr"/>
            <a:r>
              <a:rPr lang="hu-HU" dirty="0"/>
              <a:t>LIFE</a:t>
            </a:r>
          </a:p>
        </p:txBody>
      </p:sp>
      <p:sp>
        <p:nvSpPr>
          <p:cNvPr id="8" name="Szövegdoboz 7"/>
          <p:cNvSpPr txBox="1"/>
          <p:nvPr/>
        </p:nvSpPr>
        <p:spPr>
          <a:xfrm>
            <a:off x="3269724" y="4405754"/>
            <a:ext cx="1008112" cy="369332"/>
          </a:xfrm>
          <a:prstGeom prst="rect">
            <a:avLst/>
          </a:prstGeom>
          <a:noFill/>
        </p:spPr>
        <p:txBody>
          <a:bodyPr wrap="square" rtlCol="0">
            <a:spAutoFit/>
          </a:bodyPr>
          <a:lstStyle/>
          <a:p>
            <a:pPr algn="ctr"/>
            <a:r>
              <a:rPr lang="hu-HU" dirty="0"/>
              <a:t>DEAL</a:t>
            </a:r>
          </a:p>
        </p:txBody>
      </p:sp>
      <p:sp>
        <p:nvSpPr>
          <p:cNvPr id="9" name="Szövegdoboz 8"/>
          <p:cNvSpPr txBox="1"/>
          <p:nvPr/>
        </p:nvSpPr>
        <p:spPr>
          <a:xfrm>
            <a:off x="6384032" y="4181347"/>
            <a:ext cx="1008112" cy="369332"/>
          </a:xfrm>
          <a:prstGeom prst="rect">
            <a:avLst/>
          </a:prstGeom>
          <a:noFill/>
        </p:spPr>
        <p:txBody>
          <a:bodyPr wrap="square" rtlCol="0">
            <a:spAutoFit/>
          </a:bodyPr>
          <a:lstStyle/>
          <a:p>
            <a:pPr algn="ctr"/>
            <a:r>
              <a:rPr lang="hu-HU" dirty="0"/>
              <a:t>LOVE</a:t>
            </a:r>
          </a:p>
        </p:txBody>
      </p:sp>
      <p:sp>
        <p:nvSpPr>
          <p:cNvPr id="10" name="Szövegdoboz 9"/>
          <p:cNvSpPr txBox="1"/>
          <p:nvPr/>
        </p:nvSpPr>
        <p:spPr>
          <a:xfrm>
            <a:off x="8544272" y="4124290"/>
            <a:ext cx="1008112" cy="369332"/>
          </a:xfrm>
          <a:prstGeom prst="rect">
            <a:avLst/>
          </a:prstGeom>
          <a:noFill/>
        </p:spPr>
        <p:txBody>
          <a:bodyPr wrap="square" rtlCol="0">
            <a:spAutoFit/>
          </a:bodyPr>
          <a:lstStyle/>
          <a:p>
            <a:pPr algn="ctr"/>
            <a:r>
              <a:rPr lang="hu-HU" dirty="0"/>
              <a:t>LIFE</a:t>
            </a:r>
          </a:p>
        </p:txBody>
      </p:sp>
      <p:sp>
        <p:nvSpPr>
          <p:cNvPr id="11" name="Szövegdoboz 10"/>
          <p:cNvSpPr txBox="1"/>
          <p:nvPr/>
        </p:nvSpPr>
        <p:spPr>
          <a:xfrm>
            <a:off x="7406654" y="4366013"/>
            <a:ext cx="1008112" cy="369332"/>
          </a:xfrm>
          <a:prstGeom prst="rect">
            <a:avLst/>
          </a:prstGeom>
          <a:noFill/>
        </p:spPr>
        <p:txBody>
          <a:bodyPr wrap="square" rtlCol="0">
            <a:spAutoFit/>
          </a:bodyPr>
          <a:lstStyle/>
          <a:p>
            <a:pPr algn="ctr"/>
            <a:r>
              <a:rPr lang="hu-HU" dirty="0"/>
              <a:t>DEAL</a:t>
            </a:r>
          </a:p>
        </p:txBody>
      </p:sp>
      <p:cxnSp>
        <p:nvCxnSpPr>
          <p:cNvPr id="13" name="Egyenes összekötő 12"/>
          <p:cNvCxnSpPr>
            <a:endCxn id="6" idx="0"/>
          </p:cNvCxnSpPr>
          <p:nvPr/>
        </p:nvCxnSpPr>
        <p:spPr>
          <a:xfrm flipH="1">
            <a:off x="2495600" y="3352598"/>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a:endCxn id="8" idx="0"/>
          </p:cNvCxnSpPr>
          <p:nvPr/>
        </p:nvCxnSpPr>
        <p:spPr>
          <a:xfrm flipH="1">
            <a:off x="3773780" y="3352598"/>
            <a:ext cx="17964" cy="1053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4583832" y="3356992"/>
            <a:ext cx="360040" cy="7672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H="1">
            <a:off x="6758582" y="3312857"/>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a:endCxn id="11" idx="0"/>
          </p:cNvCxnSpPr>
          <p:nvPr/>
        </p:nvCxnSpPr>
        <p:spPr>
          <a:xfrm>
            <a:off x="7910710" y="3501009"/>
            <a:ext cx="0" cy="86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a:endCxn id="10" idx="0"/>
          </p:cNvCxnSpPr>
          <p:nvPr/>
        </p:nvCxnSpPr>
        <p:spPr>
          <a:xfrm>
            <a:off x="8738802" y="3352598"/>
            <a:ext cx="309526" cy="77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zövegdoboz 23"/>
          <p:cNvSpPr txBox="1"/>
          <p:nvPr/>
        </p:nvSpPr>
        <p:spPr>
          <a:xfrm>
            <a:off x="2261574" y="3573016"/>
            <a:ext cx="612068" cy="369332"/>
          </a:xfrm>
          <a:prstGeom prst="rect">
            <a:avLst/>
          </a:prstGeom>
          <a:noFill/>
        </p:spPr>
        <p:txBody>
          <a:bodyPr wrap="square" rtlCol="0">
            <a:spAutoFit/>
          </a:bodyPr>
          <a:lstStyle/>
          <a:p>
            <a:r>
              <a:rPr lang="hu-HU" dirty="0"/>
              <a:t>0.1</a:t>
            </a:r>
          </a:p>
        </p:txBody>
      </p:sp>
      <p:sp>
        <p:nvSpPr>
          <p:cNvPr id="25" name="Szövegdoboz 24"/>
          <p:cNvSpPr txBox="1"/>
          <p:nvPr/>
        </p:nvSpPr>
        <p:spPr>
          <a:xfrm>
            <a:off x="3359696" y="3725416"/>
            <a:ext cx="612068" cy="369332"/>
          </a:xfrm>
          <a:prstGeom prst="rect">
            <a:avLst/>
          </a:prstGeom>
          <a:noFill/>
        </p:spPr>
        <p:txBody>
          <a:bodyPr wrap="square" rtlCol="0">
            <a:spAutoFit/>
          </a:bodyPr>
          <a:lstStyle/>
          <a:p>
            <a:r>
              <a:rPr lang="hu-HU" dirty="0"/>
              <a:t>0.8</a:t>
            </a:r>
          </a:p>
        </p:txBody>
      </p:sp>
      <p:sp>
        <p:nvSpPr>
          <p:cNvPr id="26" name="Szövegdoboz 25"/>
          <p:cNvSpPr txBox="1"/>
          <p:nvPr/>
        </p:nvSpPr>
        <p:spPr>
          <a:xfrm>
            <a:off x="4367808" y="3645024"/>
            <a:ext cx="612068" cy="369332"/>
          </a:xfrm>
          <a:prstGeom prst="rect">
            <a:avLst/>
          </a:prstGeom>
          <a:noFill/>
        </p:spPr>
        <p:txBody>
          <a:bodyPr wrap="square" rtlCol="0">
            <a:spAutoFit/>
          </a:bodyPr>
          <a:lstStyle/>
          <a:p>
            <a:r>
              <a:rPr lang="hu-HU" dirty="0"/>
              <a:t>0.1</a:t>
            </a:r>
          </a:p>
        </p:txBody>
      </p:sp>
      <p:sp>
        <p:nvSpPr>
          <p:cNvPr id="27" name="Szövegdoboz 26"/>
          <p:cNvSpPr txBox="1"/>
          <p:nvPr/>
        </p:nvSpPr>
        <p:spPr>
          <a:xfrm>
            <a:off x="6564052" y="3573016"/>
            <a:ext cx="612068" cy="369332"/>
          </a:xfrm>
          <a:prstGeom prst="rect">
            <a:avLst/>
          </a:prstGeom>
          <a:noFill/>
        </p:spPr>
        <p:txBody>
          <a:bodyPr wrap="square" rtlCol="0">
            <a:spAutoFit/>
          </a:bodyPr>
          <a:lstStyle/>
          <a:p>
            <a:r>
              <a:rPr lang="hu-HU" dirty="0"/>
              <a:t>0.5</a:t>
            </a:r>
          </a:p>
        </p:txBody>
      </p:sp>
      <p:sp>
        <p:nvSpPr>
          <p:cNvPr id="28" name="Szövegdoboz 27"/>
          <p:cNvSpPr txBox="1"/>
          <p:nvPr/>
        </p:nvSpPr>
        <p:spPr>
          <a:xfrm>
            <a:off x="7428148" y="3645024"/>
            <a:ext cx="612068" cy="369332"/>
          </a:xfrm>
          <a:prstGeom prst="rect">
            <a:avLst/>
          </a:prstGeom>
          <a:noFill/>
        </p:spPr>
        <p:txBody>
          <a:bodyPr wrap="square" rtlCol="0">
            <a:spAutoFit/>
          </a:bodyPr>
          <a:lstStyle/>
          <a:p>
            <a:r>
              <a:rPr lang="hu-HU" dirty="0"/>
              <a:t>0.2</a:t>
            </a:r>
          </a:p>
        </p:txBody>
      </p:sp>
      <p:sp>
        <p:nvSpPr>
          <p:cNvPr id="29" name="Szövegdoboz 28"/>
          <p:cNvSpPr txBox="1"/>
          <p:nvPr/>
        </p:nvSpPr>
        <p:spPr>
          <a:xfrm>
            <a:off x="8364252" y="3573016"/>
            <a:ext cx="612068" cy="369332"/>
          </a:xfrm>
          <a:prstGeom prst="rect">
            <a:avLst/>
          </a:prstGeom>
          <a:noFill/>
        </p:spPr>
        <p:txBody>
          <a:bodyPr wrap="square" rtlCol="0">
            <a:spAutoFit/>
          </a:bodyPr>
          <a:lstStyle/>
          <a:p>
            <a:r>
              <a:rPr lang="hu-HU" dirty="0"/>
              <a:t>0.3</a:t>
            </a:r>
          </a:p>
        </p:txBody>
      </p:sp>
      <p:sp>
        <p:nvSpPr>
          <p:cNvPr id="30" name="Szövegdoboz 29"/>
          <p:cNvSpPr txBox="1"/>
          <p:nvPr/>
        </p:nvSpPr>
        <p:spPr>
          <a:xfrm>
            <a:off x="2261574" y="5157193"/>
            <a:ext cx="7074786" cy="646331"/>
          </a:xfrm>
          <a:prstGeom prst="rect">
            <a:avLst/>
          </a:prstGeom>
          <a:noFill/>
        </p:spPr>
        <p:txBody>
          <a:bodyPr wrap="square" rtlCol="0">
            <a:spAutoFit/>
          </a:bodyPr>
          <a:lstStyle/>
          <a:p>
            <a:pPr algn="ctr"/>
            <a:r>
              <a:rPr lang="hu-HU" sz="3600" b="1" u="sng" dirty="0" err="1">
                <a:solidFill>
                  <a:srgbClr val="FF0000"/>
                </a:solidFill>
              </a:rPr>
              <a:t>Who</a:t>
            </a:r>
            <a:r>
              <a:rPr lang="hu-HU" sz="3600" b="1" u="sng" dirty="0">
                <a:solidFill>
                  <a:srgbClr val="FF0000"/>
                </a:solidFill>
              </a:rPr>
              <a:t> </a:t>
            </a:r>
            <a:r>
              <a:rPr lang="hu-HU" sz="3600" b="1" u="sng" dirty="0" err="1">
                <a:solidFill>
                  <a:srgbClr val="FF0000"/>
                </a:solidFill>
              </a:rPr>
              <a:t>said</a:t>
            </a:r>
            <a:r>
              <a:rPr lang="hu-HU" sz="3600" b="1" u="sng" dirty="0">
                <a:solidFill>
                  <a:srgbClr val="FF0000"/>
                </a:solidFill>
              </a:rPr>
              <a:t>: Love life!</a:t>
            </a:r>
          </a:p>
        </p:txBody>
      </p:sp>
      <p:sp>
        <p:nvSpPr>
          <p:cNvPr id="12" name="Szövegdoboz 11"/>
          <p:cNvSpPr txBox="1"/>
          <p:nvPr/>
        </p:nvSpPr>
        <p:spPr>
          <a:xfrm rot="20200185">
            <a:off x="7257831" y="5301135"/>
            <a:ext cx="1728192" cy="769441"/>
          </a:xfrm>
          <a:prstGeom prst="rect">
            <a:avLst/>
          </a:prstGeom>
          <a:noFill/>
        </p:spPr>
        <p:txBody>
          <a:bodyPr wrap="square" rtlCol="0">
            <a:spAutoFit/>
          </a:bodyPr>
          <a:lstStyle/>
          <a:p>
            <a:r>
              <a:rPr lang="hu-HU" sz="4400" b="1" dirty="0"/>
              <a:t>Jen</a:t>
            </a:r>
          </a:p>
        </p:txBody>
      </p:sp>
    </p:spTree>
    <p:extLst>
      <p:ext uri="{BB962C8B-B14F-4D97-AF65-F5344CB8AC3E}">
        <p14:creationId xmlns:p14="http://schemas.microsoft.com/office/powerpoint/2010/main" val="331351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Bayes</a:t>
            </a:r>
            <a:r>
              <a:rPr lang="hu-HU" dirty="0"/>
              <a:t> </a:t>
            </a:r>
            <a:r>
              <a:rPr lang="hu-HU" dirty="0" err="1"/>
              <a:t>rule</a:t>
            </a:r>
            <a:r>
              <a:rPr lang="hu-HU" dirty="0"/>
              <a:t> </a:t>
            </a:r>
            <a:r>
              <a:rPr lang="hu-HU" dirty="0" err="1"/>
              <a:t>for</a:t>
            </a:r>
            <a:r>
              <a:rPr lang="hu-HU" dirty="0"/>
              <a:t> </a:t>
            </a:r>
            <a:r>
              <a:rPr lang="hu-HU" dirty="0" err="1"/>
              <a:t>classification</a:t>
            </a:r>
            <a:endParaRPr lang="hu-HU" dirty="0"/>
          </a:p>
        </p:txBody>
      </p:sp>
      <p:sp>
        <p:nvSpPr>
          <p:cNvPr id="3" name="Tartalom helye 2"/>
          <p:cNvSpPr>
            <a:spLocks noGrp="1"/>
          </p:cNvSpPr>
          <p:nvPr>
            <p:ph idx="1"/>
          </p:nvPr>
        </p:nvSpPr>
        <p:spPr/>
        <p:txBody>
          <a:bodyPr/>
          <a:lstStyle/>
          <a:p>
            <a:r>
              <a:rPr lang="hu-HU" dirty="0"/>
              <a:t>Text </a:t>
            </a:r>
            <a:r>
              <a:rPr lang="hu-HU" dirty="0" err="1"/>
              <a:t>learning</a:t>
            </a:r>
            <a:endParaRPr lang="hu-HU" dirty="0"/>
          </a:p>
          <a:p>
            <a:pPr lvl="1"/>
            <a:r>
              <a:rPr lang="hu-HU" dirty="0"/>
              <a:t>P(Bob)=P(Jen)=0.5</a:t>
            </a:r>
          </a:p>
        </p:txBody>
      </p:sp>
      <p:sp>
        <p:nvSpPr>
          <p:cNvPr id="4" name="Ellipszis 3"/>
          <p:cNvSpPr/>
          <p:nvPr/>
        </p:nvSpPr>
        <p:spPr>
          <a:xfrm>
            <a:off x="2567608" y="2780928"/>
            <a:ext cx="273630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t>Bob</a:t>
            </a:r>
          </a:p>
        </p:txBody>
      </p:sp>
      <p:sp>
        <p:nvSpPr>
          <p:cNvPr id="5" name="Ellipszis 4"/>
          <p:cNvSpPr/>
          <p:nvPr/>
        </p:nvSpPr>
        <p:spPr>
          <a:xfrm>
            <a:off x="6600056" y="2776534"/>
            <a:ext cx="2736304" cy="5760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u-HU" dirty="0"/>
              <a:t>Jen</a:t>
            </a:r>
          </a:p>
        </p:txBody>
      </p:sp>
      <p:sp>
        <p:nvSpPr>
          <p:cNvPr id="6" name="Szövegdoboz 5"/>
          <p:cNvSpPr txBox="1"/>
          <p:nvPr/>
        </p:nvSpPr>
        <p:spPr>
          <a:xfrm>
            <a:off x="1991544" y="4221088"/>
            <a:ext cx="1008112" cy="369332"/>
          </a:xfrm>
          <a:prstGeom prst="rect">
            <a:avLst/>
          </a:prstGeom>
          <a:noFill/>
        </p:spPr>
        <p:txBody>
          <a:bodyPr wrap="square" rtlCol="0">
            <a:spAutoFit/>
          </a:bodyPr>
          <a:lstStyle/>
          <a:p>
            <a:pPr algn="ctr"/>
            <a:r>
              <a:rPr lang="hu-HU" dirty="0"/>
              <a:t>LOVE</a:t>
            </a:r>
          </a:p>
        </p:txBody>
      </p:sp>
      <p:sp>
        <p:nvSpPr>
          <p:cNvPr id="7" name="Szövegdoboz 6"/>
          <p:cNvSpPr txBox="1"/>
          <p:nvPr/>
        </p:nvSpPr>
        <p:spPr>
          <a:xfrm>
            <a:off x="4583832" y="4124290"/>
            <a:ext cx="1008112" cy="369332"/>
          </a:xfrm>
          <a:prstGeom prst="rect">
            <a:avLst/>
          </a:prstGeom>
          <a:noFill/>
        </p:spPr>
        <p:txBody>
          <a:bodyPr wrap="square" rtlCol="0">
            <a:spAutoFit/>
          </a:bodyPr>
          <a:lstStyle/>
          <a:p>
            <a:pPr algn="ctr"/>
            <a:r>
              <a:rPr lang="hu-HU" dirty="0"/>
              <a:t>LIFE</a:t>
            </a:r>
          </a:p>
        </p:txBody>
      </p:sp>
      <p:sp>
        <p:nvSpPr>
          <p:cNvPr id="8" name="Szövegdoboz 7"/>
          <p:cNvSpPr txBox="1"/>
          <p:nvPr/>
        </p:nvSpPr>
        <p:spPr>
          <a:xfrm>
            <a:off x="3269724" y="4405754"/>
            <a:ext cx="1008112" cy="369332"/>
          </a:xfrm>
          <a:prstGeom prst="rect">
            <a:avLst/>
          </a:prstGeom>
          <a:noFill/>
        </p:spPr>
        <p:txBody>
          <a:bodyPr wrap="square" rtlCol="0">
            <a:spAutoFit/>
          </a:bodyPr>
          <a:lstStyle/>
          <a:p>
            <a:pPr algn="ctr"/>
            <a:r>
              <a:rPr lang="hu-HU" dirty="0"/>
              <a:t>DEAL</a:t>
            </a:r>
          </a:p>
        </p:txBody>
      </p:sp>
      <p:sp>
        <p:nvSpPr>
          <p:cNvPr id="9" name="Szövegdoboz 8"/>
          <p:cNvSpPr txBox="1"/>
          <p:nvPr/>
        </p:nvSpPr>
        <p:spPr>
          <a:xfrm>
            <a:off x="6384032" y="4181347"/>
            <a:ext cx="1008112" cy="369332"/>
          </a:xfrm>
          <a:prstGeom prst="rect">
            <a:avLst/>
          </a:prstGeom>
          <a:noFill/>
        </p:spPr>
        <p:txBody>
          <a:bodyPr wrap="square" rtlCol="0">
            <a:spAutoFit/>
          </a:bodyPr>
          <a:lstStyle/>
          <a:p>
            <a:pPr algn="ctr"/>
            <a:r>
              <a:rPr lang="hu-HU" dirty="0"/>
              <a:t>LOVE</a:t>
            </a:r>
          </a:p>
        </p:txBody>
      </p:sp>
      <p:sp>
        <p:nvSpPr>
          <p:cNvPr id="10" name="Szövegdoboz 9"/>
          <p:cNvSpPr txBox="1"/>
          <p:nvPr/>
        </p:nvSpPr>
        <p:spPr>
          <a:xfrm>
            <a:off x="8544272" y="4124290"/>
            <a:ext cx="1008112" cy="369332"/>
          </a:xfrm>
          <a:prstGeom prst="rect">
            <a:avLst/>
          </a:prstGeom>
          <a:noFill/>
        </p:spPr>
        <p:txBody>
          <a:bodyPr wrap="square" rtlCol="0">
            <a:spAutoFit/>
          </a:bodyPr>
          <a:lstStyle/>
          <a:p>
            <a:pPr algn="ctr"/>
            <a:r>
              <a:rPr lang="hu-HU" dirty="0"/>
              <a:t>LIFE</a:t>
            </a:r>
          </a:p>
        </p:txBody>
      </p:sp>
      <p:sp>
        <p:nvSpPr>
          <p:cNvPr id="11" name="Szövegdoboz 10"/>
          <p:cNvSpPr txBox="1"/>
          <p:nvPr/>
        </p:nvSpPr>
        <p:spPr>
          <a:xfrm>
            <a:off x="7406654" y="4366013"/>
            <a:ext cx="1008112" cy="369332"/>
          </a:xfrm>
          <a:prstGeom prst="rect">
            <a:avLst/>
          </a:prstGeom>
          <a:noFill/>
        </p:spPr>
        <p:txBody>
          <a:bodyPr wrap="square" rtlCol="0">
            <a:spAutoFit/>
          </a:bodyPr>
          <a:lstStyle/>
          <a:p>
            <a:pPr algn="ctr"/>
            <a:r>
              <a:rPr lang="hu-HU" dirty="0"/>
              <a:t>DEAL</a:t>
            </a:r>
          </a:p>
        </p:txBody>
      </p:sp>
      <p:cxnSp>
        <p:nvCxnSpPr>
          <p:cNvPr id="13" name="Egyenes összekötő 12"/>
          <p:cNvCxnSpPr>
            <a:endCxn id="6" idx="0"/>
          </p:cNvCxnSpPr>
          <p:nvPr/>
        </p:nvCxnSpPr>
        <p:spPr>
          <a:xfrm flipH="1">
            <a:off x="2495600" y="3352598"/>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a:endCxn id="8" idx="0"/>
          </p:cNvCxnSpPr>
          <p:nvPr/>
        </p:nvCxnSpPr>
        <p:spPr>
          <a:xfrm flipH="1">
            <a:off x="3773780" y="3352598"/>
            <a:ext cx="17964" cy="1053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4583832" y="3356992"/>
            <a:ext cx="360040" cy="7672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H="1">
            <a:off x="6758582" y="3312857"/>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a:endCxn id="11" idx="0"/>
          </p:cNvCxnSpPr>
          <p:nvPr/>
        </p:nvCxnSpPr>
        <p:spPr>
          <a:xfrm>
            <a:off x="7910710" y="3501009"/>
            <a:ext cx="0" cy="86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a:endCxn id="10" idx="0"/>
          </p:cNvCxnSpPr>
          <p:nvPr/>
        </p:nvCxnSpPr>
        <p:spPr>
          <a:xfrm>
            <a:off x="8738802" y="3352598"/>
            <a:ext cx="309526" cy="77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zövegdoboz 23"/>
          <p:cNvSpPr txBox="1"/>
          <p:nvPr/>
        </p:nvSpPr>
        <p:spPr>
          <a:xfrm>
            <a:off x="2261574" y="3573016"/>
            <a:ext cx="612068" cy="369332"/>
          </a:xfrm>
          <a:prstGeom prst="rect">
            <a:avLst/>
          </a:prstGeom>
          <a:noFill/>
        </p:spPr>
        <p:txBody>
          <a:bodyPr wrap="square" rtlCol="0">
            <a:spAutoFit/>
          </a:bodyPr>
          <a:lstStyle/>
          <a:p>
            <a:r>
              <a:rPr lang="hu-HU" dirty="0"/>
              <a:t>0.1</a:t>
            </a:r>
          </a:p>
        </p:txBody>
      </p:sp>
      <p:sp>
        <p:nvSpPr>
          <p:cNvPr id="25" name="Szövegdoboz 24"/>
          <p:cNvSpPr txBox="1"/>
          <p:nvPr/>
        </p:nvSpPr>
        <p:spPr>
          <a:xfrm>
            <a:off x="3359696" y="3725416"/>
            <a:ext cx="612068" cy="369332"/>
          </a:xfrm>
          <a:prstGeom prst="rect">
            <a:avLst/>
          </a:prstGeom>
          <a:noFill/>
        </p:spPr>
        <p:txBody>
          <a:bodyPr wrap="square" rtlCol="0">
            <a:spAutoFit/>
          </a:bodyPr>
          <a:lstStyle/>
          <a:p>
            <a:r>
              <a:rPr lang="hu-HU" dirty="0"/>
              <a:t>0.8</a:t>
            </a:r>
          </a:p>
        </p:txBody>
      </p:sp>
      <p:sp>
        <p:nvSpPr>
          <p:cNvPr id="26" name="Szövegdoboz 25"/>
          <p:cNvSpPr txBox="1"/>
          <p:nvPr/>
        </p:nvSpPr>
        <p:spPr>
          <a:xfrm>
            <a:off x="4367808" y="3645024"/>
            <a:ext cx="612068" cy="369332"/>
          </a:xfrm>
          <a:prstGeom prst="rect">
            <a:avLst/>
          </a:prstGeom>
          <a:noFill/>
        </p:spPr>
        <p:txBody>
          <a:bodyPr wrap="square" rtlCol="0">
            <a:spAutoFit/>
          </a:bodyPr>
          <a:lstStyle/>
          <a:p>
            <a:r>
              <a:rPr lang="hu-HU" dirty="0"/>
              <a:t>0.1</a:t>
            </a:r>
          </a:p>
        </p:txBody>
      </p:sp>
      <p:sp>
        <p:nvSpPr>
          <p:cNvPr id="27" name="Szövegdoboz 26"/>
          <p:cNvSpPr txBox="1"/>
          <p:nvPr/>
        </p:nvSpPr>
        <p:spPr>
          <a:xfrm>
            <a:off x="6564052" y="3573016"/>
            <a:ext cx="612068" cy="369332"/>
          </a:xfrm>
          <a:prstGeom prst="rect">
            <a:avLst/>
          </a:prstGeom>
          <a:noFill/>
        </p:spPr>
        <p:txBody>
          <a:bodyPr wrap="square" rtlCol="0">
            <a:spAutoFit/>
          </a:bodyPr>
          <a:lstStyle/>
          <a:p>
            <a:r>
              <a:rPr lang="hu-HU" dirty="0"/>
              <a:t>0.5</a:t>
            </a:r>
          </a:p>
        </p:txBody>
      </p:sp>
      <p:sp>
        <p:nvSpPr>
          <p:cNvPr id="28" name="Szövegdoboz 27"/>
          <p:cNvSpPr txBox="1"/>
          <p:nvPr/>
        </p:nvSpPr>
        <p:spPr>
          <a:xfrm>
            <a:off x="7428148" y="3645024"/>
            <a:ext cx="612068" cy="369332"/>
          </a:xfrm>
          <a:prstGeom prst="rect">
            <a:avLst/>
          </a:prstGeom>
          <a:noFill/>
        </p:spPr>
        <p:txBody>
          <a:bodyPr wrap="square" rtlCol="0">
            <a:spAutoFit/>
          </a:bodyPr>
          <a:lstStyle/>
          <a:p>
            <a:r>
              <a:rPr lang="hu-HU" dirty="0"/>
              <a:t>0.2</a:t>
            </a:r>
          </a:p>
        </p:txBody>
      </p:sp>
      <p:sp>
        <p:nvSpPr>
          <p:cNvPr id="29" name="Szövegdoboz 28"/>
          <p:cNvSpPr txBox="1"/>
          <p:nvPr/>
        </p:nvSpPr>
        <p:spPr>
          <a:xfrm>
            <a:off x="8364252" y="3573016"/>
            <a:ext cx="612068" cy="369332"/>
          </a:xfrm>
          <a:prstGeom prst="rect">
            <a:avLst/>
          </a:prstGeom>
          <a:noFill/>
        </p:spPr>
        <p:txBody>
          <a:bodyPr wrap="square" rtlCol="0">
            <a:spAutoFit/>
          </a:bodyPr>
          <a:lstStyle/>
          <a:p>
            <a:r>
              <a:rPr lang="hu-HU" dirty="0"/>
              <a:t>0.3</a:t>
            </a:r>
          </a:p>
        </p:txBody>
      </p:sp>
      <p:sp>
        <p:nvSpPr>
          <p:cNvPr id="30" name="Szövegdoboz 29"/>
          <p:cNvSpPr txBox="1"/>
          <p:nvPr/>
        </p:nvSpPr>
        <p:spPr>
          <a:xfrm>
            <a:off x="2261574" y="5157193"/>
            <a:ext cx="2322258" cy="646331"/>
          </a:xfrm>
          <a:prstGeom prst="rect">
            <a:avLst/>
          </a:prstGeom>
          <a:noFill/>
        </p:spPr>
        <p:txBody>
          <a:bodyPr wrap="square" rtlCol="0">
            <a:spAutoFit/>
          </a:bodyPr>
          <a:lstStyle/>
          <a:p>
            <a:r>
              <a:rPr lang="hu-HU" sz="3600" b="1" u="sng" dirty="0">
                <a:solidFill>
                  <a:srgbClr val="FF0000"/>
                </a:solidFill>
              </a:rPr>
              <a:t>LIFE DEAL</a:t>
            </a:r>
          </a:p>
        </p:txBody>
      </p:sp>
      <p:sp>
        <p:nvSpPr>
          <p:cNvPr id="12" name="Szövegdoboz 11"/>
          <p:cNvSpPr txBox="1"/>
          <p:nvPr/>
        </p:nvSpPr>
        <p:spPr>
          <a:xfrm>
            <a:off x="5303913" y="5157193"/>
            <a:ext cx="3167855" cy="830997"/>
          </a:xfrm>
          <a:prstGeom prst="rect">
            <a:avLst/>
          </a:prstGeom>
          <a:noFill/>
        </p:spPr>
        <p:txBody>
          <a:bodyPr wrap="none" rtlCol="0">
            <a:spAutoFit/>
          </a:bodyPr>
          <a:lstStyle/>
          <a:p>
            <a:r>
              <a:rPr lang="hu-HU" sz="2400" b="1" dirty="0"/>
              <a:t>Bob: 0.1*0.8*0.5 = 0.04</a:t>
            </a:r>
          </a:p>
          <a:p>
            <a:r>
              <a:rPr lang="hu-HU" sz="2400" dirty="0"/>
              <a:t>Jen: 0.3*0.2*0.5 = 0.03</a:t>
            </a:r>
          </a:p>
        </p:txBody>
      </p:sp>
    </p:spTree>
    <p:extLst>
      <p:ext uri="{BB962C8B-B14F-4D97-AF65-F5344CB8AC3E}">
        <p14:creationId xmlns:p14="http://schemas.microsoft.com/office/powerpoint/2010/main" val="322116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Bayes</a:t>
            </a:r>
            <a:r>
              <a:rPr lang="hu-HU" dirty="0"/>
              <a:t> </a:t>
            </a:r>
            <a:r>
              <a:rPr lang="hu-HU" dirty="0" err="1"/>
              <a:t>rule</a:t>
            </a:r>
            <a:r>
              <a:rPr lang="hu-HU" dirty="0"/>
              <a:t> </a:t>
            </a:r>
            <a:r>
              <a:rPr lang="hu-HU" dirty="0" err="1"/>
              <a:t>for</a:t>
            </a:r>
            <a:r>
              <a:rPr lang="hu-HU" dirty="0"/>
              <a:t> </a:t>
            </a:r>
            <a:r>
              <a:rPr lang="hu-HU" dirty="0" err="1"/>
              <a:t>classification</a:t>
            </a:r>
            <a:endParaRPr lang="hu-HU" dirty="0"/>
          </a:p>
        </p:txBody>
      </p:sp>
      <p:sp>
        <p:nvSpPr>
          <p:cNvPr id="3" name="Tartalom helye 2"/>
          <p:cNvSpPr>
            <a:spLocks noGrp="1"/>
          </p:cNvSpPr>
          <p:nvPr>
            <p:ph idx="1"/>
          </p:nvPr>
        </p:nvSpPr>
        <p:spPr/>
        <p:txBody>
          <a:bodyPr/>
          <a:lstStyle/>
          <a:p>
            <a:r>
              <a:rPr lang="hu-HU" dirty="0"/>
              <a:t>Text </a:t>
            </a:r>
            <a:r>
              <a:rPr lang="hu-HU" dirty="0" err="1"/>
              <a:t>learning</a:t>
            </a:r>
            <a:endParaRPr lang="hu-HU" dirty="0"/>
          </a:p>
          <a:p>
            <a:pPr lvl="1"/>
            <a:r>
              <a:rPr lang="hu-HU" dirty="0"/>
              <a:t>P(Bob)=P(Jen)=0.5</a:t>
            </a:r>
          </a:p>
        </p:txBody>
      </p:sp>
      <p:sp>
        <p:nvSpPr>
          <p:cNvPr id="4" name="Ellipszis 3"/>
          <p:cNvSpPr/>
          <p:nvPr/>
        </p:nvSpPr>
        <p:spPr>
          <a:xfrm>
            <a:off x="2567608" y="2780928"/>
            <a:ext cx="273630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t>Bob</a:t>
            </a:r>
          </a:p>
        </p:txBody>
      </p:sp>
      <p:sp>
        <p:nvSpPr>
          <p:cNvPr id="5" name="Ellipszis 4"/>
          <p:cNvSpPr/>
          <p:nvPr/>
        </p:nvSpPr>
        <p:spPr>
          <a:xfrm>
            <a:off x="6600056" y="2776534"/>
            <a:ext cx="2736304" cy="5760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u-HU" dirty="0"/>
              <a:t>Jen</a:t>
            </a:r>
          </a:p>
        </p:txBody>
      </p:sp>
      <p:sp>
        <p:nvSpPr>
          <p:cNvPr id="6" name="Szövegdoboz 5"/>
          <p:cNvSpPr txBox="1"/>
          <p:nvPr/>
        </p:nvSpPr>
        <p:spPr>
          <a:xfrm>
            <a:off x="1991544" y="4221088"/>
            <a:ext cx="1008112" cy="369332"/>
          </a:xfrm>
          <a:prstGeom prst="rect">
            <a:avLst/>
          </a:prstGeom>
          <a:noFill/>
        </p:spPr>
        <p:txBody>
          <a:bodyPr wrap="square" rtlCol="0">
            <a:spAutoFit/>
          </a:bodyPr>
          <a:lstStyle/>
          <a:p>
            <a:pPr algn="ctr"/>
            <a:r>
              <a:rPr lang="hu-HU" dirty="0"/>
              <a:t>LOVE</a:t>
            </a:r>
          </a:p>
        </p:txBody>
      </p:sp>
      <p:sp>
        <p:nvSpPr>
          <p:cNvPr id="7" name="Szövegdoboz 6"/>
          <p:cNvSpPr txBox="1"/>
          <p:nvPr/>
        </p:nvSpPr>
        <p:spPr>
          <a:xfrm>
            <a:off x="4583832" y="4124290"/>
            <a:ext cx="1008112" cy="369332"/>
          </a:xfrm>
          <a:prstGeom prst="rect">
            <a:avLst/>
          </a:prstGeom>
          <a:noFill/>
        </p:spPr>
        <p:txBody>
          <a:bodyPr wrap="square" rtlCol="0">
            <a:spAutoFit/>
          </a:bodyPr>
          <a:lstStyle/>
          <a:p>
            <a:pPr algn="ctr"/>
            <a:r>
              <a:rPr lang="hu-HU" dirty="0"/>
              <a:t>LIFE</a:t>
            </a:r>
          </a:p>
        </p:txBody>
      </p:sp>
      <p:sp>
        <p:nvSpPr>
          <p:cNvPr id="8" name="Szövegdoboz 7"/>
          <p:cNvSpPr txBox="1"/>
          <p:nvPr/>
        </p:nvSpPr>
        <p:spPr>
          <a:xfrm>
            <a:off x="3269724" y="4405754"/>
            <a:ext cx="1008112" cy="369332"/>
          </a:xfrm>
          <a:prstGeom prst="rect">
            <a:avLst/>
          </a:prstGeom>
          <a:noFill/>
        </p:spPr>
        <p:txBody>
          <a:bodyPr wrap="square" rtlCol="0">
            <a:spAutoFit/>
          </a:bodyPr>
          <a:lstStyle/>
          <a:p>
            <a:pPr algn="ctr"/>
            <a:r>
              <a:rPr lang="hu-HU" dirty="0"/>
              <a:t>DEAL</a:t>
            </a:r>
          </a:p>
        </p:txBody>
      </p:sp>
      <p:sp>
        <p:nvSpPr>
          <p:cNvPr id="9" name="Szövegdoboz 8"/>
          <p:cNvSpPr txBox="1"/>
          <p:nvPr/>
        </p:nvSpPr>
        <p:spPr>
          <a:xfrm>
            <a:off x="6384032" y="4181347"/>
            <a:ext cx="1008112" cy="369332"/>
          </a:xfrm>
          <a:prstGeom prst="rect">
            <a:avLst/>
          </a:prstGeom>
          <a:noFill/>
        </p:spPr>
        <p:txBody>
          <a:bodyPr wrap="square" rtlCol="0">
            <a:spAutoFit/>
          </a:bodyPr>
          <a:lstStyle/>
          <a:p>
            <a:pPr algn="ctr"/>
            <a:r>
              <a:rPr lang="hu-HU" dirty="0"/>
              <a:t>LOVE</a:t>
            </a:r>
          </a:p>
        </p:txBody>
      </p:sp>
      <p:sp>
        <p:nvSpPr>
          <p:cNvPr id="10" name="Szövegdoboz 9"/>
          <p:cNvSpPr txBox="1"/>
          <p:nvPr/>
        </p:nvSpPr>
        <p:spPr>
          <a:xfrm>
            <a:off x="8544272" y="4124290"/>
            <a:ext cx="1008112" cy="369332"/>
          </a:xfrm>
          <a:prstGeom prst="rect">
            <a:avLst/>
          </a:prstGeom>
          <a:noFill/>
        </p:spPr>
        <p:txBody>
          <a:bodyPr wrap="square" rtlCol="0">
            <a:spAutoFit/>
          </a:bodyPr>
          <a:lstStyle/>
          <a:p>
            <a:pPr algn="ctr"/>
            <a:r>
              <a:rPr lang="hu-HU" dirty="0"/>
              <a:t>LIFE</a:t>
            </a:r>
          </a:p>
        </p:txBody>
      </p:sp>
      <p:sp>
        <p:nvSpPr>
          <p:cNvPr id="11" name="Szövegdoboz 10"/>
          <p:cNvSpPr txBox="1"/>
          <p:nvPr/>
        </p:nvSpPr>
        <p:spPr>
          <a:xfrm>
            <a:off x="7406654" y="4366013"/>
            <a:ext cx="1008112" cy="369332"/>
          </a:xfrm>
          <a:prstGeom prst="rect">
            <a:avLst/>
          </a:prstGeom>
          <a:noFill/>
        </p:spPr>
        <p:txBody>
          <a:bodyPr wrap="square" rtlCol="0">
            <a:spAutoFit/>
          </a:bodyPr>
          <a:lstStyle/>
          <a:p>
            <a:pPr algn="ctr"/>
            <a:r>
              <a:rPr lang="hu-HU" dirty="0"/>
              <a:t>DEAL</a:t>
            </a:r>
          </a:p>
        </p:txBody>
      </p:sp>
      <p:cxnSp>
        <p:nvCxnSpPr>
          <p:cNvPr id="13" name="Egyenes összekötő 12"/>
          <p:cNvCxnSpPr>
            <a:endCxn id="6" idx="0"/>
          </p:cNvCxnSpPr>
          <p:nvPr/>
        </p:nvCxnSpPr>
        <p:spPr>
          <a:xfrm flipH="1">
            <a:off x="2495600" y="3352598"/>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a:endCxn id="8" idx="0"/>
          </p:cNvCxnSpPr>
          <p:nvPr/>
        </p:nvCxnSpPr>
        <p:spPr>
          <a:xfrm flipH="1">
            <a:off x="3773780" y="3352598"/>
            <a:ext cx="17964" cy="1053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4583832" y="3356992"/>
            <a:ext cx="360040" cy="7672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H="1">
            <a:off x="6758582" y="3312857"/>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a:endCxn id="11" idx="0"/>
          </p:cNvCxnSpPr>
          <p:nvPr/>
        </p:nvCxnSpPr>
        <p:spPr>
          <a:xfrm>
            <a:off x="7910710" y="3501009"/>
            <a:ext cx="0" cy="86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a:endCxn id="10" idx="0"/>
          </p:cNvCxnSpPr>
          <p:nvPr/>
        </p:nvCxnSpPr>
        <p:spPr>
          <a:xfrm>
            <a:off x="8738802" y="3352598"/>
            <a:ext cx="309526" cy="77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zövegdoboz 23"/>
          <p:cNvSpPr txBox="1"/>
          <p:nvPr/>
        </p:nvSpPr>
        <p:spPr>
          <a:xfrm>
            <a:off x="2261574" y="3573016"/>
            <a:ext cx="612068" cy="369332"/>
          </a:xfrm>
          <a:prstGeom prst="rect">
            <a:avLst/>
          </a:prstGeom>
          <a:noFill/>
        </p:spPr>
        <p:txBody>
          <a:bodyPr wrap="square" rtlCol="0">
            <a:spAutoFit/>
          </a:bodyPr>
          <a:lstStyle/>
          <a:p>
            <a:r>
              <a:rPr lang="hu-HU" dirty="0"/>
              <a:t>0.1</a:t>
            </a:r>
          </a:p>
        </p:txBody>
      </p:sp>
      <p:sp>
        <p:nvSpPr>
          <p:cNvPr id="25" name="Szövegdoboz 24"/>
          <p:cNvSpPr txBox="1"/>
          <p:nvPr/>
        </p:nvSpPr>
        <p:spPr>
          <a:xfrm>
            <a:off x="3359696" y="3725416"/>
            <a:ext cx="612068" cy="369332"/>
          </a:xfrm>
          <a:prstGeom prst="rect">
            <a:avLst/>
          </a:prstGeom>
          <a:noFill/>
        </p:spPr>
        <p:txBody>
          <a:bodyPr wrap="square" rtlCol="0">
            <a:spAutoFit/>
          </a:bodyPr>
          <a:lstStyle/>
          <a:p>
            <a:r>
              <a:rPr lang="hu-HU" dirty="0"/>
              <a:t>0.8</a:t>
            </a:r>
          </a:p>
        </p:txBody>
      </p:sp>
      <p:sp>
        <p:nvSpPr>
          <p:cNvPr id="26" name="Szövegdoboz 25"/>
          <p:cNvSpPr txBox="1"/>
          <p:nvPr/>
        </p:nvSpPr>
        <p:spPr>
          <a:xfrm>
            <a:off x="4367808" y="3645024"/>
            <a:ext cx="612068" cy="369332"/>
          </a:xfrm>
          <a:prstGeom prst="rect">
            <a:avLst/>
          </a:prstGeom>
          <a:noFill/>
        </p:spPr>
        <p:txBody>
          <a:bodyPr wrap="square" rtlCol="0">
            <a:spAutoFit/>
          </a:bodyPr>
          <a:lstStyle/>
          <a:p>
            <a:r>
              <a:rPr lang="hu-HU" dirty="0"/>
              <a:t>0.1</a:t>
            </a:r>
          </a:p>
        </p:txBody>
      </p:sp>
      <p:sp>
        <p:nvSpPr>
          <p:cNvPr id="27" name="Szövegdoboz 26"/>
          <p:cNvSpPr txBox="1"/>
          <p:nvPr/>
        </p:nvSpPr>
        <p:spPr>
          <a:xfrm>
            <a:off x="6564052" y="3573016"/>
            <a:ext cx="612068" cy="369332"/>
          </a:xfrm>
          <a:prstGeom prst="rect">
            <a:avLst/>
          </a:prstGeom>
          <a:noFill/>
        </p:spPr>
        <p:txBody>
          <a:bodyPr wrap="square" rtlCol="0">
            <a:spAutoFit/>
          </a:bodyPr>
          <a:lstStyle/>
          <a:p>
            <a:r>
              <a:rPr lang="hu-HU" dirty="0"/>
              <a:t>0.5</a:t>
            </a:r>
          </a:p>
        </p:txBody>
      </p:sp>
      <p:sp>
        <p:nvSpPr>
          <p:cNvPr id="28" name="Szövegdoboz 27"/>
          <p:cNvSpPr txBox="1"/>
          <p:nvPr/>
        </p:nvSpPr>
        <p:spPr>
          <a:xfrm>
            <a:off x="7428148" y="3645024"/>
            <a:ext cx="612068" cy="369332"/>
          </a:xfrm>
          <a:prstGeom prst="rect">
            <a:avLst/>
          </a:prstGeom>
          <a:noFill/>
        </p:spPr>
        <p:txBody>
          <a:bodyPr wrap="square" rtlCol="0">
            <a:spAutoFit/>
          </a:bodyPr>
          <a:lstStyle/>
          <a:p>
            <a:r>
              <a:rPr lang="hu-HU" dirty="0"/>
              <a:t>0.2</a:t>
            </a:r>
          </a:p>
        </p:txBody>
      </p:sp>
      <p:sp>
        <p:nvSpPr>
          <p:cNvPr id="29" name="Szövegdoboz 28"/>
          <p:cNvSpPr txBox="1"/>
          <p:nvPr/>
        </p:nvSpPr>
        <p:spPr>
          <a:xfrm>
            <a:off x="8364252" y="3573016"/>
            <a:ext cx="612068" cy="369332"/>
          </a:xfrm>
          <a:prstGeom prst="rect">
            <a:avLst/>
          </a:prstGeom>
          <a:noFill/>
        </p:spPr>
        <p:txBody>
          <a:bodyPr wrap="square" rtlCol="0">
            <a:spAutoFit/>
          </a:bodyPr>
          <a:lstStyle/>
          <a:p>
            <a:r>
              <a:rPr lang="hu-HU" dirty="0"/>
              <a:t>0.3</a:t>
            </a:r>
          </a:p>
        </p:txBody>
      </p:sp>
      <p:sp>
        <p:nvSpPr>
          <p:cNvPr id="30" name="Szövegdoboz 29"/>
          <p:cNvSpPr txBox="1"/>
          <p:nvPr/>
        </p:nvSpPr>
        <p:spPr>
          <a:xfrm>
            <a:off x="2261574" y="4725145"/>
            <a:ext cx="2322258" cy="646331"/>
          </a:xfrm>
          <a:prstGeom prst="rect">
            <a:avLst/>
          </a:prstGeom>
          <a:noFill/>
        </p:spPr>
        <p:txBody>
          <a:bodyPr wrap="square" rtlCol="0">
            <a:spAutoFit/>
          </a:bodyPr>
          <a:lstStyle/>
          <a:p>
            <a:r>
              <a:rPr lang="hu-HU" sz="3600" b="1" u="sng" dirty="0">
                <a:solidFill>
                  <a:srgbClr val="FF0000"/>
                </a:solidFill>
              </a:rPr>
              <a:t>LIFE DEAL</a:t>
            </a:r>
          </a:p>
        </p:txBody>
      </p:sp>
      <p:sp>
        <p:nvSpPr>
          <p:cNvPr id="12" name="Szövegdoboz 11"/>
          <p:cNvSpPr txBox="1"/>
          <p:nvPr/>
        </p:nvSpPr>
        <p:spPr>
          <a:xfrm>
            <a:off x="5303913" y="4725145"/>
            <a:ext cx="3167855" cy="830997"/>
          </a:xfrm>
          <a:prstGeom prst="rect">
            <a:avLst/>
          </a:prstGeom>
          <a:noFill/>
        </p:spPr>
        <p:txBody>
          <a:bodyPr wrap="none" rtlCol="0">
            <a:spAutoFit/>
          </a:bodyPr>
          <a:lstStyle/>
          <a:p>
            <a:r>
              <a:rPr lang="hu-HU" sz="2400" b="1" dirty="0"/>
              <a:t>Bob: 0.1*0.8*0.5 = 0.04</a:t>
            </a:r>
          </a:p>
          <a:p>
            <a:r>
              <a:rPr lang="hu-HU" sz="2400" dirty="0"/>
              <a:t>Jen: 0.3*0.2*0.5 = 0.03</a:t>
            </a:r>
          </a:p>
        </p:txBody>
      </p:sp>
      <p:sp>
        <p:nvSpPr>
          <p:cNvPr id="16" name="Szövegdoboz 15"/>
          <p:cNvSpPr txBox="1"/>
          <p:nvPr/>
        </p:nvSpPr>
        <p:spPr>
          <a:xfrm>
            <a:off x="2261574" y="5805265"/>
            <a:ext cx="3906434" cy="646331"/>
          </a:xfrm>
          <a:prstGeom prst="rect">
            <a:avLst/>
          </a:prstGeom>
          <a:noFill/>
        </p:spPr>
        <p:txBody>
          <a:bodyPr wrap="square" rtlCol="0">
            <a:spAutoFit/>
          </a:bodyPr>
          <a:lstStyle/>
          <a:p>
            <a:r>
              <a:rPr lang="hu-HU" dirty="0"/>
              <a:t>P(Bob | „LIFE DEAL”) = ???</a:t>
            </a:r>
          </a:p>
          <a:p>
            <a:r>
              <a:rPr lang="hu-HU" dirty="0"/>
              <a:t>P(Jen | „LIFE DEAL”) = ???</a:t>
            </a:r>
          </a:p>
        </p:txBody>
      </p:sp>
    </p:spTree>
    <p:extLst>
      <p:ext uri="{BB962C8B-B14F-4D97-AF65-F5344CB8AC3E}">
        <p14:creationId xmlns:p14="http://schemas.microsoft.com/office/powerpoint/2010/main" val="35747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Bayes</a:t>
            </a:r>
            <a:r>
              <a:rPr lang="hu-HU" dirty="0"/>
              <a:t> </a:t>
            </a:r>
            <a:r>
              <a:rPr lang="hu-HU" dirty="0" err="1"/>
              <a:t>rule</a:t>
            </a:r>
            <a:r>
              <a:rPr lang="hu-HU" dirty="0"/>
              <a:t> </a:t>
            </a:r>
            <a:r>
              <a:rPr lang="hu-HU" dirty="0" err="1"/>
              <a:t>for</a:t>
            </a:r>
            <a:r>
              <a:rPr lang="hu-HU" dirty="0"/>
              <a:t> </a:t>
            </a:r>
            <a:r>
              <a:rPr lang="hu-HU" dirty="0" err="1"/>
              <a:t>classification</a:t>
            </a:r>
            <a:endParaRPr lang="hu-HU" dirty="0"/>
          </a:p>
        </p:txBody>
      </p:sp>
      <p:sp>
        <p:nvSpPr>
          <p:cNvPr id="3" name="Tartalom helye 2"/>
          <p:cNvSpPr>
            <a:spLocks noGrp="1"/>
          </p:cNvSpPr>
          <p:nvPr>
            <p:ph idx="1"/>
          </p:nvPr>
        </p:nvSpPr>
        <p:spPr/>
        <p:txBody>
          <a:bodyPr/>
          <a:lstStyle/>
          <a:p>
            <a:r>
              <a:rPr lang="hu-HU" dirty="0"/>
              <a:t>Text </a:t>
            </a:r>
            <a:r>
              <a:rPr lang="hu-HU" dirty="0" err="1"/>
              <a:t>learning</a:t>
            </a:r>
            <a:endParaRPr lang="hu-HU" dirty="0"/>
          </a:p>
          <a:p>
            <a:pPr lvl="1"/>
            <a:r>
              <a:rPr lang="hu-HU" dirty="0"/>
              <a:t>P(Bob)=P(Jen)=0.5</a:t>
            </a:r>
          </a:p>
        </p:txBody>
      </p:sp>
      <p:sp>
        <p:nvSpPr>
          <p:cNvPr id="4" name="Ellipszis 3"/>
          <p:cNvSpPr/>
          <p:nvPr/>
        </p:nvSpPr>
        <p:spPr>
          <a:xfrm>
            <a:off x="2567608" y="2780928"/>
            <a:ext cx="273630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t>Bob</a:t>
            </a:r>
          </a:p>
        </p:txBody>
      </p:sp>
      <p:sp>
        <p:nvSpPr>
          <p:cNvPr id="5" name="Ellipszis 4"/>
          <p:cNvSpPr/>
          <p:nvPr/>
        </p:nvSpPr>
        <p:spPr>
          <a:xfrm>
            <a:off x="6600056" y="2776534"/>
            <a:ext cx="2736304" cy="5760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u-HU" dirty="0"/>
              <a:t>Jen</a:t>
            </a:r>
          </a:p>
        </p:txBody>
      </p:sp>
      <p:sp>
        <p:nvSpPr>
          <p:cNvPr id="6" name="Szövegdoboz 5"/>
          <p:cNvSpPr txBox="1"/>
          <p:nvPr/>
        </p:nvSpPr>
        <p:spPr>
          <a:xfrm>
            <a:off x="1991544" y="4221088"/>
            <a:ext cx="1008112" cy="369332"/>
          </a:xfrm>
          <a:prstGeom prst="rect">
            <a:avLst/>
          </a:prstGeom>
          <a:noFill/>
        </p:spPr>
        <p:txBody>
          <a:bodyPr wrap="square" rtlCol="0">
            <a:spAutoFit/>
          </a:bodyPr>
          <a:lstStyle/>
          <a:p>
            <a:pPr algn="ctr"/>
            <a:r>
              <a:rPr lang="hu-HU" dirty="0"/>
              <a:t>LOVE</a:t>
            </a:r>
          </a:p>
        </p:txBody>
      </p:sp>
      <p:sp>
        <p:nvSpPr>
          <p:cNvPr id="7" name="Szövegdoboz 6"/>
          <p:cNvSpPr txBox="1"/>
          <p:nvPr/>
        </p:nvSpPr>
        <p:spPr>
          <a:xfrm>
            <a:off x="4583832" y="4124290"/>
            <a:ext cx="1008112" cy="369332"/>
          </a:xfrm>
          <a:prstGeom prst="rect">
            <a:avLst/>
          </a:prstGeom>
          <a:noFill/>
        </p:spPr>
        <p:txBody>
          <a:bodyPr wrap="square" rtlCol="0">
            <a:spAutoFit/>
          </a:bodyPr>
          <a:lstStyle/>
          <a:p>
            <a:pPr algn="ctr"/>
            <a:r>
              <a:rPr lang="hu-HU" dirty="0"/>
              <a:t>LIFE</a:t>
            </a:r>
          </a:p>
        </p:txBody>
      </p:sp>
      <p:sp>
        <p:nvSpPr>
          <p:cNvPr id="8" name="Szövegdoboz 7"/>
          <p:cNvSpPr txBox="1"/>
          <p:nvPr/>
        </p:nvSpPr>
        <p:spPr>
          <a:xfrm>
            <a:off x="3269724" y="4405754"/>
            <a:ext cx="1008112" cy="369332"/>
          </a:xfrm>
          <a:prstGeom prst="rect">
            <a:avLst/>
          </a:prstGeom>
          <a:noFill/>
        </p:spPr>
        <p:txBody>
          <a:bodyPr wrap="square" rtlCol="0">
            <a:spAutoFit/>
          </a:bodyPr>
          <a:lstStyle/>
          <a:p>
            <a:pPr algn="ctr"/>
            <a:r>
              <a:rPr lang="hu-HU" dirty="0"/>
              <a:t>DEAL</a:t>
            </a:r>
          </a:p>
        </p:txBody>
      </p:sp>
      <p:sp>
        <p:nvSpPr>
          <p:cNvPr id="9" name="Szövegdoboz 8"/>
          <p:cNvSpPr txBox="1"/>
          <p:nvPr/>
        </p:nvSpPr>
        <p:spPr>
          <a:xfrm>
            <a:off x="6384032" y="4181347"/>
            <a:ext cx="1008112" cy="369332"/>
          </a:xfrm>
          <a:prstGeom prst="rect">
            <a:avLst/>
          </a:prstGeom>
          <a:noFill/>
        </p:spPr>
        <p:txBody>
          <a:bodyPr wrap="square" rtlCol="0">
            <a:spAutoFit/>
          </a:bodyPr>
          <a:lstStyle/>
          <a:p>
            <a:pPr algn="ctr"/>
            <a:r>
              <a:rPr lang="hu-HU" dirty="0"/>
              <a:t>LOVE</a:t>
            </a:r>
          </a:p>
        </p:txBody>
      </p:sp>
      <p:sp>
        <p:nvSpPr>
          <p:cNvPr id="10" name="Szövegdoboz 9"/>
          <p:cNvSpPr txBox="1"/>
          <p:nvPr/>
        </p:nvSpPr>
        <p:spPr>
          <a:xfrm>
            <a:off x="8544272" y="4124290"/>
            <a:ext cx="1008112" cy="369332"/>
          </a:xfrm>
          <a:prstGeom prst="rect">
            <a:avLst/>
          </a:prstGeom>
          <a:noFill/>
        </p:spPr>
        <p:txBody>
          <a:bodyPr wrap="square" rtlCol="0">
            <a:spAutoFit/>
          </a:bodyPr>
          <a:lstStyle/>
          <a:p>
            <a:pPr algn="ctr"/>
            <a:r>
              <a:rPr lang="hu-HU" dirty="0"/>
              <a:t>LIFE</a:t>
            </a:r>
          </a:p>
        </p:txBody>
      </p:sp>
      <p:sp>
        <p:nvSpPr>
          <p:cNvPr id="11" name="Szövegdoboz 10"/>
          <p:cNvSpPr txBox="1"/>
          <p:nvPr/>
        </p:nvSpPr>
        <p:spPr>
          <a:xfrm>
            <a:off x="7406654" y="4366013"/>
            <a:ext cx="1008112" cy="369332"/>
          </a:xfrm>
          <a:prstGeom prst="rect">
            <a:avLst/>
          </a:prstGeom>
          <a:noFill/>
        </p:spPr>
        <p:txBody>
          <a:bodyPr wrap="square" rtlCol="0">
            <a:spAutoFit/>
          </a:bodyPr>
          <a:lstStyle/>
          <a:p>
            <a:pPr algn="ctr"/>
            <a:r>
              <a:rPr lang="hu-HU" dirty="0"/>
              <a:t>DEAL</a:t>
            </a:r>
          </a:p>
        </p:txBody>
      </p:sp>
      <p:cxnSp>
        <p:nvCxnSpPr>
          <p:cNvPr id="13" name="Egyenes összekötő 12"/>
          <p:cNvCxnSpPr>
            <a:endCxn id="6" idx="0"/>
          </p:cNvCxnSpPr>
          <p:nvPr/>
        </p:nvCxnSpPr>
        <p:spPr>
          <a:xfrm flipH="1">
            <a:off x="2495600" y="3352598"/>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a:endCxn id="8" idx="0"/>
          </p:cNvCxnSpPr>
          <p:nvPr/>
        </p:nvCxnSpPr>
        <p:spPr>
          <a:xfrm flipH="1">
            <a:off x="3773780" y="3352598"/>
            <a:ext cx="17964" cy="1053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4583832" y="3356992"/>
            <a:ext cx="360040" cy="7672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H="1">
            <a:off x="6758582" y="3312857"/>
            <a:ext cx="648072" cy="868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a:endCxn id="11" idx="0"/>
          </p:cNvCxnSpPr>
          <p:nvPr/>
        </p:nvCxnSpPr>
        <p:spPr>
          <a:xfrm>
            <a:off x="7910710" y="3501009"/>
            <a:ext cx="0" cy="865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a:endCxn id="10" idx="0"/>
          </p:cNvCxnSpPr>
          <p:nvPr/>
        </p:nvCxnSpPr>
        <p:spPr>
          <a:xfrm>
            <a:off x="8738802" y="3352598"/>
            <a:ext cx="309526" cy="77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zövegdoboz 23"/>
          <p:cNvSpPr txBox="1"/>
          <p:nvPr/>
        </p:nvSpPr>
        <p:spPr>
          <a:xfrm>
            <a:off x="2261574" y="3573016"/>
            <a:ext cx="612068" cy="369332"/>
          </a:xfrm>
          <a:prstGeom prst="rect">
            <a:avLst/>
          </a:prstGeom>
          <a:noFill/>
        </p:spPr>
        <p:txBody>
          <a:bodyPr wrap="square" rtlCol="0">
            <a:spAutoFit/>
          </a:bodyPr>
          <a:lstStyle/>
          <a:p>
            <a:r>
              <a:rPr lang="hu-HU" dirty="0"/>
              <a:t>0.1</a:t>
            </a:r>
          </a:p>
        </p:txBody>
      </p:sp>
      <p:sp>
        <p:nvSpPr>
          <p:cNvPr id="25" name="Szövegdoboz 24"/>
          <p:cNvSpPr txBox="1"/>
          <p:nvPr/>
        </p:nvSpPr>
        <p:spPr>
          <a:xfrm>
            <a:off x="3359696" y="3725416"/>
            <a:ext cx="612068" cy="369332"/>
          </a:xfrm>
          <a:prstGeom prst="rect">
            <a:avLst/>
          </a:prstGeom>
          <a:noFill/>
        </p:spPr>
        <p:txBody>
          <a:bodyPr wrap="square" rtlCol="0">
            <a:spAutoFit/>
          </a:bodyPr>
          <a:lstStyle/>
          <a:p>
            <a:r>
              <a:rPr lang="hu-HU" dirty="0"/>
              <a:t>0.8</a:t>
            </a:r>
          </a:p>
        </p:txBody>
      </p:sp>
      <p:sp>
        <p:nvSpPr>
          <p:cNvPr id="26" name="Szövegdoboz 25"/>
          <p:cNvSpPr txBox="1"/>
          <p:nvPr/>
        </p:nvSpPr>
        <p:spPr>
          <a:xfrm>
            <a:off x="4367808" y="3645024"/>
            <a:ext cx="612068" cy="369332"/>
          </a:xfrm>
          <a:prstGeom prst="rect">
            <a:avLst/>
          </a:prstGeom>
          <a:noFill/>
        </p:spPr>
        <p:txBody>
          <a:bodyPr wrap="square" rtlCol="0">
            <a:spAutoFit/>
          </a:bodyPr>
          <a:lstStyle/>
          <a:p>
            <a:r>
              <a:rPr lang="hu-HU" dirty="0"/>
              <a:t>0.1</a:t>
            </a:r>
          </a:p>
        </p:txBody>
      </p:sp>
      <p:sp>
        <p:nvSpPr>
          <p:cNvPr id="27" name="Szövegdoboz 26"/>
          <p:cNvSpPr txBox="1"/>
          <p:nvPr/>
        </p:nvSpPr>
        <p:spPr>
          <a:xfrm>
            <a:off x="6564052" y="3573016"/>
            <a:ext cx="612068" cy="369332"/>
          </a:xfrm>
          <a:prstGeom prst="rect">
            <a:avLst/>
          </a:prstGeom>
          <a:noFill/>
        </p:spPr>
        <p:txBody>
          <a:bodyPr wrap="square" rtlCol="0">
            <a:spAutoFit/>
          </a:bodyPr>
          <a:lstStyle/>
          <a:p>
            <a:r>
              <a:rPr lang="hu-HU" dirty="0"/>
              <a:t>0.5</a:t>
            </a:r>
          </a:p>
        </p:txBody>
      </p:sp>
      <p:sp>
        <p:nvSpPr>
          <p:cNvPr id="28" name="Szövegdoboz 27"/>
          <p:cNvSpPr txBox="1"/>
          <p:nvPr/>
        </p:nvSpPr>
        <p:spPr>
          <a:xfrm>
            <a:off x="7428148" y="3645024"/>
            <a:ext cx="612068" cy="369332"/>
          </a:xfrm>
          <a:prstGeom prst="rect">
            <a:avLst/>
          </a:prstGeom>
          <a:noFill/>
        </p:spPr>
        <p:txBody>
          <a:bodyPr wrap="square" rtlCol="0">
            <a:spAutoFit/>
          </a:bodyPr>
          <a:lstStyle/>
          <a:p>
            <a:r>
              <a:rPr lang="hu-HU" dirty="0"/>
              <a:t>0.2</a:t>
            </a:r>
          </a:p>
        </p:txBody>
      </p:sp>
      <p:sp>
        <p:nvSpPr>
          <p:cNvPr id="29" name="Szövegdoboz 28"/>
          <p:cNvSpPr txBox="1"/>
          <p:nvPr/>
        </p:nvSpPr>
        <p:spPr>
          <a:xfrm>
            <a:off x="8364252" y="3573016"/>
            <a:ext cx="612068" cy="369332"/>
          </a:xfrm>
          <a:prstGeom prst="rect">
            <a:avLst/>
          </a:prstGeom>
          <a:noFill/>
        </p:spPr>
        <p:txBody>
          <a:bodyPr wrap="square" rtlCol="0">
            <a:spAutoFit/>
          </a:bodyPr>
          <a:lstStyle/>
          <a:p>
            <a:r>
              <a:rPr lang="hu-HU" dirty="0"/>
              <a:t>0.3</a:t>
            </a:r>
          </a:p>
        </p:txBody>
      </p:sp>
      <p:sp>
        <p:nvSpPr>
          <p:cNvPr id="30" name="Szövegdoboz 29"/>
          <p:cNvSpPr txBox="1"/>
          <p:nvPr/>
        </p:nvSpPr>
        <p:spPr>
          <a:xfrm>
            <a:off x="2261574" y="4725145"/>
            <a:ext cx="2322258" cy="646331"/>
          </a:xfrm>
          <a:prstGeom prst="rect">
            <a:avLst/>
          </a:prstGeom>
          <a:noFill/>
        </p:spPr>
        <p:txBody>
          <a:bodyPr wrap="square" rtlCol="0">
            <a:spAutoFit/>
          </a:bodyPr>
          <a:lstStyle/>
          <a:p>
            <a:r>
              <a:rPr lang="hu-HU" sz="3600" b="1" u="sng" dirty="0">
                <a:solidFill>
                  <a:srgbClr val="FF0000"/>
                </a:solidFill>
              </a:rPr>
              <a:t>LIFE DEAL</a:t>
            </a:r>
          </a:p>
        </p:txBody>
      </p:sp>
      <p:sp>
        <p:nvSpPr>
          <p:cNvPr id="12" name="Szövegdoboz 11"/>
          <p:cNvSpPr txBox="1"/>
          <p:nvPr/>
        </p:nvSpPr>
        <p:spPr>
          <a:xfrm>
            <a:off x="5303913" y="4725145"/>
            <a:ext cx="3167855" cy="830997"/>
          </a:xfrm>
          <a:prstGeom prst="rect">
            <a:avLst/>
          </a:prstGeom>
          <a:noFill/>
        </p:spPr>
        <p:txBody>
          <a:bodyPr wrap="none" rtlCol="0">
            <a:spAutoFit/>
          </a:bodyPr>
          <a:lstStyle/>
          <a:p>
            <a:r>
              <a:rPr lang="hu-HU" sz="2400" b="1" dirty="0"/>
              <a:t>Bob: 0.1*0.8*0.5 = 0.04</a:t>
            </a:r>
          </a:p>
          <a:p>
            <a:r>
              <a:rPr lang="hu-HU" sz="2400" dirty="0"/>
              <a:t>Jen: 0.3*0.2*0.5 = 0.03</a:t>
            </a:r>
          </a:p>
        </p:txBody>
      </p:sp>
      <p:sp>
        <p:nvSpPr>
          <p:cNvPr id="16" name="Szövegdoboz 15"/>
          <p:cNvSpPr txBox="1"/>
          <p:nvPr/>
        </p:nvSpPr>
        <p:spPr>
          <a:xfrm>
            <a:off x="1703512" y="5805265"/>
            <a:ext cx="8856984" cy="646331"/>
          </a:xfrm>
          <a:prstGeom prst="rect">
            <a:avLst/>
          </a:prstGeom>
          <a:noFill/>
        </p:spPr>
        <p:txBody>
          <a:bodyPr wrap="square" rtlCol="0">
            <a:spAutoFit/>
          </a:bodyPr>
          <a:lstStyle/>
          <a:p>
            <a:r>
              <a:rPr lang="hu-HU" dirty="0"/>
              <a:t>P(Bob | „LIFE DEAL”) = P(Bob)*P(„LIFE DEAL” | Bob)/P(„LIFE DEAL”)=0.5*0.1*0.8/(0.04+0.03) </a:t>
            </a:r>
          </a:p>
          <a:p>
            <a:r>
              <a:rPr lang="hu-HU" dirty="0"/>
              <a:t>P(Jen | „LIFE DEAL”) = P(Jen)*P(„LIFE DEAL” | Jen)/P(„LIFE DEAL”)=0.5*0.3*0.2/(0.04+0.03)</a:t>
            </a:r>
          </a:p>
        </p:txBody>
      </p:sp>
    </p:spTree>
    <p:extLst>
      <p:ext uri="{BB962C8B-B14F-4D97-AF65-F5344CB8AC3E}">
        <p14:creationId xmlns:p14="http://schemas.microsoft.com/office/powerpoint/2010/main" val="4691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Why</a:t>
            </a:r>
            <a:r>
              <a:rPr lang="hu-HU" dirty="0"/>
              <a:t> </a:t>
            </a:r>
            <a:r>
              <a:rPr lang="hu-HU" dirty="0" err="1"/>
              <a:t>naive</a:t>
            </a:r>
            <a:r>
              <a:rPr lang="hu-HU" dirty="0"/>
              <a:t>?</a:t>
            </a:r>
          </a:p>
        </p:txBody>
      </p:sp>
      <p:sp>
        <p:nvSpPr>
          <p:cNvPr id="3" name="Tartalom helye 2"/>
          <p:cNvSpPr>
            <a:spLocks noGrp="1"/>
          </p:cNvSpPr>
          <p:nvPr>
            <p:ph idx="1"/>
          </p:nvPr>
        </p:nvSpPr>
        <p:spPr/>
        <p:txBody>
          <a:bodyPr/>
          <a:lstStyle/>
          <a:p>
            <a:r>
              <a:rPr lang="hu-HU" dirty="0" err="1"/>
              <a:t>Words</a:t>
            </a:r>
            <a:r>
              <a:rPr lang="hu-HU" dirty="0"/>
              <a:t> </a:t>
            </a:r>
            <a:r>
              <a:rPr lang="hu-HU" dirty="0" err="1"/>
              <a:t>are</a:t>
            </a:r>
            <a:r>
              <a:rPr lang="hu-HU" dirty="0"/>
              <a:t> </a:t>
            </a:r>
            <a:r>
              <a:rPr lang="hu-HU" dirty="0" err="1"/>
              <a:t>taken</a:t>
            </a:r>
            <a:r>
              <a:rPr lang="hu-HU" dirty="0"/>
              <a:t> </a:t>
            </a:r>
            <a:r>
              <a:rPr lang="hu-HU" dirty="0" err="1"/>
              <a:t>into</a:t>
            </a:r>
            <a:r>
              <a:rPr lang="hu-HU" dirty="0"/>
              <a:t> account</a:t>
            </a:r>
          </a:p>
          <a:p>
            <a:endParaRPr lang="hu-HU" dirty="0"/>
          </a:p>
          <a:p>
            <a:r>
              <a:rPr lang="hu-HU" dirty="0" err="1"/>
              <a:t>What</a:t>
            </a:r>
            <a:r>
              <a:rPr lang="hu-HU" dirty="0"/>
              <a:t> </a:t>
            </a:r>
            <a:r>
              <a:rPr lang="hu-HU" dirty="0" err="1"/>
              <a:t>about</a:t>
            </a:r>
            <a:r>
              <a:rPr lang="hu-HU" dirty="0"/>
              <a:t> </a:t>
            </a:r>
            <a:r>
              <a:rPr lang="hu-HU" dirty="0" err="1"/>
              <a:t>word</a:t>
            </a:r>
            <a:r>
              <a:rPr lang="hu-HU" dirty="0"/>
              <a:t> </a:t>
            </a:r>
            <a:r>
              <a:rPr lang="hu-HU" dirty="0" err="1"/>
              <a:t>order</a:t>
            </a:r>
            <a:r>
              <a:rPr lang="hu-HU" dirty="0"/>
              <a:t> and text </a:t>
            </a:r>
            <a:r>
              <a:rPr lang="hu-HU" dirty="0" err="1"/>
              <a:t>length</a:t>
            </a:r>
            <a:r>
              <a:rPr lang="hu-HU" dirty="0"/>
              <a:t>?</a:t>
            </a:r>
          </a:p>
          <a:p>
            <a:pPr lvl="1"/>
            <a:r>
              <a:rPr lang="hu-HU" dirty="0" err="1"/>
              <a:t>These</a:t>
            </a:r>
            <a:r>
              <a:rPr lang="hu-HU" dirty="0"/>
              <a:t> </a:t>
            </a:r>
            <a:r>
              <a:rPr lang="hu-HU" dirty="0" err="1"/>
              <a:t>are</a:t>
            </a:r>
            <a:r>
              <a:rPr lang="hu-HU" dirty="0"/>
              <a:t> </a:t>
            </a:r>
            <a:r>
              <a:rPr lang="hu-HU" dirty="0" err="1"/>
              <a:t>not</a:t>
            </a:r>
            <a:r>
              <a:rPr lang="hu-HU" dirty="0"/>
              <a:t> </a:t>
            </a:r>
            <a:r>
              <a:rPr lang="hu-HU" dirty="0" err="1"/>
              <a:t>handled</a:t>
            </a:r>
            <a:r>
              <a:rPr lang="hu-HU" dirty="0"/>
              <a:t> </a:t>
            </a:r>
            <a:r>
              <a:rPr lang="hu-HU" dirty="0" err="1"/>
              <a:t>at</a:t>
            </a:r>
            <a:r>
              <a:rPr lang="hu-HU" dirty="0"/>
              <a:t> </a:t>
            </a:r>
            <a:r>
              <a:rPr lang="hu-HU" dirty="0" err="1"/>
              <a:t>all</a:t>
            </a:r>
            <a:r>
              <a:rPr lang="hu-HU" dirty="0"/>
              <a:t> </a:t>
            </a:r>
            <a:r>
              <a:rPr lang="hu-HU" dirty="0" err="1"/>
              <a:t>by</a:t>
            </a:r>
            <a:r>
              <a:rPr lang="hu-HU" dirty="0"/>
              <a:t> </a:t>
            </a:r>
            <a:r>
              <a:rPr lang="hu-HU" dirty="0" err="1"/>
              <a:t>the</a:t>
            </a:r>
            <a:r>
              <a:rPr lang="hu-HU" dirty="0"/>
              <a:t> </a:t>
            </a:r>
            <a:r>
              <a:rPr lang="hu-HU" dirty="0" err="1"/>
              <a:t>model</a:t>
            </a:r>
            <a:r>
              <a:rPr lang="hu-HU" dirty="0"/>
              <a:t>…</a:t>
            </a:r>
          </a:p>
        </p:txBody>
      </p:sp>
    </p:spTree>
    <p:extLst>
      <p:ext uri="{BB962C8B-B14F-4D97-AF65-F5344CB8AC3E}">
        <p14:creationId xmlns:p14="http://schemas.microsoft.com/office/powerpoint/2010/main" val="1383820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Naive</a:t>
            </a:r>
            <a:r>
              <a:rPr lang="hu-HU" dirty="0"/>
              <a:t> </a:t>
            </a:r>
            <a:r>
              <a:rPr lang="hu-HU" dirty="0" err="1"/>
              <a:t>bayes</a:t>
            </a:r>
            <a:r>
              <a:rPr lang="hu-HU" dirty="0"/>
              <a:t> </a:t>
            </a:r>
            <a:r>
              <a:rPr lang="hu-HU" dirty="0" err="1"/>
              <a:t>in</a:t>
            </a:r>
            <a:r>
              <a:rPr lang="hu-HU" dirty="0"/>
              <a:t> </a:t>
            </a:r>
            <a:r>
              <a:rPr lang="hu-HU" dirty="0" err="1"/>
              <a:t>scikit</a:t>
            </a:r>
            <a:r>
              <a:rPr lang="hu-HU" dirty="0"/>
              <a:t> </a:t>
            </a:r>
            <a:r>
              <a:rPr lang="hu-HU" dirty="0" err="1"/>
              <a:t>learn</a:t>
            </a:r>
            <a:endParaRPr lang="hu-HU" dirty="0"/>
          </a:p>
        </p:txBody>
      </p:sp>
      <p:sp>
        <p:nvSpPr>
          <p:cNvPr id="3" name="Tartalom helye 2"/>
          <p:cNvSpPr>
            <a:spLocks noGrp="1"/>
          </p:cNvSpPr>
          <p:nvPr>
            <p:ph idx="1"/>
          </p:nvPr>
        </p:nvSpPr>
        <p:spPr/>
        <p:txBody>
          <a:bodyPr>
            <a:normAutofit/>
          </a:bodyPr>
          <a:lstStyle/>
          <a:p>
            <a:r>
              <a:rPr lang="hu-HU" sz="2400" dirty="0" err="1"/>
              <a:t>In</a:t>
            </a:r>
            <a:r>
              <a:rPr lang="hu-HU" sz="2400" dirty="0"/>
              <a:t> </a:t>
            </a:r>
            <a:r>
              <a:rPr lang="hu-HU" sz="2400" dirty="0" err="1"/>
              <a:t>general</a:t>
            </a:r>
            <a:r>
              <a:rPr lang="hu-HU" sz="2400" dirty="0"/>
              <a:t>:</a:t>
            </a:r>
          </a:p>
          <a:p>
            <a:pPr lvl="1"/>
            <a:r>
              <a:rPr lang="hu-HU" sz="2000" dirty="0">
                <a:hlinkClick r:id="rId2"/>
              </a:rPr>
              <a:t>http://scikit-learn.org/stable/modules/naive_bayes.html</a:t>
            </a:r>
            <a:endParaRPr lang="hu-HU" sz="2000" dirty="0"/>
          </a:p>
          <a:p>
            <a:pPr lvl="1"/>
            <a:endParaRPr lang="hu-HU" sz="2000" dirty="0"/>
          </a:p>
          <a:p>
            <a:pPr lvl="1"/>
            <a:endParaRPr lang="hu-HU" sz="2000" dirty="0"/>
          </a:p>
          <a:p>
            <a:pPr lvl="1"/>
            <a:endParaRPr lang="hu-HU" sz="2000" dirty="0"/>
          </a:p>
          <a:p>
            <a:r>
              <a:rPr lang="hu-HU" sz="2400" dirty="0"/>
              <a:t>Gaussian </a:t>
            </a:r>
            <a:r>
              <a:rPr lang="hu-HU" sz="2400" dirty="0" err="1"/>
              <a:t>Naive</a:t>
            </a:r>
            <a:r>
              <a:rPr lang="hu-HU" sz="2400" dirty="0"/>
              <a:t> </a:t>
            </a:r>
            <a:r>
              <a:rPr lang="hu-HU" sz="2400" dirty="0" err="1"/>
              <a:t>Bayes</a:t>
            </a:r>
            <a:endParaRPr lang="hu-HU" sz="2400" dirty="0"/>
          </a:p>
          <a:p>
            <a:pPr lvl="1"/>
            <a:r>
              <a:rPr lang="hu-HU" sz="2000" dirty="0">
                <a:hlinkClick r:id="rId3"/>
              </a:rPr>
              <a:t>http://scikit-learn.org/stable/modules/generated/sklearn.naive_bayes.GaussianNB.html#sklearn.naive_bayes.GaussianNB</a:t>
            </a:r>
            <a:endParaRPr lang="hu-HU" sz="2000" dirty="0"/>
          </a:p>
          <a:p>
            <a:pPr lvl="1"/>
            <a:endParaRPr lang="hu-HU" sz="2000" dirty="0"/>
          </a:p>
        </p:txBody>
      </p:sp>
    </p:spTree>
    <p:extLst>
      <p:ext uri="{BB962C8B-B14F-4D97-AF65-F5344CB8AC3E}">
        <p14:creationId xmlns:p14="http://schemas.microsoft.com/office/powerpoint/2010/main" val="58443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701F29-B46A-48B3-94CE-DE3EA468B543}"/>
              </a:ext>
            </a:extLst>
          </p:cNvPr>
          <p:cNvSpPr>
            <a:spLocks noGrp="1"/>
          </p:cNvSpPr>
          <p:nvPr>
            <p:ph type="title"/>
          </p:nvPr>
        </p:nvSpPr>
        <p:spPr/>
        <p:txBody>
          <a:bodyPr/>
          <a:lstStyle/>
          <a:p>
            <a:r>
              <a:rPr lang="hu-HU" dirty="0"/>
              <a:t>Text </a:t>
            </a:r>
            <a:r>
              <a:rPr lang="hu-HU" dirty="0" err="1"/>
              <a:t>representation</a:t>
            </a:r>
            <a:endParaRPr lang="hu-HU" dirty="0"/>
          </a:p>
        </p:txBody>
      </p:sp>
      <p:sp>
        <p:nvSpPr>
          <p:cNvPr id="3" name="Szöveg helye 2">
            <a:extLst>
              <a:ext uri="{FF2B5EF4-FFF2-40B4-BE49-F238E27FC236}">
                <a16:creationId xmlns:a16="http://schemas.microsoft.com/office/drawing/2014/main" id="{2D465059-5066-4A81-B4F6-6C41EC168040}"/>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333911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a:t>Support</a:t>
            </a:r>
            <a:r>
              <a:rPr lang="hu-HU" dirty="0"/>
              <a:t> </a:t>
            </a:r>
            <a:r>
              <a:rPr lang="hu-HU" dirty="0" err="1"/>
              <a:t>Vector</a:t>
            </a:r>
            <a:r>
              <a:rPr lang="hu-HU" dirty="0"/>
              <a:t> </a:t>
            </a:r>
            <a:r>
              <a:rPr lang="hu-HU" dirty="0" err="1"/>
              <a:t>Machine</a:t>
            </a:r>
            <a:endParaRPr lang="hu-HU" dirty="0"/>
          </a:p>
        </p:txBody>
      </p:sp>
      <p:cxnSp>
        <p:nvCxnSpPr>
          <p:cNvPr id="4" name="Egyenes összekötő nyíllal 3"/>
          <p:cNvCxnSpPr/>
          <p:nvPr/>
        </p:nvCxnSpPr>
        <p:spPr>
          <a:xfrm>
            <a:off x="2567608" y="5661248"/>
            <a:ext cx="6552728"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2783632" y="2204864"/>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8757592" y="5517232"/>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2567608" y="242088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524000" y="2204864"/>
            <a:ext cx="1043608" cy="369332"/>
          </a:xfrm>
          <a:prstGeom prst="rect">
            <a:avLst/>
          </a:prstGeom>
          <a:noFill/>
        </p:spPr>
        <p:txBody>
          <a:bodyPr wrap="square" rtlCol="0">
            <a:spAutoFit/>
          </a:bodyPr>
          <a:lstStyle/>
          <a:p>
            <a:pPr algn="r"/>
            <a:r>
              <a:rPr lang="hu-HU" dirty="0" err="1"/>
              <a:t>soaring</a:t>
            </a:r>
            <a:endParaRPr lang="hu-HU" dirty="0"/>
          </a:p>
        </p:txBody>
      </p:sp>
      <p:sp>
        <p:nvSpPr>
          <p:cNvPr id="9" name="Szövegdoboz 8"/>
          <p:cNvSpPr txBox="1"/>
          <p:nvPr/>
        </p:nvSpPr>
        <p:spPr>
          <a:xfrm>
            <a:off x="1524000" y="5517232"/>
            <a:ext cx="1043608" cy="369332"/>
          </a:xfrm>
          <a:prstGeom prst="rect">
            <a:avLst/>
          </a:prstGeom>
          <a:noFill/>
        </p:spPr>
        <p:txBody>
          <a:bodyPr wrap="square" rtlCol="0">
            <a:spAutoFit/>
          </a:bodyPr>
          <a:lstStyle/>
          <a:p>
            <a:pPr algn="r"/>
            <a:r>
              <a:rPr lang="hu-HU" dirty="0" err="1"/>
              <a:t>light</a:t>
            </a:r>
            <a:endParaRPr lang="hu-HU" dirty="0"/>
          </a:p>
        </p:txBody>
      </p:sp>
      <p:sp>
        <p:nvSpPr>
          <p:cNvPr id="10" name="Szövegdoboz 9"/>
          <p:cNvSpPr txBox="1"/>
          <p:nvPr/>
        </p:nvSpPr>
        <p:spPr>
          <a:xfrm rot="19378103">
            <a:off x="1464025" y="6245056"/>
            <a:ext cx="1584176" cy="369332"/>
          </a:xfrm>
          <a:prstGeom prst="rect">
            <a:avLst/>
          </a:prstGeom>
          <a:noFill/>
        </p:spPr>
        <p:txBody>
          <a:bodyPr wrap="square" rtlCol="0">
            <a:spAutoFit/>
          </a:bodyPr>
          <a:lstStyle/>
          <a:p>
            <a:pPr algn="r"/>
            <a:r>
              <a:rPr lang="hu-HU" dirty="0" err="1"/>
              <a:t>relaxed</a:t>
            </a:r>
            <a:endParaRPr lang="hu-HU" dirty="0"/>
          </a:p>
        </p:txBody>
      </p:sp>
      <p:sp>
        <p:nvSpPr>
          <p:cNvPr id="11" name="Szövegdoboz 10"/>
          <p:cNvSpPr txBox="1"/>
          <p:nvPr/>
        </p:nvSpPr>
        <p:spPr>
          <a:xfrm rot="19378103">
            <a:off x="7343598" y="6128817"/>
            <a:ext cx="1584176" cy="369332"/>
          </a:xfrm>
          <a:prstGeom prst="rect">
            <a:avLst/>
          </a:prstGeom>
          <a:noFill/>
        </p:spPr>
        <p:txBody>
          <a:bodyPr wrap="square" rtlCol="0">
            <a:spAutoFit/>
          </a:bodyPr>
          <a:lstStyle/>
          <a:p>
            <a:pPr algn="r"/>
            <a:r>
              <a:rPr lang="hu-HU" dirty="0" err="1"/>
              <a:t>fast</a:t>
            </a:r>
            <a:endParaRPr lang="hu-HU" dirty="0"/>
          </a:p>
        </p:txBody>
      </p:sp>
      <p:sp>
        <p:nvSpPr>
          <p:cNvPr id="12" name="Szövegdoboz 11"/>
          <p:cNvSpPr txBox="1"/>
          <p:nvPr/>
        </p:nvSpPr>
        <p:spPr>
          <a:xfrm>
            <a:off x="4439816" y="5701898"/>
            <a:ext cx="2592288" cy="369332"/>
          </a:xfrm>
          <a:prstGeom prst="rect">
            <a:avLst/>
          </a:prstGeom>
          <a:noFill/>
        </p:spPr>
        <p:txBody>
          <a:bodyPr wrap="square" rtlCol="0">
            <a:spAutoFit/>
          </a:bodyPr>
          <a:lstStyle/>
          <a:p>
            <a:pPr algn="ctr"/>
            <a:r>
              <a:rPr lang="hu-HU" b="1" dirty="0" err="1"/>
              <a:t>Tempo</a:t>
            </a:r>
            <a:endParaRPr lang="hu-HU" b="1" dirty="0"/>
          </a:p>
        </p:txBody>
      </p:sp>
      <p:sp>
        <p:nvSpPr>
          <p:cNvPr id="13" name="Szövegdoboz 12"/>
          <p:cNvSpPr txBox="1"/>
          <p:nvPr/>
        </p:nvSpPr>
        <p:spPr>
          <a:xfrm rot="16200000">
            <a:off x="1247582" y="3892406"/>
            <a:ext cx="2592288" cy="369332"/>
          </a:xfrm>
          <a:prstGeom prst="rect">
            <a:avLst/>
          </a:prstGeom>
          <a:noFill/>
        </p:spPr>
        <p:txBody>
          <a:bodyPr wrap="square" rtlCol="0">
            <a:spAutoFit/>
          </a:bodyPr>
          <a:lstStyle/>
          <a:p>
            <a:pPr algn="ctr"/>
            <a:r>
              <a:rPr lang="hu-HU" b="1" dirty="0" err="1"/>
              <a:t>Intensity</a:t>
            </a:r>
            <a:endParaRPr lang="hu-HU" b="1" dirty="0"/>
          </a:p>
        </p:txBody>
      </p:sp>
      <p:grpSp>
        <p:nvGrpSpPr>
          <p:cNvPr id="14" name="Csoportba foglalás 13"/>
          <p:cNvGrpSpPr/>
          <p:nvPr/>
        </p:nvGrpSpPr>
        <p:grpSpPr>
          <a:xfrm>
            <a:off x="3717838" y="4469509"/>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3287688" y="5222441"/>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3789846" y="4866592"/>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3277609" y="3800073"/>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4280956" y="3056333"/>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3130501" y="4435828"/>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3717838" y="3140968"/>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4280956" y="4478595"/>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Csoportba foglalás 37"/>
          <p:cNvGrpSpPr/>
          <p:nvPr/>
        </p:nvGrpSpPr>
        <p:grpSpPr>
          <a:xfrm>
            <a:off x="4136940" y="3861986"/>
            <a:ext cx="144016" cy="184666"/>
            <a:chOff x="2123728" y="2389530"/>
            <a:chExt cx="144016" cy="184666"/>
          </a:xfrm>
        </p:grpSpPr>
        <p:cxnSp>
          <p:nvCxnSpPr>
            <p:cNvPr id="39" name="Egyenes összekötő 3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4583832" y="4342294"/>
            <a:ext cx="144016" cy="184666"/>
            <a:chOff x="2123728" y="2389530"/>
            <a:chExt cx="144016" cy="184666"/>
          </a:xfrm>
        </p:grpSpPr>
        <p:cxnSp>
          <p:nvCxnSpPr>
            <p:cNvPr id="42" name="Egyenes összekötő 4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Ellipszis 43"/>
          <p:cNvSpPr/>
          <p:nvPr/>
        </p:nvSpPr>
        <p:spPr>
          <a:xfrm>
            <a:off x="7608168" y="239590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6704568" y="466326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7032104" y="256490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7919662" y="395431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6512888" y="3368025"/>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p:cNvSpPr/>
          <p:nvPr/>
        </p:nvSpPr>
        <p:spPr>
          <a:xfrm>
            <a:off x="7064659" y="398473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6222375" y="3834537"/>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p:cNvSpPr/>
          <p:nvPr/>
        </p:nvSpPr>
        <p:spPr>
          <a:xfrm>
            <a:off x="7500156" y="289413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p:cNvSpPr/>
          <p:nvPr/>
        </p:nvSpPr>
        <p:spPr>
          <a:xfrm>
            <a:off x="7064659" y="358404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6656979" y="505835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6700120" y="293018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5" name="Csoportba foglalás 54"/>
          <p:cNvGrpSpPr/>
          <p:nvPr/>
        </p:nvGrpSpPr>
        <p:grpSpPr>
          <a:xfrm>
            <a:off x="4583832" y="3840723"/>
            <a:ext cx="144016" cy="184666"/>
            <a:chOff x="2123728" y="2389530"/>
            <a:chExt cx="144016" cy="184666"/>
          </a:xfrm>
        </p:grpSpPr>
        <p:cxnSp>
          <p:nvCxnSpPr>
            <p:cNvPr id="56" name="Egyenes összekötő 5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Csoportba foglalás 57"/>
          <p:cNvGrpSpPr/>
          <p:nvPr/>
        </p:nvGrpSpPr>
        <p:grpSpPr>
          <a:xfrm>
            <a:off x="3215680" y="2768896"/>
            <a:ext cx="144016" cy="184666"/>
            <a:chOff x="2123728" y="2389530"/>
            <a:chExt cx="144016" cy="184666"/>
          </a:xfrm>
        </p:grpSpPr>
        <p:cxnSp>
          <p:nvCxnSpPr>
            <p:cNvPr id="59" name="Egyenes összekötő 5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9" name="Egyenes összekötő 68"/>
          <p:cNvCxnSpPr/>
          <p:nvPr/>
        </p:nvCxnSpPr>
        <p:spPr>
          <a:xfrm>
            <a:off x="5447928" y="1916832"/>
            <a:ext cx="72008" cy="396973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Egyenes összekötő nyíllal 60"/>
          <p:cNvCxnSpPr>
            <a:endCxn id="50" idx="2"/>
          </p:cNvCxnSpPr>
          <p:nvPr/>
        </p:nvCxnSpPr>
        <p:spPr>
          <a:xfrm>
            <a:off x="5519937" y="3942549"/>
            <a:ext cx="70243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Egyenes összekötő nyíllal 65"/>
          <p:cNvCxnSpPr/>
          <p:nvPr/>
        </p:nvCxnSpPr>
        <p:spPr>
          <a:xfrm flipH="1">
            <a:off x="4727848" y="3997085"/>
            <a:ext cx="75608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Szövegdoboz 67"/>
          <p:cNvSpPr txBox="1"/>
          <p:nvPr/>
        </p:nvSpPr>
        <p:spPr>
          <a:xfrm>
            <a:off x="7185131" y="4435829"/>
            <a:ext cx="3276364" cy="830997"/>
          </a:xfrm>
          <a:prstGeom prst="rect">
            <a:avLst/>
          </a:prstGeom>
          <a:noFill/>
        </p:spPr>
        <p:txBody>
          <a:bodyPr wrap="square" rtlCol="0">
            <a:spAutoFit/>
          </a:bodyPr>
          <a:lstStyle/>
          <a:p>
            <a:r>
              <a:rPr lang="hu-HU" sz="2400" b="1" dirty="0" err="1">
                <a:solidFill>
                  <a:srgbClr val="FF0000"/>
                </a:solidFill>
              </a:rPr>
              <a:t>Maximizes</a:t>
            </a:r>
            <a:r>
              <a:rPr lang="hu-HU" sz="2400" b="1" dirty="0">
                <a:solidFill>
                  <a:srgbClr val="FF0000"/>
                </a:solidFill>
              </a:rPr>
              <a:t> </a:t>
            </a:r>
            <a:r>
              <a:rPr lang="hu-HU" sz="2400" b="1" dirty="0" err="1">
                <a:solidFill>
                  <a:srgbClr val="FF0000"/>
                </a:solidFill>
              </a:rPr>
              <a:t>distance</a:t>
            </a:r>
            <a:r>
              <a:rPr lang="hu-HU" sz="2400" b="1" dirty="0">
                <a:solidFill>
                  <a:srgbClr val="FF0000"/>
                </a:solidFill>
              </a:rPr>
              <a:t> </a:t>
            </a:r>
            <a:r>
              <a:rPr lang="hu-HU" sz="2400" b="1" dirty="0" err="1">
                <a:solidFill>
                  <a:srgbClr val="FF0000"/>
                </a:solidFill>
              </a:rPr>
              <a:t>to</a:t>
            </a:r>
            <a:r>
              <a:rPr lang="hu-HU" sz="2400" b="1" dirty="0">
                <a:solidFill>
                  <a:srgbClr val="FF0000"/>
                </a:solidFill>
              </a:rPr>
              <a:t> </a:t>
            </a:r>
            <a:r>
              <a:rPr lang="hu-HU" sz="2400" b="1" dirty="0" err="1">
                <a:solidFill>
                  <a:srgbClr val="FF0000"/>
                </a:solidFill>
              </a:rPr>
              <a:t>the</a:t>
            </a:r>
            <a:r>
              <a:rPr lang="hu-HU" sz="2400" b="1" dirty="0">
                <a:solidFill>
                  <a:srgbClr val="FF0000"/>
                </a:solidFill>
              </a:rPr>
              <a:t> </a:t>
            </a:r>
            <a:r>
              <a:rPr lang="hu-HU" sz="2400" b="1" dirty="0" err="1">
                <a:solidFill>
                  <a:srgbClr val="FF0000"/>
                </a:solidFill>
              </a:rPr>
              <a:t>nearest</a:t>
            </a:r>
            <a:r>
              <a:rPr lang="hu-HU" sz="2400" b="1" dirty="0">
                <a:solidFill>
                  <a:srgbClr val="FF0000"/>
                </a:solidFill>
              </a:rPr>
              <a:t> </a:t>
            </a:r>
            <a:r>
              <a:rPr lang="hu-HU" sz="2400" b="1" dirty="0" err="1">
                <a:solidFill>
                  <a:srgbClr val="FF0000"/>
                </a:solidFill>
              </a:rPr>
              <a:t>points</a:t>
            </a:r>
            <a:endParaRPr lang="hu-HU" sz="2400" b="1" dirty="0">
              <a:solidFill>
                <a:srgbClr val="FF0000"/>
              </a:solidFill>
            </a:endParaRPr>
          </a:p>
        </p:txBody>
      </p:sp>
      <p:cxnSp>
        <p:nvCxnSpPr>
          <p:cNvPr id="71" name="Egyenes összekötő nyíllal 70"/>
          <p:cNvCxnSpPr>
            <a:stCxn id="68" idx="1"/>
          </p:cNvCxnSpPr>
          <p:nvPr/>
        </p:nvCxnSpPr>
        <p:spPr>
          <a:xfrm flipH="1" flipV="1">
            <a:off x="5871155" y="4025389"/>
            <a:ext cx="1313976" cy="825938"/>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72" name="Szövegdoboz 71"/>
          <p:cNvSpPr txBox="1"/>
          <p:nvPr/>
        </p:nvSpPr>
        <p:spPr>
          <a:xfrm>
            <a:off x="8879230" y="5130108"/>
            <a:ext cx="2133247" cy="369332"/>
          </a:xfrm>
          <a:prstGeom prst="rect">
            <a:avLst/>
          </a:prstGeom>
          <a:noFill/>
        </p:spPr>
        <p:txBody>
          <a:bodyPr wrap="square" rtlCol="0">
            <a:spAutoFit/>
          </a:bodyPr>
          <a:lstStyle/>
          <a:p>
            <a:r>
              <a:rPr lang="hu-HU" b="1" dirty="0" err="1"/>
              <a:t>called</a:t>
            </a:r>
            <a:r>
              <a:rPr lang="hu-HU" b="1" dirty="0"/>
              <a:t> MARGIN</a:t>
            </a:r>
          </a:p>
        </p:txBody>
      </p:sp>
    </p:spTree>
    <p:extLst>
      <p:ext uri="{BB962C8B-B14F-4D97-AF65-F5344CB8AC3E}">
        <p14:creationId xmlns:p14="http://schemas.microsoft.com/office/powerpoint/2010/main" val="151158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How</a:t>
            </a:r>
            <a:r>
              <a:rPr lang="hu-HU" dirty="0"/>
              <a:t> </a:t>
            </a:r>
            <a:r>
              <a:rPr lang="hu-HU" dirty="0" err="1"/>
              <a:t>to</a:t>
            </a:r>
            <a:r>
              <a:rPr lang="hu-HU" dirty="0"/>
              <a:t> </a:t>
            </a:r>
            <a:r>
              <a:rPr lang="hu-HU" dirty="0" err="1"/>
              <a:t>represent</a:t>
            </a:r>
            <a:r>
              <a:rPr lang="hu-HU" dirty="0"/>
              <a:t> </a:t>
            </a:r>
            <a:r>
              <a:rPr lang="hu-HU" dirty="0" err="1"/>
              <a:t>texts</a:t>
            </a:r>
            <a:r>
              <a:rPr lang="hu-HU" dirty="0"/>
              <a:t>???</a:t>
            </a:r>
          </a:p>
        </p:txBody>
      </p:sp>
      <p:sp>
        <p:nvSpPr>
          <p:cNvPr id="3" name="Tartalom helye 2"/>
          <p:cNvSpPr>
            <a:spLocks noGrp="1"/>
          </p:cNvSpPr>
          <p:nvPr>
            <p:ph idx="1"/>
          </p:nvPr>
        </p:nvSpPr>
        <p:spPr/>
        <p:txBody>
          <a:bodyPr/>
          <a:lstStyle/>
          <a:p>
            <a:r>
              <a:rPr lang="hu-HU" dirty="0"/>
              <a:t>Bag of </a:t>
            </a:r>
            <a:r>
              <a:rPr lang="hu-HU" dirty="0" err="1"/>
              <a:t>words</a:t>
            </a:r>
            <a:endParaRPr lang="hu-HU" dirty="0"/>
          </a:p>
          <a:p>
            <a:pPr marL="0" indent="0">
              <a:buNone/>
            </a:pPr>
            <a:endParaRPr lang="hu-HU" dirty="0"/>
          </a:p>
        </p:txBody>
      </p:sp>
      <p:sp>
        <p:nvSpPr>
          <p:cNvPr id="4" name="Szövegdoboz 3"/>
          <p:cNvSpPr txBox="1"/>
          <p:nvPr/>
        </p:nvSpPr>
        <p:spPr>
          <a:xfrm>
            <a:off x="2279576" y="3356992"/>
            <a:ext cx="1008112" cy="369332"/>
          </a:xfrm>
          <a:prstGeom prst="rect">
            <a:avLst/>
          </a:prstGeom>
          <a:noFill/>
        </p:spPr>
        <p:txBody>
          <a:bodyPr wrap="square" rtlCol="0">
            <a:spAutoFit/>
          </a:bodyPr>
          <a:lstStyle/>
          <a:p>
            <a:r>
              <a:rPr lang="hu-HU" b="1" dirty="0" err="1">
                <a:solidFill>
                  <a:schemeClr val="tx2"/>
                </a:solidFill>
              </a:rPr>
              <a:t>Nice</a:t>
            </a:r>
            <a:r>
              <a:rPr lang="hu-HU" b="1" dirty="0">
                <a:solidFill>
                  <a:schemeClr val="tx2"/>
                </a:solidFill>
              </a:rPr>
              <a:t> </a:t>
            </a:r>
            <a:r>
              <a:rPr lang="hu-HU" b="1" dirty="0" err="1">
                <a:solidFill>
                  <a:schemeClr val="tx2"/>
                </a:solidFill>
              </a:rPr>
              <a:t>day</a:t>
            </a:r>
            <a:endParaRPr lang="hu-HU" b="1" dirty="0">
              <a:solidFill>
                <a:schemeClr val="tx2"/>
              </a:solidFill>
            </a:endParaRPr>
          </a:p>
        </p:txBody>
      </p:sp>
      <p:sp>
        <p:nvSpPr>
          <p:cNvPr id="5" name="Szövegdoboz 4"/>
          <p:cNvSpPr txBox="1"/>
          <p:nvPr/>
        </p:nvSpPr>
        <p:spPr>
          <a:xfrm>
            <a:off x="1667508" y="4211796"/>
            <a:ext cx="2232248" cy="369332"/>
          </a:xfrm>
          <a:prstGeom prst="rect">
            <a:avLst/>
          </a:prstGeom>
          <a:noFill/>
        </p:spPr>
        <p:txBody>
          <a:bodyPr wrap="square" rtlCol="0">
            <a:spAutoFit/>
          </a:bodyPr>
          <a:lstStyle/>
          <a:p>
            <a:r>
              <a:rPr lang="hu-HU" b="1" dirty="0">
                <a:solidFill>
                  <a:srgbClr val="FF0000"/>
                </a:solidFill>
              </a:rPr>
              <a:t>A </a:t>
            </a:r>
            <a:r>
              <a:rPr lang="hu-HU" b="1" dirty="0" err="1">
                <a:solidFill>
                  <a:srgbClr val="FF0000"/>
                </a:solidFill>
              </a:rPr>
              <a:t>very</a:t>
            </a:r>
            <a:r>
              <a:rPr lang="hu-HU" b="1" dirty="0">
                <a:solidFill>
                  <a:srgbClr val="FF0000"/>
                </a:solidFill>
              </a:rPr>
              <a:t> </a:t>
            </a:r>
            <a:r>
              <a:rPr lang="hu-HU" b="1" dirty="0" err="1">
                <a:solidFill>
                  <a:srgbClr val="FF0000"/>
                </a:solidFill>
              </a:rPr>
              <a:t>very</a:t>
            </a:r>
            <a:r>
              <a:rPr lang="hu-HU" b="1" dirty="0">
                <a:solidFill>
                  <a:srgbClr val="FF0000"/>
                </a:solidFill>
              </a:rPr>
              <a:t> </a:t>
            </a:r>
            <a:r>
              <a:rPr lang="hu-HU" b="1" dirty="0" err="1">
                <a:solidFill>
                  <a:srgbClr val="FF0000"/>
                </a:solidFill>
              </a:rPr>
              <a:t>nice</a:t>
            </a:r>
            <a:r>
              <a:rPr lang="hu-HU" b="1" dirty="0">
                <a:solidFill>
                  <a:srgbClr val="FF0000"/>
                </a:solidFill>
              </a:rPr>
              <a:t> </a:t>
            </a:r>
            <a:r>
              <a:rPr lang="hu-HU" b="1" dirty="0" err="1">
                <a:solidFill>
                  <a:srgbClr val="FF0000"/>
                </a:solidFill>
              </a:rPr>
              <a:t>day</a:t>
            </a:r>
            <a:endParaRPr lang="hu-HU" b="1" dirty="0">
              <a:solidFill>
                <a:srgbClr val="FF0000"/>
              </a:solidFill>
            </a:endParaRPr>
          </a:p>
        </p:txBody>
      </p:sp>
      <p:sp>
        <p:nvSpPr>
          <p:cNvPr id="6" name="Lekerekített téglalap 5"/>
          <p:cNvSpPr/>
          <p:nvPr/>
        </p:nvSpPr>
        <p:spPr>
          <a:xfrm>
            <a:off x="5015880" y="2636912"/>
            <a:ext cx="1512168"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Bag of </a:t>
            </a:r>
            <a:r>
              <a:rPr lang="hu-HU" dirty="0" err="1"/>
              <a:t>words</a:t>
            </a:r>
            <a:endParaRPr lang="hu-HU" dirty="0"/>
          </a:p>
        </p:txBody>
      </p:sp>
      <p:sp>
        <p:nvSpPr>
          <p:cNvPr id="7" name="Szövegdoboz 6"/>
          <p:cNvSpPr txBox="1"/>
          <p:nvPr/>
        </p:nvSpPr>
        <p:spPr>
          <a:xfrm>
            <a:off x="6960096" y="2636913"/>
            <a:ext cx="1008112" cy="3693319"/>
          </a:xfrm>
          <a:prstGeom prst="rect">
            <a:avLst/>
          </a:prstGeom>
          <a:noFill/>
        </p:spPr>
        <p:txBody>
          <a:bodyPr wrap="square" rtlCol="0">
            <a:spAutoFit/>
          </a:bodyPr>
          <a:lstStyle/>
          <a:p>
            <a:r>
              <a:rPr lang="hu-HU" dirty="0" err="1"/>
              <a:t>Nice</a:t>
            </a:r>
            <a:endParaRPr lang="hu-HU" dirty="0"/>
          </a:p>
          <a:p>
            <a:endParaRPr lang="hu-HU" dirty="0"/>
          </a:p>
          <a:p>
            <a:r>
              <a:rPr lang="hu-HU" dirty="0" err="1"/>
              <a:t>Very</a:t>
            </a:r>
            <a:endParaRPr lang="hu-HU" dirty="0"/>
          </a:p>
          <a:p>
            <a:endParaRPr lang="hu-HU" dirty="0"/>
          </a:p>
          <a:p>
            <a:r>
              <a:rPr lang="hu-HU" dirty="0"/>
              <a:t>Day</a:t>
            </a:r>
          </a:p>
          <a:p>
            <a:endParaRPr lang="hu-HU" dirty="0"/>
          </a:p>
          <a:p>
            <a:r>
              <a:rPr lang="hu-HU" dirty="0"/>
              <a:t>He</a:t>
            </a:r>
          </a:p>
          <a:p>
            <a:endParaRPr lang="hu-HU" dirty="0"/>
          </a:p>
          <a:p>
            <a:r>
              <a:rPr lang="hu-HU" dirty="0" err="1"/>
              <a:t>She</a:t>
            </a:r>
            <a:endParaRPr lang="hu-HU" dirty="0"/>
          </a:p>
          <a:p>
            <a:endParaRPr lang="hu-HU" dirty="0"/>
          </a:p>
          <a:p>
            <a:r>
              <a:rPr lang="hu-HU" dirty="0"/>
              <a:t>Love</a:t>
            </a:r>
          </a:p>
          <a:p>
            <a:endParaRPr lang="hu-HU" dirty="0"/>
          </a:p>
          <a:p>
            <a:r>
              <a:rPr lang="hu-HU" dirty="0"/>
              <a:t>Dog</a:t>
            </a:r>
          </a:p>
        </p:txBody>
      </p:sp>
      <p:sp>
        <p:nvSpPr>
          <p:cNvPr id="8" name="Szövegdoboz 7"/>
          <p:cNvSpPr txBox="1"/>
          <p:nvPr/>
        </p:nvSpPr>
        <p:spPr>
          <a:xfrm>
            <a:off x="6240016" y="1844824"/>
            <a:ext cx="1728192" cy="369332"/>
          </a:xfrm>
          <a:prstGeom prst="rect">
            <a:avLst/>
          </a:prstGeom>
          <a:noFill/>
        </p:spPr>
        <p:txBody>
          <a:bodyPr wrap="square" rtlCol="0">
            <a:spAutoFit/>
          </a:bodyPr>
          <a:lstStyle/>
          <a:p>
            <a:pPr algn="ctr"/>
            <a:r>
              <a:rPr lang="hu-HU" b="1" u="sng" dirty="0" err="1">
                <a:solidFill>
                  <a:srgbClr val="C00000"/>
                </a:solidFill>
              </a:rPr>
              <a:t>Dictionary</a:t>
            </a:r>
            <a:endParaRPr lang="hu-HU" b="1" u="sng" dirty="0">
              <a:solidFill>
                <a:srgbClr val="C00000"/>
              </a:solidFill>
            </a:endParaRPr>
          </a:p>
        </p:txBody>
      </p:sp>
      <p:cxnSp>
        <p:nvCxnSpPr>
          <p:cNvPr id="10" name="Egyenes összekötő nyíllal 9"/>
          <p:cNvCxnSpPr>
            <a:stCxn id="8" idx="2"/>
          </p:cNvCxnSpPr>
          <p:nvPr/>
        </p:nvCxnSpPr>
        <p:spPr>
          <a:xfrm>
            <a:off x="7104112" y="2214156"/>
            <a:ext cx="72008" cy="3507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8112224" y="2636913"/>
            <a:ext cx="1008112" cy="3693319"/>
          </a:xfrm>
          <a:prstGeom prst="rect">
            <a:avLst/>
          </a:prstGeom>
          <a:noFill/>
        </p:spPr>
        <p:txBody>
          <a:bodyPr wrap="square" rtlCol="0">
            <a:spAutoFit/>
          </a:bodyPr>
          <a:lstStyle/>
          <a:p>
            <a:r>
              <a:rPr lang="hu-HU" b="1" dirty="0">
                <a:solidFill>
                  <a:schemeClr val="tx2"/>
                </a:solidFill>
              </a:rPr>
              <a:t>1</a:t>
            </a:r>
          </a:p>
          <a:p>
            <a:endParaRPr lang="hu-HU" b="1" dirty="0">
              <a:solidFill>
                <a:schemeClr val="tx2"/>
              </a:solidFill>
            </a:endParaRPr>
          </a:p>
          <a:p>
            <a:r>
              <a:rPr lang="hu-HU" b="1" dirty="0">
                <a:solidFill>
                  <a:schemeClr val="tx2"/>
                </a:solidFill>
              </a:rPr>
              <a:t>0</a:t>
            </a:r>
          </a:p>
          <a:p>
            <a:endParaRPr lang="hu-HU" b="1" dirty="0">
              <a:solidFill>
                <a:schemeClr val="tx2"/>
              </a:solidFill>
            </a:endParaRPr>
          </a:p>
          <a:p>
            <a:r>
              <a:rPr lang="hu-HU" b="1" dirty="0">
                <a:solidFill>
                  <a:schemeClr val="tx2"/>
                </a:solidFill>
              </a:rPr>
              <a:t>1</a:t>
            </a:r>
          </a:p>
          <a:p>
            <a:endParaRPr lang="hu-HU" b="1" dirty="0">
              <a:solidFill>
                <a:schemeClr val="tx2"/>
              </a:solidFill>
            </a:endParaRPr>
          </a:p>
          <a:p>
            <a:r>
              <a:rPr lang="hu-HU" b="1" dirty="0">
                <a:solidFill>
                  <a:schemeClr val="tx2"/>
                </a:solidFill>
              </a:rPr>
              <a:t>0</a:t>
            </a:r>
          </a:p>
          <a:p>
            <a:endParaRPr lang="hu-HU" b="1" dirty="0">
              <a:solidFill>
                <a:schemeClr val="tx2"/>
              </a:solidFill>
            </a:endParaRPr>
          </a:p>
          <a:p>
            <a:r>
              <a:rPr lang="hu-HU" b="1" dirty="0">
                <a:solidFill>
                  <a:schemeClr val="tx2"/>
                </a:solidFill>
              </a:rPr>
              <a:t>0</a:t>
            </a:r>
          </a:p>
          <a:p>
            <a:endParaRPr lang="hu-HU" b="1" dirty="0">
              <a:solidFill>
                <a:schemeClr val="tx2"/>
              </a:solidFill>
            </a:endParaRPr>
          </a:p>
          <a:p>
            <a:r>
              <a:rPr lang="hu-HU" b="1" dirty="0">
                <a:solidFill>
                  <a:schemeClr val="tx2"/>
                </a:solidFill>
              </a:rPr>
              <a:t>0</a:t>
            </a:r>
          </a:p>
          <a:p>
            <a:endParaRPr lang="hu-HU" b="1" dirty="0">
              <a:solidFill>
                <a:schemeClr val="tx2"/>
              </a:solidFill>
            </a:endParaRPr>
          </a:p>
          <a:p>
            <a:r>
              <a:rPr lang="hu-HU" b="1" dirty="0">
                <a:solidFill>
                  <a:schemeClr val="tx2"/>
                </a:solidFill>
              </a:rPr>
              <a:t>0</a:t>
            </a:r>
          </a:p>
        </p:txBody>
      </p:sp>
      <p:sp>
        <p:nvSpPr>
          <p:cNvPr id="12" name="Szövegdoboz 11"/>
          <p:cNvSpPr txBox="1"/>
          <p:nvPr/>
        </p:nvSpPr>
        <p:spPr>
          <a:xfrm>
            <a:off x="8688288" y="2636913"/>
            <a:ext cx="1008112" cy="3693319"/>
          </a:xfrm>
          <a:prstGeom prst="rect">
            <a:avLst/>
          </a:prstGeom>
          <a:noFill/>
        </p:spPr>
        <p:txBody>
          <a:bodyPr wrap="square" rtlCol="0">
            <a:spAutoFit/>
          </a:bodyPr>
          <a:lstStyle/>
          <a:p>
            <a:r>
              <a:rPr lang="hu-HU" b="1" dirty="0">
                <a:solidFill>
                  <a:srgbClr val="FF0000"/>
                </a:solidFill>
              </a:rPr>
              <a:t>1</a:t>
            </a:r>
          </a:p>
          <a:p>
            <a:endParaRPr lang="hu-HU" b="1" dirty="0">
              <a:solidFill>
                <a:srgbClr val="FF0000"/>
              </a:solidFill>
            </a:endParaRPr>
          </a:p>
          <a:p>
            <a:r>
              <a:rPr lang="hu-HU" b="1" dirty="0">
                <a:solidFill>
                  <a:srgbClr val="FF0000"/>
                </a:solidFill>
              </a:rPr>
              <a:t>2</a:t>
            </a:r>
          </a:p>
          <a:p>
            <a:endParaRPr lang="hu-HU" b="1" dirty="0">
              <a:solidFill>
                <a:srgbClr val="FF0000"/>
              </a:solidFill>
            </a:endParaRPr>
          </a:p>
          <a:p>
            <a:r>
              <a:rPr lang="hu-HU" b="1" dirty="0">
                <a:solidFill>
                  <a:srgbClr val="FF0000"/>
                </a:solidFill>
              </a:rPr>
              <a:t>1</a:t>
            </a:r>
          </a:p>
          <a:p>
            <a:endParaRPr lang="hu-HU" b="1" dirty="0">
              <a:solidFill>
                <a:srgbClr val="FF0000"/>
              </a:solidFill>
            </a:endParaRPr>
          </a:p>
          <a:p>
            <a:r>
              <a:rPr lang="hu-HU" b="1" dirty="0">
                <a:solidFill>
                  <a:srgbClr val="FF0000"/>
                </a:solidFill>
              </a:rPr>
              <a:t>0</a:t>
            </a:r>
          </a:p>
          <a:p>
            <a:endParaRPr lang="hu-HU" b="1" dirty="0">
              <a:solidFill>
                <a:srgbClr val="FF0000"/>
              </a:solidFill>
            </a:endParaRPr>
          </a:p>
          <a:p>
            <a:r>
              <a:rPr lang="hu-HU" b="1" dirty="0">
                <a:solidFill>
                  <a:srgbClr val="FF0000"/>
                </a:solidFill>
              </a:rPr>
              <a:t>0</a:t>
            </a:r>
          </a:p>
          <a:p>
            <a:endParaRPr lang="hu-HU" b="1" dirty="0">
              <a:solidFill>
                <a:srgbClr val="FF0000"/>
              </a:solidFill>
            </a:endParaRPr>
          </a:p>
          <a:p>
            <a:r>
              <a:rPr lang="hu-HU" b="1" dirty="0">
                <a:solidFill>
                  <a:srgbClr val="FF0000"/>
                </a:solidFill>
              </a:rPr>
              <a:t>0</a:t>
            </a:r>
          </a:p>
          <a:p>
            <a:endParaRPr lang="hu-HU" b="1" dirty="0">
              <a:solidFill>
                <a:srgbClr val="FF0000"/>
              </a:solidFill>
            </a:endParaRPr>
          </a:p>
          <a:p>
            <a:r>
              <a:rPr lang="hu-HU" b="1" dirty="0">
                <a:solidFill>
                  <a:srgbClr val="FF0000"/>
                </a:solidFill>
              </a:rPr>
              <a:t>0</a:t>
            </a:r>
          </a:p>
        </p:txBody>
      </p:sp>
      <p:sp>
        <p:nvSpPr>
          <p:cNvPr id="13" name="Szövegdoboz 12"/>
          <p:cNvSpPr txBox="1"/>
          <p:nvPr/>
        </p:nvSpPr>
        <p:spPr>
          <a:xfrm>
            <a:off x="1631504" y="5219909"/>
            <a:ext cx="2232248" cy="646331"/>
          </a:xfrm>
          <a:prstGeom prst="rect">
            <a:avLst/>
          </a:prstGeom>
          <a:noFill/>
        </p:spPr>
        <p:txBody>
          <a:bodyPr wrap="square" rtlCol="0">
            <a:spAutoFit/>
          </a:bodyPr>
          <a:lstStyle/>
          <a:p>
            <a:r>
              <a:rPr lang="hu-HU" b="1" dirty="0" err="1">
                <a:solidFill>
                  <a:srgbClr val="7030A0"/>
                </a:solidFill>
              </a:rPr>
              <a:t>Mr</a:t>
            </a:r>
            <a:r>
              <a:rPr lang="hu-HU" b="1" dirty="0">
                <a:solidFill>
                  <a:srgbClr val="7030A0"/>
                </a:solidFill>
              </a:rPr>
              <a:t> Day </a:t>
            </a:r>
            <a:r>
              <a:rPr lang="hu-HU" b="1" dirty="0" err="1">
                <a:solidFill>
                  <a:srgbClr val="7030A0"/>
                </a:solidFill>
              </a:rPr>
              <a:t>loves</a:t>
            </a:r>
            <a:r>
              <a:rPr lang="hu-HU" b="1" dirty="0">
                <a:solidFill>
                  <a:srgbClr val="7030A0"/>
                </a:solidFill>
              </a:rPr>
              <a:t> a </a:t>
            </a:r>
            <a:r>
              <a:rPr lang="hu-HU" b="1" dirty="0" err="1">
                <a:solidFill>
                  <a:srgbClr val="7030A0"/>
                </a:solidFill>
              </a:rPr>
              <a:t>nice</a:t>
            </a:r>
            <a:r>
              <a:rPr lang="hu-HU" b="1" dirty="0">
                <a:solidFill>
                  <a:srgbClr val="7030A0"/>
                </a:solidFill>
              </a:rPr>
              <a:t> </a:t>
            </a:r>
            <a:r>
              <a:rPr lang="hu-HU" b="1" dirty="0" err="1">
                <a:solidFill>
                  <a:srgbClr val="7030A0"/>
                </a:solidFill>
              </a:rPr>
              <a:t>day</a:t>
            </a:r>
            <a:endParaRPr lang="hu-HU" b="1" dirty="0">
              <a:solidFill>
                <a:srgbClr val="7030A0"/>
              </a:solidFill>
            </a:endParaRPr>
          </a:p>
        </p:txBody>
      </p:sp>
      <p:sp>
        <p:nvSpPr>
          <p:cNvPr id="14" name="Szövegdoboz 13"/>
          <p:cNvSpPr txBox="1"/>
          <p:nvPr/>
        </p:nvSpPr>
        <p:spPr>
          <a:xfrm>
            <a:off x="9192344" y="2636913"/>
            <a:ext cx="1008112" cy="3693319"/>
          </a:xfrm>
          <a:prstGeom prst="rect">
            <a:avLst/>
          </a:prstGeom>
          <a:noFill/>
        </p:spPr>
        <p:txBody>
          <a:bodyPr wrap="square" rtlCol="0">
            <a:spAutoFit/>
          </a:bodyPr>
          <a:lstStyle/>
          <a:p>
            <a:r>
              <a:rPr lang="hu-HU" b="1" dirty="0">
                <a:solidFill>
                  <a:srgbClr val="7030A0"/>
                </a:solidFill>
              </a:rPr>
              <a:t>1</a:t>
            </a:r>
          </a:p>
          <a:p>
            <a:endParaRPr lang="hu-HU" b="1" dirty="0">
              <a:solidFill>
                <a:srgbClr val="7030A0"/>
              </a:solidFill>
            </a:endParaRPr>
          </a:p>
          <a:p>
            <a:r>
              <a:rPr lang="hu-HU" b="1" dirty="0">
                <a:solidFill>
                  <a:srgbClr val="7030A0"/>
                </a:solidFill>
              </a:rPr>
              <a:t>0</a:t>
            </a:r>
          </a:p>
          <a:p>
            <a:endParaRPr lang="hu-HU" b="1" dirty="0">
              <a:solidFill>
                <a:srgbClr val="7030A0"/>
              </a:solidFill>
            </a:endParaRPr>
          </a:p>
          <a:p>
            <a:r>
              <a:rPr lang="hu-HU" b="1" dirty="0">
                <a:solidFill>
                  <a:srgbClr val="7030A0"/>
                </a:solidFill>
              </a:rPr>
              <a:t>2</a:t>
            </a:r>
          </a:p>
          <a:p>
            <a:endParaRPr lang="hu-HU" b="1" dirty="0">
              <a:solidFill>
                <a:srgbClr val="7030A0"/>
              </a:solidFill>
            </a:endParaRPr>
          </a:p>
          <a:p>
            <a:r>
              <a:rPr lang="hu-HU" b="1" dirty="0">
                <a:solidFill>
                  <a:srgbClr val="7030A0"/>
                </a:solidFill>
              </a:rPr>
              <a:t>0</a:t>
            </a:r>
          </a:p>
          <a:p>
            <a:endParaRPr lang="hu-HU" b="1" dirty="0">
              <a:solidFill>
                <a:srgbClr val="7030A0"/>
              </a:solidFill>
            </a:endParaRPr>
          </a:p>
          <a:p>
            <a:r>
              <a:rPr lang="hu-HU" b="1" dirty="0">
                <a:solidFill>
                  <a:srgbClr val="7030A0"/>
                </a:solidFill>
              </a:rPr>
              <a:t>0</a:t>
            </a:r>
          </a:p>
          <a:p>
            <a:endParaRPr lang="hu-HU" b="1" dirty="0">
              <a:solidFill>
                <a:srgbClr val="7030A0"/>
              </a:solidFill>
            </a:endParaRPr>
          </a:p>
          <a:p>
            <a:r>
              <a:rPr lang="hu-HU" b="1" dirty="0">
                <a:solidFill>
                  <a:srgbClr val="7030A0"/>
                </a:solidFill>
              </a:rPr>
              <a:t>1</a:t>
            </a:r>
          </a:p>
          <a:p>
            <a:endParaRPr lang="hu-HU" b="1" dirty="0">
              <a:solidFill>
                <a:srgbClr val="7030A0"/>
              </a:solidFill>
            </a:endParaRPr>
          </a:p>
          <a:p>
            <a:r>
              <a:rPr lang="hu-HU" b="1" dirty="0">
                <a:solidFill>
                  <a:srgbClr val="7030A0"/>
                </a:solidFill>
              </a:rPr>
              <a:t>0</a:t>
            </a:r>
          </a:p>
        </p:txBody>
      </p:sp>
    </p:spTree>
    <p:extLst>
      <p:ext uri="{BB962C8B-B14F-4D97-AF65-F5344CB8AC3E}">
        <p14:creationId xmlns:p14="http://schemas.microsoft.com/office/powerpoint/2010/main" val="237615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Bag of </a:t>
            </a:r>
            <a:r>
              <a:rPr lang="hu-HU" dirty="0" err="1"/>
              <a:t>words</a:t>
            </a:r>
            <a:r>
              <a:rPr lang="hu-HU" dirty="0"/>
              <a:t> </a:t>
            </a:r>
            <a:r>
              <a:rPr lang="hu-HU" dirty="0" err="1"/>
              <a:t>in</a:t>
            </a:r>
            <a:r>
              <a:rPr lang="hu-HU" dirty="0"/>
              <a:t> </a:t>
            </a:r>
            <a:r>
              <a:rPr lang="hu-HU" dirty="0" err="1"/>
              <a:t>sklearn</a:t>
            </a:r>
            <a:endParaRPr lang="hu-HU" dirty="0"/>
          </a:p>
        </p:txBody>
      </p:sp>
      <p:sp>
        <p:nvSpPr>
          <p:cNvPr id="3" name="Tartalom helye 2"/>
          <p:cNvSpPr>
            <a:spLocks noGrp="1"/>
          </p:cNvSpPr>
          <p:nvPr>
            <p:ph idx="1"/>
          </p:nvPr>
        </p:nvSpPr>
        <p:spPr/>
        <p:txBody>
          <a:bodyPr/>
          <a:lstStyle/>
          <a:p>
            <a:r>
              <a:rPr lang="hu-HU" dirty="0" err="1"/>
              <a:t>From</a:t>
            </a:r>
            <a:r>
              <a:rPr lang="hu-HU" dirty="0"/>
              <a:t> </a:t>
            </a:r>
            <a:r>
              <a:rPr lang="hu-HU" dirty="0" err="1"/>
              <a:t>sklearn.feature</a:t>
            </a:r>
            <a:r>
              <a:rPr lang="hu-HU" dirty="0"/>
              <a:t>_</a:t>
            </a:r>
            <a:r>
              <a:rPr lang="hu-HU" dirty="0" err="1"/>
              <a:t>extraction.text</a:t>
            </a:r>
            <a:r>
              <a:rPr lang="hu-HU" dirty="0"/>
              <a:t> import </a:t>
            </a:r>
            <a:r>
              <a:rPr lang="hu-HU" dirty="0" err="1"/>
              <a:t>CountVectorizer</a:t>
            </a:r>
            <a:endParaRPr lang="hu-HU" dirty="0"/>
          </a:p>
          <a:p>
            <a:r>
              <a:rPr lang="hu-HU" dirty="0" err="1"/>
              <a:t>vectorizer</a:t>
            </a:r>
            <a:r>
              <a:rPr lang="hu-HU" dirty="0"/>
              <a:t> = </a:t>
            </a:r>
            <a:r>
              <a:rPr lang="hu-HU" dirty="0" err="1"/>
              <a:t>CountVectorizer</a:t>
            </a:r>
            <a:r>
              <a:rPr lang="hu-HU" dirty="0"/>
              <a:t>()</a:t>
            </a:r>
          </a:p>
          <a:p>
            <a:r>
              <a:rPr lang="hu-HU" dirty="0"/>
              <a:t>text = [string1, string2, …, </a:t>
            </a:r>
            <a:r>
              <a:rPr lang="hu-HU" dirty="0" err="1"/>
              <a:t>stringN</a:t>
            </a:r>
            <a:r>
              <a:rPr lang="hu-HU" dirty="0"/>
              <a:t>]</a:t>
            </a:r>
          </a:p>
          <a:p>
            <a:r>
              <a:rPr lang="hu-HU" dirty="0" err="1"/>
              <a:t>bag</a:t>
            </a:r>
            <a:r>
              <a:rPr lang="hu-HU" dirty="0"/>
              <a:t>_of_</a:t>
            </a:r>
            <a:r>
              <a:rPr lang="hu-HU" dirty="0" err="1"/>
              <a:t>words</a:t>
            </a:r>
            <a:r>
              <a:rPr lang="hu-HU" dirty="0"/>
              <a:t> = </a:t>
            </a:r>
            <a:r>
              <a:rPr lang="hu-HU" dirty="0" err="1"/>
              <a:t>vectorizer.fit</a:t>
            </a:r>
            <a:r>
              <a:rPr lang="hu-HU" dirty="0"/>
              <a:t>_</a:t>
            </a:r>
            <a:r>
              <a:rPr lang="hu-HU" dirty="0" err="1"/>
              <a:t>transform</a:t>
            </a:r>
            <a:r>
              <a:rPr lang="hu-HU" dirty="0"/>
              <a:t>(text)</a:t>
            </a:r>
          </a:p>
          <a:p>
            <a:endParaRPr lang="hu-HU" dirty="0"/>
          </a:p>
          <a:p>
            <a:r>
              <a:rPr lang="hu-HU" b="1" u="sng" dirty="0" err="1">
                <a:solidFill>
                  <a:srgbClr val="FF0000"/>
                </a:solidFill>
              </a:rPr>
              <a:t>Check</a:t>
            </a:r>
            <a:r>
              <a:rPr lang="hu-HU" b="1" u="sng" dirty="0">
                <a:solidFill>
                  <a:srgbClr val="FF0000"/>
                </a:solidFill>
              </a:rPr>
              <a:t> </a:t>
            </a:r>
            <a:r>
              <a:rPr lang="hu-HU" b="1" u="sng" dirty="0" err="1">
                <a:solidFill>
                  <a:srgbClr val="FF0000"/>
                </a:solidFill>
              </a:rPr>
              <a:t>how</a:t>
            </a:r>
            <a:r>
              <a:rPr lang="hu-HU" b="1" u="sng" dirty="0">
                <a:solidFill>
                  <a:srgbClr val="FF0000"/>
                </a:solidFill>
              </a:rPr>
              <a:t> </a:t>
            </a:r>
            <a:r>
              <a:rPr lang="hu-HU" b="1" u="sng" dirty="0" err="1">
                <a:solidFill>
                  <a:srgbClr val="FF0000"/>
                </a:solidFill>
              </a:rPr>
              <a:t>it</a:t>
            </a:r>
            <a:r>
              <a:rPr lang="hu-HU" b="1" u="sng" dirty="0">
                <a:solidFill>
                  <a:srgbClr val="FF0000"/>
                </a:solidFill>
              </a:rPr>
              <a:t> </a:t>
            </a:r>
            <a:r>
              <a:rPr lang="hu-HU" b="1" u="sng" dirty="0" err="1">
                <a:solidFill>
                  <a:srgbClr val="FF0000"/>
                </a:solidFill>
              </a:rPr>
              <a:t>work</a:t>
            </a:r>
            <a:r>
              <a:rPr lang="hu-HU" b="1" u="sng" dirty="0">
                <a:solidFill>
                  <a:srgbClr val="FF0000"/>
                </a:solidFill>
              </a:rPr>
              <a:t>!!!</a:t>
            </a:r>
          </a:p>
        </p:txBody>
      </p:sp>
    </p:spTree>
    <p:extLst>
      <p:ext uri="{BB962C8B-B14F-4D97-AF65-F5344CB8AC3E}">
        <p14:creationId xmlns:p14="http://schemas.microsoft.com/office/powerpoint/2010/main" val="578476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a:t>Not</a:t>
            </a:r>
            <a:r>
              <a:rPr lang="hu-HU" dirty="0"/>
              <a:t> </a:t>
            </a:r>
            <a:r>
              <a:rPr lang="hu-HU" dirty="0" err="1"/>
              <a:t>all</a:t>
            </a:r>
            <a:r>
              <a:rPr lang="hu-HU" dirty="0"/>
              <a:t> </a:t>
            </a:r>
            <a:r>
              <a:rPr lang="hu-HU" dirty="0" err="1"/>
              <a:t>words</a:t>
            </a:r>
            <a:r>
              <a:rPr lang="hu-HU" dirty="0"/>
              <a:t> </a:t>
            </a:r>
            <a:r>
              <a:rPr lang="hu-HU" dirty="0" err="1"/>
              <a:t>are</a:t>
            </a:r>
            <a:r>
              <a:rPr lang="hu-HU" dirty="0"/>
              <a:t> </a:t>
            </a:r>
            <a:r>
              <a:rPr lang="hu-HU" dirty="0" err="1"/>
              <a:t>equally</a:t>
            </a:r>
            <a:r>
              <a:rPr lang="hu-HU" dirty="0"/>
              <a:t> </a:t>
            </a:r>
            <a:r>
              <a:rPr lang="hu-HU" dirty="0" err="1"/>
              <a:t>important</a:t>
            </a:r>
            <a:endParaRPr lang="hu-HU" dirty="0"/>
          </a:p>
        </p:txBody>
      </p:sp>
      <p:sp>
        <p:nvSpPr>
          <p:cNvPr id="3" name="Tartalom helye 2"/>
          <p:cNvSpPr>
            <a:spLocks noGrp="1"/>
          </p:cNvSpPr>
          <p:nvPr>
            <p:ph idx="1"/>
          </p:nvPr>
        </p:nvSpPr>
        <p:spPr/>
        <p:txBody>
          <a:bodyPr>
            <a:normAutofit lnSpcReduction="10000"/>
          </a:bodyPr>
          <a:lstStyle/>
          <a:p>
            <a:r>
              <a:rPr lang="hu-HU" dirty="0" err="1"/>
              <a:t>Some</a:t>
            </a:r>
            <a:r>
              <a:rPr lang="hu-HU" dirty="0"/>
              <a:t> </a:t>
            </a:r>
            <a:r>
              <a:rPr lang="hu-HU" dirty="0" err="1"/>
              <a:t>words</a:t>
            </a:r>
            <a:r>
              <a:rPr lang="hu-HU" dirty="0"/>
              <a:t> </a:t>
            </a:r>
            <a:r>
              <a:rPr lang="hu-HU" dirty="0" err="1"/>
              <a:t>contain</a:t>
            </a:r>
            <a:r>
              <a:rPr lang="hu-HU" dirty="0"/>
              <a:t> more </a:t>
            </a:r>
            <a:r>
              <a:rPr lang="hu-HU" dirty="0" err="1"/>
              <a:t>information</a:t>
            </a:r>
            <a:r>
              <a:rPr lang="hu-HU" dirty="0"/>
              <a:t> </a:t>
            </a:r>
            <a:r>
              <a:rPr lang="hu-HU" dirty="0" err="1"/>
              <a:t>than</a:t>
            </a:r>
            <a:r>
              <a:rPr lang="hu-HU" dirty="0"/>
              <a:t> </a:t>
            </a:r>
            <a:r>
              <a:rPr lang="hu-HU" dirty="0" err="1"/>
              <a:t>others</a:t>
            </a:r>
            <a:endParaRPr lang="hu-HU" dirty="0"/>
          </a:p>
          <a:p>
            <a:pPr lvl="1"/>
            <a:r>
              <a:rPr lang="hu-HU" dirty="0"/>
              <a:t>The, </a:t>
            </a:r>
            <a:r>
              <a:rPr lang="hu-HU" dirty="0" err="1"/>
              <a:t>will</a:t>
            </a:r>
            <a:r>
              <a:rPr lang="hu-HU" dirty="0"/>
              <a:t>, </a:t>
            </a:r>
            <a:r>
              <a:rPr lang="hu-HU" dirty="0" err="1"/>
              <a:t>are</a:t>
            </a:r>
            <a:r>
              <a:rPr lang="hu-HU" dirty="0"/>
              <a:t>, is, a, an, …</a:t>
            </a:r>
          </a:p>
          <a:p>
            <a:pPr lvl="1"/>
            <a:r>
              <a:rPr lang="hu-HU" dirty="0"/>
              <a:t>Day, love, </a:t>
            </a:r>
            <a:r>
              <a:rPr lang="hu-HU" dirty="0" err="1"/>
              <a:t>like</a:t>
            </a:r>
            <a:r>
              <a:rPr lang="hu-HU" dirty="0"/>
              <a:t>, </a:t>
            </a:r>
            <a:r>
              <a:rPr lang="hu-HU" dirty="0" err="1"/>
              <a:t>physics</a:t>
            </a:r>
            <a:r>
              <a:rPr lang="hu-HU" dirty="0"/>
              <a:t>, …</a:t>
            </a:r>
          </a:p>
          <a:p>
            <a:r>
              <a:rPr lang="hu-HU" dirty="0" err="1"/>
              <a:t>Stopwords</a:t>
            </a:r>
            <a:r>
              <a:rPr lang="hu-HU" dirty="0"/>
              <a:t> – </a:t>
            </a:r>
            <a:r>
              <a:rPr lang="hu-HU" dirty="0" err="1"/>
              <a:t>unimportant</a:t>
            </a:r>
            <a:r>
              <a:rPr lang="hu-HU" dirty="0"/>
              <a:t> </a:t>
            </a:r>
            <a:r>
              <a:rPr lang="hu-HU" dirty="0" err="1"/>
              <a:t>words</a:t>
            </a:r>
            <a:r>
              <a:rPr lang="hu-HU" dirty="0"/>
              <a:t> </a:t>
            </a:r>
            <a:r>
              <a:rPr lang="hu-HU" dirty="0" err="1"/>
              <a:t>that</a:t>
            </a:r>
            <a:r>
              <a:rPr lang="hu-HU" dirty="0"/>
              <a:t> </a:t>
            </a:r>
            <a:r>
              <a:rPr lang="hu-HU" dirty="0" err="1"/>
              <a:t>only</a:t>
            </a:r>
            <a:r>
              <a:rPr lang="hu-HU" dirty="0"/>
              <a:t> </a:t>
            </a:r>
            <a:r>
              <a:rPr lang="hu-HU" dirty="0" err="1"/>
              <a:t>carry</a:t>
            </a:r>
            <a:r>
              <a:rPr lang="hu-HU" dirty="0"/>
              <a:t> </a:t>
            </a:r>
            <a:r>
              <a:rPr lang="hu-HU" dirty="0" err="1"/>
              <a:t>minimal</a:t>
            </a:r>
            <a:r>
              <a:rPr lang="hu-HU" dirty="0"/>
              <a:t> </a:t>
            </a:r>
            <a:r>
              <a:rPr lang="hu-HU" dirty="0" err="1"/>
              <a:t>information</a:t>
            </a:r>
            <a:endParaRPr lang="hu-HU" dirty="0"/>
          </a:p>
          <a:p>
            <a:pPr lvl="1"/>
            <a:r>
              <a:rPr lang="hu-HU" dirty="0" err="1"/>
              <a:t>should</a:t>
            </a:r>
            <a:r>
              <a:rPr lang="hu-HU" dirty="0"/>
              <a:t> be </a:t>
            </a:r>
            <a:r>
              <a:rPr lang="hu-HU" dirty="0" err="1"/>
              <a:t>removed</a:t>
            </a:r>
            <a:r>
              <a:rPr lang="hu-HU" dirty="0"/>
              <a:t> </a:t>
            </a:r>
            <a:r>
              <a:rPr lang="hu-HU" dirty="0" err="1"/>
              <a:t>from</a:t>
            </a:r>
            <a:r>
              <a:rPr lang="hu-HU" dirty="0"/>
              <a:t> </a:t>
            </a:r>
            <a:r>
              <a:rPr lang="hu-HU" dirty="0" err="1"/>
              <a:t>the</a:t>
            </a:r>
            <a:r>
              <a:rPr lang="hu-HU" dirty="0"/>
              <a:t> text</a:t>
            </a:r>
          </a:p>
          <a:p>
            <a:pPr lvl="1"/>
            <a:r>
              <a:rPr lang="hu-HU" dirty="0" err="1"/>
              <a:t>E.g</a:t>
            </a:r>
            <a:r>
              <a:rPr lang="hu-HU" dirty="0"/>
              <a:t>. </a:t>
            </a:r>
            <a:r>
              <a:rPr lang="hu-HU" dirty="0" err="1"/>
              <a:t>the</a:t>
            </a:r>
            <a:r>
              <a:rPr lang="hu-HU" dirty="0"/>
              <a:t>, </a:t>
            </a:r>
            <a:r>
              <a:rPr lang="hu-HU" dirty="0" err="1"/>
              <a:t>in</a:t>
            </a:r>
            <a:r>
              <a:rPr lang="hu-HU" dirty="0"/>
              <a:t>, </a:t>
            </a:r>
            <a:r>
              <a:rPr lang="hu-HU" dirty="0" err="1"/>
              <a:t>for</a:t>
            </a:r>
            <a:r>
              <a:rPr lang="hu-HU" dirty="0"/>
              <a:t>, </a:t>
            </a:r>
            <a:r>
              <a:rPr lang="hu-HU" dirty="0" err="1"/>
              <a:t>you</a:t>
            </a:r>
            <a:r>
              <a:rPr lang="hu-HU" dirty="0"/>
              <a:t>, </a:t>
            </a:r>
            <a:r>
              <a:rPr lang="hu-HU" dirty="0" err="1"/>
              <a:t>will</a:t>
            </a:r>
            <a:r>
              <a:rPr lang="hu-HU" dirty="0"/>
              <a:t>, </a:t>
            </a:r>
            <a:r>
              <a:rPr lang="hu-HU" dirty="0" err="1"/>
              <a:t>have</a:t>
            </a:r>
            <a:r>
              <a:rPr lang="hu-HU" dirty="0"/>
              <a:t>, be, …</a:t>
            </a:r>
          </a:p>
          <a:p>
            <a:endParaRPr lang="hu-HU" dirty="0"/>
          </a:p>
          <a:p>
            <a:r>
              <a:rPr lang="hu-HU" dirty="0" err="1"/>
              <a:t>In</a:t>
            </a:r>
            <a:r>
              <a:rPr lang="hu-HU" dirty="0"/>
              <a:t> </a:t>
            </a:r>
            <a:r>
              <a:rPr lang="hu-HU" dirty="0" err="1"/>
              <a:t>python</a:t>
            </a:r>
            <a:r>
              <a:rPr lang="hu-HU" dirty="0"/>
              <a:t>, </a:t>
            </a:r>
            <a:r>
              <a:rPr lang="hu-HU" dirty="0" err="1"/>
              <a:t>use</a:t>
            </a:r>
            <a:r>
              <a:rPr lang="hu-HU" dirty="0"/>
              <a:t> </a:t>
            </a:r>
            <a:r>
              <a:rPr lang="hu-HU" dirty="0" err="1"/>
              <a:t>nltk</a:t>
            </a:r>
            <a:r>
              <a:rPr lang="hu-HU" dirty="0"/>
              <a:t> </a:t>
            </a:r>
            <a:r>
              <a:rPr lang="hu-HU" dirty="0" err="1"/>
              <a:t>package</a:t>
            </a:r>
            <a:r>
              <a:rPr lang="hu-HU" dirty="0"/>
              <a:t>:</a:t>
            </a:r>
          </a:p>
          <a:p>
            <a:pPr marL="0" indent="0">
              <a:buNone/>
            </a:pPr>
            <a:r>
              <a:rPr lang="en-US" dirty="0"/>
              <a:t>from </a:t>
            </a:r>
            <a:r>
              <a:rPr lang="en-US" dirty="0" err="1"/>
              <a:t>nltk.corpus</a:t>
            </a:r>
            <a:r>
              <a:rPr lang="en-US" dirty="0"/>
              <a:t> import </a:t>
            </a:r>
            <a:r>
              <a:rPr lang="en-US" dirty="0" err="1"/>
              <a:t>stopwords</a:t>
            </a:r>
            <a:endParaRPr lang="en-US" dirty="0"/>
          </a:p>
          <a:p>
            <a:pPr marL="0" indent="0">
              <a:buNone/>
            </a:pPr>
            <a:r>
              <a:rPr lang="en-US" dirty="0"/>
              <a:t>stop = </a:t>
            </a:r>
            <a:r>
              <a:rPr lang="en-US" dirty="0" err="1"/>
              <a:t>stopwords.words</a:t>
            </a:r>
            <a:r>
              <a:rPr lang="en-US" dirty="0"/>
              <a:t>('</a:t>
            </a:r>
            <a:r>
              <a:rPr lang="en-US" dirty="0" err="1"/>
              <a:t>english</a:t>
            </a:r>
            <a:r>
              <a:rPr lang="en-US" dirty="0"/>
              <a:t>')</a:t>
            </a:r>
            <a:endParaRPr lang="hu-HU" dirty="0"/>
          </a:p>
        </p:txBody>
      </p:sp>
    </p:spTree>
    <p:extLst>
      <p:ext uri="{BB962C8B-B14F-4D97-AF65-F5344CB8AC3E}">
        <p14:creationId xmlns:p14="http://schemas.microsoft.com/office/powerpoint/2010/main" val="2042050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Unique</a:t>
            </a:r>
            <a:r>
              <a:rPr lang="hu-HU" dirty="0"/>
              <a:t> </a:t>
            </a:r>
            <a:r>
              <a:rPr lang="hu-HU" dirty="0" err="1"/>
              <a:t>or</a:t>
            </a:r>
            <a:r>
              <a:rPr lang="hu-HU" dirty="0"/>
              <a:t> </a:t>
            </a:r>
            <a:r>
              <a:rPr lang="hu-HU" dirty="0" err="1"/>
              <a:t>not</a:t>
            </a:r>
            <a:r>
              <a:rPr lang="hu-HU" dirty="0"/>
              <a:t> </a:t>
            </a:r>
            <a:r>
              <a:rPr lang="hu-HU" dirty="0" err="1"/>
              <a:t>unique</a:t>
            </a:r>
            <a:endParaRPr lang="hu-HU" dirty="0"/>
          </a:p>
        </p:txBody>
      </p:sp>
      <p:sp>
        <p:nvSpPr>
          <p:cNvPr id="3" name="Tartalom helye 2"/>
          <p:cNvSpPr>
            <a:spLocks noGrp="1"/>
          </p:cNvSpPr>
          <p:nvPr>
            <p:ph idx="1"/>
          </p:nvPr>
        </p:nvSpPr>
        <p:spPr/>
        <p:txBody>
          <a:bodyPr/>
          <a:lstStyle/>
          <a:p>
            <a:r>
              <a:rPr lang="hu-HU" dirty="0"/>
              <a:t>The </a:t>
            </a:r>
            <a:r>
              <a:rPr lang="hu-HU" dirty="0" err="1"/>
              <a:t>same</a:t>
            </a:r>
            <a:r>
              <a:rPr lang="hu-HU" dirty="0"/>
              <a:t> </a:t>
            </a:r>
            <a:r>
              <a:rPr lang="hu-HU" dirty="0" err="1"/>
              <a:t>word</a:t>
            </a:r>
            <a:r>
              <a:rPr lang="hu-HU" dirty="0"/>
              <a:t> </a:t>
            </a:r>
            <a:r>
              <a:rPr lang="hu-HU" dirty="0" err="1"/>
              <a:t>can</a:t>
            </a:r>
            <a:r>
              <a:rPr lang="hu-HU" dirty="0"/>
              <a:t> be </a:t>
            </a:r>
            <a:r>
              <a:rPr lang="hu-HU" dirty="0" err="1"/>
              <a:t>used</a:t>
            </a:r>
            <a:r>
              <a:rPr lang="hu-HU" dirty="0"/>
              <a:t> </a:t>
            </a:r>
            <a:r>
              <a:rPr lang="hu-HU" dirty="0" err="1"/>
              <a:t>in</a:t>
            </a:r>
            <a:r>
              <a:rPr lang="hu-HU" dirty="0"/>
              <a:t> </a:t>
            </a:r>
            <a:r>
              <a:rPr lang="hu-HU" dirty="0" err="1"/>
              <a:t>different</a:t>
            </a:r>
            <a:r>
              <a:rPr lang="hu-HU" dirty="0"/>
              <a:t> </a:t>
            </a:r>
            <a:r>
              <a:rPr lang="hu-HU" dirty="0" err="1"/>
              <a:t>forms</a:t>
            </a:r>
            <a:endParaRPr lang="hu-HU" dirty="0"/>
          </a:p>
          <a:p>
            <a:endParaRPr lang="hu-HU" dirty="0"/>
          </a:p>
          <a:p>
            <a:endParaRPr lang="hu-HU" dirty="0"/>
          </a:p>
          <a:p>
            <a:endParaRPr lang="hu-HU" dirty="0"/>
          </a:p>
          <a:p>
            <a:endParaRPr lang="hu-HU" dirty="0"/>
          </a:p>
          <a:p>
            <a:r>
              <a:rPr lang="hu-HU" dirty="0" err="1"/>
              <a:t>Stemmers</a:t>
            </a:r>
            <a:r>
              <a:rPr lang="hu-HU" dirty="0"/>
              <a:t> </a:t>
            </a:r>
            <a:r>
              <a:rPr lang="hu-HU" dirty="0" err="1"/>
              <a:t>apply</a:t>
            </a:r>
            <a:r>
              <a:rPr lang="hu-HU" dirty="0"/>
              <a:t> a </a:t>
            </a:r>
            <a:r>
              <a:rPr lang="hu-HU" dirty="0" err="1"/>
              <a:t>stemming</a:t>
            </a:r>
            <a:r>
              <a:rPr lang="hu-HU" dirty="0"/>
              <a:t> </a:t>
            </a:r>
            <a:r>
              <a:rPr lang="hu-HU" dirty="0" err="1"/>
              <a:t>function</a:t>
            </a:r>
            <a:r>
              <a:rPr lang="hu-HU" dirty="0"/>
              <a:t> </a:t>
            </a:r>
            <a:r>
              <a:rPr lang="hu-HU" dirty="0" err="1"/>
              <a:t>on</a:t>
            </a:r>
            <a:r>
              <a:rPr lang="hu-HU" dirty="0"/>
              <a:t> </a:t>
            </a:r>
            <a:r>
              <a:rPr lang="hu-HU" dirty="0" err="1"/>
              <a:t>all</a:t>
            </a:r>
            <a:r>
              <a:rPr lang="hu-HU" dirty="0"/>
              <a:t> </a:t>
            </a:r>
            <a:r>
              <a:rPr lang="hu-HU" dirty="0" err="1"/>
              <a:t>the</a:t>
            </a:r>
            <a:r>
              <a:rPr lang="hu-HU" dirty="0"/>
              <a:t> </a:t>
            </a:r>
            <a:r>
              <a:rPr lang="hu-HU" dirty="0" err="1"/>
              <a:t>words</a:t>
            </a:r>
            <a:endParaRPr lang="hu-HU" dirty="0"/>
          </a:p>
        </p:txBody>
      </p:sp>
      <p:sp>
        <p:nvSpPr>
          <p:cNvPr id="4" name="Szövegdoboz 3"/>
          <p:cNvSpPr txBox="1"/>
          <p:nvPr/>
        </p:nvSpPr>
        <p:spPr>
          <a:xfrm>
            <a:off x="2207568" y="2636912"/>
            <a:ext cx="1728192" cy="1477328"/>
          </a:xfrm>
          <a:prstGeom prst="rect">
            <a:avLst/>
          </a:prstGeom>
          <a:noFill/>
          <a:ln>
            <a:solidFill>
              <a:srgbClr val="FF0000"/>
            </a:solidFill>
          </a:ln>
        </p:spPr>
        <p:txBody>
          <a:bodyPr wrap="square" rtlCol="0">
            <a:spAutoFit/>
          </a:bodyPr>
          <a:lstStyle/>
          <a:p>
            <a:r>
              <a:rPr lang="hu-HU" dirty="0" err="1"/>
              <a:t>Unresponsive</a:t>
            </a:r>
            <a:endParaRPr lang="hu-HU" dirty="0"/>
          </a:p>
          <a:p>
            <a:r>
              <a:rPr lang="hu-HU" dirty="0" err="1"/>
              <a:t>Response</a:t>
            </a:r>
            <a:endParaRPr lang="hu-HU" dirty="0"/>
          </a:p>
          <a:p>
            <a:r>
              <a:rPr lang="hu-HU" dirty="0" err="1"/>
              <a:t>Responsiveness</a:t>
            </a:r>
            <a:endParaRPr lang="hu-HU" dirty="0"/>
          </a:p>
          <a:p>
            <a:r>
              <a:rPr lang="hu-HU" dirty="0" err="1"/>
              <a:t>Responsivity</a:t>
            </a:r>
            <a:endParaRPr lang="hu-HU" dirty="0"/>
          </a:p>
          <a:p>
            <a:r>
              <a:rPr lang="hu-HU" dirty="0" err="1"/>
              <a:t>Respond</a:t>
            </a:r>
            <a:endParaRPr lang="hu-HU" dirty="0"/>
          </a:p>
        </p:txBody>
      </p:sp>
      <p:cxnSp>
        <p:nvCxnSpPr>
          <p:cNvPr id="6" name="Egyenes összekötő nyíllal 5"/>
          <p:cNvCxnSpPr/>
          <p:nvPr/>
        </p:nvCxnSpPr>
        <p:spPr>
          <a:xfrm>
            <a:off x="4151784" y="3375576"/>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4079776" y="2996952"/>
            <a:ext cx="2160240" cy="369332"/>
          </a:xfrm>
          <a:prstGeom prst="rect">
            <a:avLst/>
          </a:prstGeom>
          <a:noFill/>
        </p:spPr>
        <p:txBody>
          <a:bodyPr wrap="square" rtlCol="0">
            <a:spAutoFit/>
          </a:bodyPr>
          <a:lstStyle/>
          <a:p>
            <a:pPr algn="ctr"/>
            <a:r>
              <a:rPr lang="hu-HU" dirty="0"/>
              <a:t>STEMMER</a:t>
            </a:r>
          </a:p>
        </p:txBody>
      </p:sp>
      <p:sp>
        <p:nvSpPr>
          <p:cNvPr id="8" name="Szövegdoboz 7"/>
          <p:cNvSpPr txBox="1"/>
          <p:nvPr/>
        </p:nvSpPr>
        <p:spPr>
          <a:xfrm>
            <a:off x="6384032" y="3190910"/>
            <a:ext cx="2088232" cy="369332"/>
          </a:xfrm>
          <a:prstGeom prst="rect">
            <a:avLst/>
          </a:prstGeom>
          <a:noFill/>
        </p:spPr>
        <p:txBody>
          <a:bodyPr wrap="square" rtlCol="0">
            <a:spAutoFit/>
          </a:bodyPr>
          <a:lstStyle/>
          <a:p>
            <a:r>
              <a:rPr lang="hu-HU" b="1" u="sng" dirty="0" err="1">
                <a:solidFill>
                  <a:srgbClr val="FF0000"/>
                </a:solidFill>
              </a:rPr>
              <a:t>Respon</a:t>
            </a:r>
            <a:endParaRPr lang="hu-HU" b="1" u="sng" dirty="0">
              <a:solidFill>
                <a:srgbClr val="FF0000"/>
              </a:solidFill>
            </a:endParaRPr>
          </a:p>
        </p:txBody>
      </p:sp>
    </p:spTree>
    <p:extLst>
      <p:ext uri="{BB962C8B-B14F-4D97-AF65-F5344CB8AC3E}">
        <p14:creationId xmlns:p14="http://schemas.microsoft.com/office/powerpoint/2010/main" val="4051034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Stemming</a:t>
            </a:r>
            <a:r>
              <a:rPr lang="hu-HU" dirty="0"/>
              <a:t> </a:t>
            </a:r>
            <a:r>
              <a:rPr lang="hu-HU" dirty="0" err="1"/>
              <a:t>in</a:t>
            </a:r>
            <a:r>
              <a:rPr lang="hu-HU" dirty="0"/>
              <a:t> </a:t>
            </a:r>
            <a:r>
              <a:rPr lang="hu-HU" dirty="0" err="1"/>
              <a:t>python</a:t>
            </a:r>
            <a:endParaRPr lang="hu-HU" dirty="0"/>
          </a:p>
        </p:txBody>
      </p:sp>
      <p:sp>
        <p:nvSpPr>
          <p:cNvPr id="3" name="Tartalom helye 2"/>
          <p:cNvSpPr>
            <a:spLocks noGrp="1"/>
          </p:cNvSpPr>
          <p:nvPr>
            <p:ph idx="1"/>
          </p:nvPr>
        </p:nvSpPr>
        <p:spPr/>
        <p:txBody>
          <a:bodyPr>
            <a:normAutofit fontScale="70000" lnSpcReduction="20000"/>
          </a:bodyPr>
          <a:lstStyle/>
          <a:p>
            <a:r>
              <a:rPr lang="hu-HU" b="1" dirty="0" err="1">
                <a:solidFill>
                  <a:srgbClr val="FF0000"/>
                </a:solidFill>
              </a:rPr>
              <a:t>Use</a:t>
            </a:r>
            <a:r>
              <a:rPr lang="hu-HU" b="1" dirty="0">
                <a:solidFill>
                  <a:srgbClr val="FF0000"/>
                </a:solidFill>
              </a:rPr>
              <a:t> NLTK </a:t>
            </a:r>
            <a:r>
              <a:rPr lang="hu-HU" b="1" dirty="0" err="1">
                <a:solidFill>
                  <a:srgbClr val="FF0000"/>
                </a:solidFill>
              </a:rPr>
              <a:t>package</a:t>
            </a:r>
            <a:endParaRPr lang="hu-HU" b="1" dirty="0">
              <a:solidFill>
                <a:srgbClr val="FF0000"/>
              </a:solidFill>
            </a:endParaRPr>
          </a:p>
          <a:p>
            <a:pPr lvl="1"/>
            <a:r>
              <a:rPr lang="hu-HU" b="1" dirty="0" err="1">
                <a:solidFill>
                  <a:srgbClr val="FF0000"/>
                </a:solidFill>
              </a:rPr>
              <a:t>Natural</a:t>
            </a:r>
            <a:r>
              <a:rPr lang="hu-HU" b="1" dirty="0">
                <a:solidFill>
                  <a:srgbClr val="FF0000"/>
                </a:solidFill>
              </a:rPr>
              <a:t> </a:t>
            </a:r>
            <a:r>
              <a:rPr lang="hu-HU" b="1" dirty="0" err="1">
                <a:solidFill>
                  <a:srgbClr val="FF0000"/>
                </a:solidFill>
              </a:rPr>
              <a:t>Language</a:t>
            </a:r>
            <a:r>
              <a:rPr lang="hu-HU" b="1" dirty="0">
                <a:solidFill>
                  <a:srgbClr val="FF0000"/>
                </a:solidFill>
              </a:rPr>
              <a:t> </a:t>
            </a:r>
            <a:r>
              <a:rPr lang="hu-HU" b="1" dirty="0" err="1">
                <a:solidFill>
                  <a:srgbClr val="FF0000"/>
                </a:solidFill>
              </a:rPr>
              <a:t>Processing</a:t>
            </a:r>
            <a:r>
              <a:rPr lang="hu-HU" b="1" dirty="0">
                <a:solidFill>
                  <a:srgbClr val="FF0000"/>
                </a:solidFill>
              </a:rPr>
              <a:t> </a:t>
            </a:r>
            <a:r>
              <a:rPr lang="hu-HU" b="1" dirty="0" err="1">
                <a:solidFill>
                  <a:srgbClr val="FF0000"/>
                </a:solidFill>
              </a:rPr>
              <a:t>ToolKit</a:t>
            </a:r>
            <a:endParaRPr lang="hu-HU" b="1" dirty="0">
              <a:solidFill>
                <a:srgbClr val="FF0000"/>
              </a:solidFill>
            </a:endParaRPr>
          </a:p>
          <a:p>
            <a:pPr lvl="1"/>
            <a:r>
              <a:rPr lang="hu-HU" b="1" dirty="0">
                <a:solidFill>
                  <a:srgbClr val="FF0000"/>
                </a:solidFill>
                <a:hlinkClick r:id="rId2"/>
              </a:rPr>
              <a:t>http://www.nltk.org/howto/stem.html</a:t>
            </a:r>
            <a:endParaRPr lang="hu-HU" b="1" dirty="0">
              <a:solidFill>
                <a:srgbClr val="FF0000"/>
              </a:solidFill>
            </a:endParaRPr>
          </a:p>
          <a:p>
            <a:pPr marL="0" indent="0">
              <a:buNone/>
            </a:pPr>
            <a:endParaRPr lang="hu-HU" dirty="0"/>
          </a:p>
          <a:p>
            <a:pPr marL="0" indent="0">
              <a:buNone/>
            </a:pPr>
            <a:r>
              <a:rPr lang="hu-HU" dirty="0" err="1"/>
              <a:t>from</a:t>
            </a:r>
            <a:r>
              <a:rPr lang="hu-HU" dirty="0"/>
              <a:t> </a:t>
            </a:r>
            <a:r>
              <a:rPr lang="hu-HU" dirty="0" err="1"/>
              <a:t>nltk.stem.snowball</a:t>
            </a:r>
            <a:r>
              <a:rPr lang="hu-HU" dirty="0"/>
              <a:t> import </a:t>
            </a:r>
            <a:r>
              <a:rPr lang="hu-HU" dirty="0" err="1"/>
              <a:t>SnowballStemmer</a:t>
            </a:r>
            <a:endParaRPr lang="hu-HU" dirty="0"/>
          </a:p>
          <a:p>
            <a:pPr marL="0" indent="0">
              <a:buNone/>
            </a:pPr>
            <a:endParaRPr lang="hu-HU" dirty="0"/>
          </a:p>
          <a:p>
            <a:pPr marL="0" indent="0">
              <a:buNone/>
            </a:pPr>
            <a:r>
              <a:rPr lang="hu-HU" dirty="0" err="1"/>
              <a:t>stemmer</a:t>
            </a:r>
            <a:r>
              <a:rPr lang="hu-HU" dirty="0"/>
              <a:t> = </a:t>
            </a:r>
            <a:r>
              <a:rPr lang="hu-HU" dirty="0" err="1"/>
              <a:t>SnowballStemmer</a:t>
            </a:r>
            <a:r>
              <a:rPr lang="hu-HU" dirty="0"/>
              <a:t>(„</a:t>
            </a:r>
            <a:r>
              <a:rPr lang="hu-HU" dirty="0" err="1"/>
              <a:t>english</a:t>
            </a:r>
            <a:r>
              <a:rPr lang="hu-HU" dirty="0"/>
              <a:t>”)</a:t>
            </a:r>
          </a:p>
          <a:p>
            <a:pPr marL="0" indent="0">
              <a:buNone/>
            </a:pPr>
            <a:endParaRPr lang="hu-HU" dirty="0"/>
          </a:p>
          <a:p>
            <a:pPr marL="0" indent="0">
              <a:buNone/>
            </a:pPr>
            <a:r>
              <a:rPr lang="hu-HU" dirty="0" err="1"/>
              <a:t>stemmer.stem</a:t>
            </a:r>
            <a:r>
              <a:rPr lang="hu-HU" dirty="0"/>
              <a:t>(„</a:t>
            </a:r>
            <a:r>
              <a:rPr lang="hu-HU" dirty="0" err="1"/>
              <a:t>responsiveness</a:t>
            </a:r>
            <a:r>
              <a:rPr lang="hu-HU" dirty="0"/>
              <a:t>”)</a:t>
            </a:r>
          </a:p>
          <a:p>
            <a:pPr marL="0" indent="0">
              <a:buNone/>
            </a:pPr>
            <a:r>
              <a:rPr lang="hu-HU" dirty="0"/>
              <a:t># </a:t>
            </a:r>
            <a:r>
              <a:rPr lang="hu-HU" dirty="0" err="1"/>
              <a:t>will</a:t>
            </a:r>
            <a:r>
              <a:rPr lang="hu-HU" dirty="0"/>
              <a:t> </a:t>
            </a:r>
            <a:r>
              <a:rPr lang="hu-HU" dirty="0" err="1"/>
              <a:t>return</a:t>
            </a:r>
            <a:r>
              <a:rPr lang="hu-HU" dirty="0"/>
              <a:t> </a:t>
            </a:r>
            <a:r>
              <a:rPr lang="hu-HU" dirty="0" err="1"/>
              <a:t>repons</a:t>
            </a:r>
            <a:endParaRPr lang="hu-HU" dirty="0"/>
          </a:p>
          <a:p>
            <a:pPr marL="0" indent="0">
              <a:buNone/>
            </a:pPr>
            <a:r>
              <a:rPr lang="hu-HU" dirty="0" err="1"/>
              <a:t>stemmer.stem</a:t>
            </a:r>
            <a:r>
              <a:rPr lang="hu-HU" dirty="0"/>
              <a:t>(„</a:t>
            </a:r>
            <a:r>
              <a:rPr lang="hu-HU" dirty="0" err="1"/>
              <a:t>responsivity</a:t>
            </a:r>
            <a:r>
              <a:rPr lang="hu-HU" dirty="0"/>
              <a:t>”)</a:t>
            </a:r>
          </a:p>
          <a:p>
            <a:pPr marL="0" indent="0">
              <a:buNone/>
            </a:pPr>
            <a:r>
              <a:rPr lang="hu-HU" dirty="0"/>
              <a:t># </a:t>
            </a:r>
            <a:r>
              <a:rPr lang="hu-HU" dirty="0" err="1"/>
              <a:t>will</a:t>
            </a:r>
            <a:r>
              <a:rPr lang="hu-HU" dirty="0"/>
              <a:t> </a:t>
            </a:r>
            <a:r>
              <a:rPr lang="hu-HU" dirty="0" err="1"/>
              <a:t>return</a:t>
            </a:r>
            <a:r>
              <a:rPr lang="hu-HU" dirty="0"/>
              <a:t> </a:t>
            </a:r>
            <a:r>
              <a:rPr lang="hu-HU" dirty="0" err="1"/>
              <a:t>respons</a:t>
            </a:r>
            <a:endParaRPr lang="hu-HU" dirty="0"/>
          </a:p>
          <a:p>
            <a:pPr marL="0" indent="0">
              <a:buNone/>
            </a:pPr>
            <a:r>
              <a:rPr lang="hu-HU" dirty="0" err="1"/>
              <a:t>stemmer.stem</a:t>
            </a:r>
            <a:r>
              <a:rPr lang="hu-HU" dirty="0"/>
              <a:t>(„</a:t>
            </a:r>
            <a:r>
              <a:rPr lang="hu-HU" dirty="0" err="1"/>
              <a:t>unresponsive</a:t>
            </a:r>
            <a:r>
              <a:rPr lang="hu-HU" dirty="0"/>
              <a:t>”)</a:t>
            </a:r>
          </a:p>
          <a:p>
            <a:pPr marL="0" indent="0">
              <a:buNone/>
            </a:pPr>
            <a:r>
              <a:rPr lang="hu-HU" dirty="0"/>
              <a:t># </a:t>
            </a:r>
            <a:r>
              <a:rPr lang="hu-HU" dirty="0" err="1"/>
              <a:t>will</a:t>
            </a:r>
            <a:r>
              <a:rPr lang="hu-HU" dirty="0"/>
              <a:t> </a:t>
            </a:r>
            <a:r>
              <a:rPr lang="hu-HU" dirty="0" err="1"/>
              <a:t>return</a:t>
            </a:r>
            <a:r>
              <a:rPr lang="hu-HU" dirty="0"/>
              <a:t> </a:t>
            </a:r>
            <a:r>
              <a:rPr lang="hu-HU" dirty="0" err="1"/>
              <a:t>unrespons</a:t>
            </a:r>
            <a:endParaRPr lang="hu-HU" dirty="0"/>
          </a:p>
        </p:txBody>
      </p:sp>
    </p:spTree>
    <p:extLst>
      <p:ext uri="{BB962C8B-B14F-4D97-AF65-F5344CB8AC3E}">
        <p14:creationId xmlns:p14="http://schemas.microsoft.com/office/powerpoint/2010/main" val="1825260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Order</a:t>
            </a:r>
            <a:r>
              <a:rPr lang="hu-HU" dirty="0"/>
              <a:t> of </a:t>
            </a:r>
            <a:r>
              <a:rPr lang="hu-HU" dirty="0" err="1"/>
              <a:t>operations</a:t>
            </a:r>
            <a:endParaRPr lang="hu-HU" dirty="0"/>
          </a:p>
        </p:txBody>
      </p:sp>
      <p:sp>
        <p:nvSpPr>
          <p:cNvPr id="3" name="Tartalom helye 2"/>
          <p:cNvSpPr>
            <a:spLocks noGrp="1"/>
          </p:cNvSpPr>
          <p:nvPr>
            <p:ph idx="1"/>
          </p:nvPr>
        </p:nvSpPr>
        <p:spPr/>
        <p:txBody>
          <a:bodyPr/>
          <a:lstStyle/>
          <a:p>
            <a:r>
              <a:rPr lang="hu-HU" dirty="0"/>
              <a:t>1. </a:t>
            </a:r>
            <a:r>
              <a:rPr lang="hu-HU" dirty="0" err="1"/>
              <a:t>stemming</a:t>
            </a:r>
            <a:endParaRPr lang="hu-HU" dirty="0"/>
          </a:p>
          <a:p>
            <a:r>
              <a:rPr lang="hu-HU" dirty="0"/>
              <a:t>2. </a:t>
            </a:r>
            <a:r>
              <a:rPr lang="hu-HU" dirty="0" err="1"/>
              <a:t>removing</a:t>
            </a:r>
            <a:r>
              <a:rPr lang="hu-HU" dirty="0"/>
              <a:t> </a:t>
            </a:r>
            <a:r>
              <a:rPr lang="hu-HU" dirty="0" err="1"/>
              <a:t>stopwords</a:t>
            </a:r>
            <a:endParaRPr lang="hu-HU" dirty="0"/>
          </a:p>
          <a:p>
            <a:r>
              <a:rPr lang="hu-HU" dirty="0"/>
              <a:t>3. Text </a:t>
            </a:r>
            <a:r>
              <a:rPr lang="hu-HU" dirty="0" err="1"/>
              <a:t>represenation</a:t>
            </a:r>
            <a:endParaRPr lang="hu-HU" dirty="0"/>
          </a:p>
          <a:p>
            <a:pPr lvl="1"/>
            <a:r>
              <a:rPr lang="hu-HU" dirty="0" err="1"/>
              <a:t>Bag-of-words</a:t>
            </a:r>
            <a:endParaRPr lang="hu-HU" dirty="0"/>
          </a:p>
          <a:p>
            <a:pPr lvl="1"/>
            <a:r>
              <a:rPr lang="hu-HU" dirty="0" err="1"/>
              <a:t>TfIdf</a:t>
            </a:r>
            <a:endParaRPr lang="hu-HU" dirty="0"/>
          </a:p>
        </p:txBody>
      </p:sp>
    </p:spTree>
    <p:extLst>
      <p:ext uri="{BB962C8B-B14F-4D97-AF65-F5344CB8AC3E}">
        <p14:creationId xmlns:p14="http://schemas.microsoft.com/office/powerpoint/2010/main" val="1824748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Representation</a:t>
            </a:r>
            <a:endParaRPr lang="hu-HU" dirty="0"/>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p:txBody>
              <a:bodyPr>
                <a:normAutofit fontScale="92500" lnSpcReduction="10000"/>
              </a:bodyPr>
              <a:lstStyle/>
              <a:p>
                <a:r>
                  <a:rPr lang="hu-HU" dirty="0"/>
                  <a:t>Rate </a:t>
                </a:r>
                <a:r>
                  <a:rPr lang="hu-HU" dirty="0" err="1"/>
                  <a:t>words</a:t>
                </a:r>
                <a:r>
                  <a:rPr lang="hu-HU" dirty="0"/>
                  <a:t> </a:t>
                </a:r>
                <a:r>
                  <a:rPr lang="hu-HU" dirty="0" err="1"/>
                  <a:t>are</a:t>
                </a:r>
                <a:r>
                  <a:rPr lang="hu-HU" dirty="0"/>
                  <a:t> more </a:t>
                </a:r>
                <a:r>
                  <a:rPr lang="hu-HU" dirty="0" err="1"/>
                  <a:t>important</a:t>
                </a:r>
                <a:r>
                  <a:rPr lang="hu-HU" dirty="0"/>
                  <a:t> </a:t>
                </a:r>
                <a:r>
                  <a:rPr lang="hu-HU" dirty="0" err="1"/>
                  <a:t>than</a:t>
                </a:r>
                <a:r>
                  <a:rPr lang="hu-HU" dirty="0"/>
                  <a:t> </a:t>
                </a:r>
                <a:r>
                  <a:rPr lang="hu-HU" dirty="0" err="1"/>
                  <a:t>common</a:t>
                </a:r>
                <a:r>
                  <a:rPr lang="hu-HU" dirty="0"/>
                  <a:t> </a:t>
                </a:r>
                <a:r>
                  <a:rPr lang="hu-HU" dirty="0" err="1"/>
                  <a:t>ones</a:t>
                </a:r>
                <a:endParaRPr lang="hu-HU" dirty="0"/>
              </a:p>
              <a:p>
                <a:r>
                  <a:rPr lang="hu-HU" dirty="0" err="1"/>
                  <a:t>How</a:t>
                </a:r>
                <a:r>
                  <a:rPr lang="hu-HU" dirty="0"/>
                  <a:t> </a:t>
                </a:r>
                <a:r>
                  <a:rPr lang="hu-HU" dirty="0" err="1"/>
                  <a:t>to</a:t>
                </a:r>
                <a:r>
                  <a:rPr lang="hu-HU" dirty="0"/>
                  <a:t> </a:t>
                </a:r>
                <a:r>
                  <a:rPr lang="hu-HU" dirty="0" err="1"/>
                  <a:t>express</a:t>
                </a:r>
                <a:r>
                  <a:rPr lang="hu-HU" dirty="0"/>
                  <a:t> </a:t>
                </a:r>
                <a:r>
                  <a:rPr lang="hu-HU" dirty="0" err="1"/>
                  <a:t>this</a:t>
                </a:r>
                <a:r>
                  <a:rPr lang="hu-HU" dirty="0"/>
                  <a:t>?</a:t>
                </a:r>
              </a:p>
              <a:p>
                <a:pPr lvl="1"/>
                <a:r>
                  <a:rPr lang="hu-HU" dirty="0" err="1"/>
                  <a:t>Upweight</a:t>
                </a:r>
                <a:r>
                  <a:rPr lang="hu-HU" dirty="0"/>
                  <a:t> </a:t>
                </a:r>
                <a:r>
                  <a:rPr lang="hu-HU" dirty="0" err="1"/>
                  <a:t>rare</a:t>
                </a:r>
                <a:r>
                  <a:rPr lang="hu-HU" dirty="0"/>
                  <a:t> </a:t>
                </a:r>
                <a:r>
                  <a:rPr lang="hu-HU" dirty="0" err="1"/>
                  <a:t>words</a:t>
                </a:r>
                <a:endParaRPr lang="hu-HU" dirty="0"/>
              </a:p>
              <a:p>
                <a:pPr lvl="1"/>
                <a:endParaRPr lang="hu-HU" dirty="0"/>
              </a:p>
              <a:p>
                <a:r>
                  <a:rPr lang="hu-HU" dirty="0"/>
                  <a:t>TF – </a:t>
                </a:r>
                <a:r>
                  <a:rPr lang="hu-HU" dirty="0" err="1"/>
                  <a:t>term</a:t>
                </a:r>
                <a:r>
                  <a:rPr lang="hu-HU" dirty="0"/>
                  <a:t> </a:t>
                </a:r>
                <a:r>
                  <a:rPr lang="hu-HU" dirty="0" err="1"/>
                  <a:t>frequency</a:t>
                </a:r>
                <a:endParaRPr lang="hu-HU" dirty="0"/>
              </a:p>
              <a:p>
                <a:pPr lvl="1"/>
                <a:r>
                  <a:rPr lang="hu-HU" dirty="0" err="1"/>
                  <a:t>Like</a:t>
                </a:r>
                <a:r>
                  <a:rPr lang="hu-HU" dirty="0"/>
                  <a:t> </a:t>
                </a:r>
                <a:r>
                  <a:rPr lang="hu-HU" dirty="0" err="1"/>
                  <a:t>bag</a:t>
                </a:r>
                <a:r>
                  <a:rPr lang="hu-HU" dirty="0"/>
                  <a:t> of </a:t>
                </a:r>
                <a:r>
                  <a:rPr lang="hu-HU" dirty="0" err="1"/>
                  <a:t>words</a:t>
                </a:r>
                <a:endParaRPr lang="hu-HU" dirty="0"/>
              </a:p>
              <a:p>
                <a:pPr lvl="1"/>
                <a:r>
                  <a:rPr lang="hu-HU" dirty="0" err="1"/>
                  <a:t>e.g</a:t>
                </a:r>
                <a:r>
                  <a:rPr lang="hu-HU" dirty="0"/>
                  <a:t>. </a:t>
                </a:r>
                <a:r>
                  <a:rPr lang="hu-HU" dirty="0" err="1"/>
                  <a:t>word</a:t>
                </a:r>
                <a:r>
                  <a:rPr lang="hu-HU" dirty="0"/>
                  <a:t> </a:t>
                </a:r>
                <a:r>
                  <a:rPr lang="hu-HU" dirty="0" err="1"/>
                  <a:t>frequency</a:t>
                </a:r>
                <a:r>
                  <a:rPr lang="hu-HU" dirty="0"/>
                  <a:t> </a:t>
                </a:r>
                <a:r>
                  <a:rPr lang="hu-HU" dirty="0" err="1"/>
                  <a:t>in</a:t>
                </a:r>
                <a:r>
                  <a:rPr lang="hu-HU" dirty="0"/>
                  <a:t> a </a:t>
                </a:r>
                <a:r>
                  <a:rPr lang="hu-HU" dirty="0" err="1"/>
                  <a:t>document</a:t>
                </a:r>
                <a:endParaRPr lang="hu-HU" dirty="0"/>
              </a:p>
              <a:p>
                <a:endParaRPr lang="hu-HU" dirty="0"/>
              </a:p>
              <a:p>
                <a:r>
                  <a:rPr lang="hu-HU" dirty="0"/>
                  <a:t>IDF – </a:t>
                </a:r>
                <a:r>
                  <a:rPr lang="hu-HU" dirty="0" err="1"/>
                  <a:t>inverse</a:t>
                </a:r>
                <a:r>
                  <a:rPr lang="hu-HU" dirty="0"/>
                  <a:t> </a:t>
                </a:r>
                <a:r>
                  <a:rPr lang="hu-HU" dirty="0" err="1"/>
                  <a:t>document</a:t>
                </a:r>
                <a:r>
                  <a:rPr lang="hu-HU" dirty="0"/>
                  <a:t> </a:t>
                </a:r>
                <a:r>
                  <a:rPr lang="hu-HU" dirty="0" err="1"/>
                  <a:t>frequency</a:t>
                </a:r>
                <a:endParaRPr lang="hu-HU" dirty="0"/>
              </a:p>
              <a:p>
                <a:pPr lvl="1"/>
                <a:r>
                  <a:rPr lang="hu-HU" dirty="0" err="1"/>
                  <a:t>Weighting</a:t>
                </a:r>
                <a:r>
                  <a:rPr lang="hu-HU" dirty="0"/>
                  <a:t> </a:t>
                </a:r>
                <a:r>
                  <a:rPr lang="hu-HU" dirty="0" err="1"/>
                  <a:t>by</a:t>
                </a:r>
                <a:r>
                  <a:rPr lang="hu-HU" dirty="0"/>
                  <a:t> </a:t>
                </a:r>
                <a:r>
                  <a:rPr lang="hu-HU" dirty="0" err="1"/>
                  <a:t>how</a:t>
                </a:r>
                <a:r>
                  <a:rPr lang="hu-HU" dirty="0"/>
                  <a:t> </a:t>
                </a:r>
                <a:r>
                  <a:rPr lang="hu-HU" dirty="0" err="1"/>
                  <a:t>often</a:t>
                </a:r>
                <a:r>
                  <a:rPr lang="hu-HU" dirty="0"/>
                  <a:t> </a:t>
                </a:r>
                <a:r>
                  <a:rPr lang="hu-HU" dirty="0" err="1"/>
                  <a:t>word</a:t>
                </a:r>
                <a:r>
                  <a:rPr lang="hu-HU" dirty="0"/>
                  <a:t> </a:t>
                </a:r>
                <a:r>
                  <a:rPr lang="hu-HU" dirty="0" err="1"/>
                  <a:t>occurs</a:t>
                </a:r>
                <a:r>
                  <a:rPr lang="hu-HU" dirty="0"/>
                  <a:t> </a:t>
                </a:r>
                <a:r>
                  <a:rPr lang="hu-HU" dirty="0" err="1"/>
                  <a:t>in</a:t>
                </a:r>
                <a:r>
                  <a:rPr lang="hu-HU" dirty="0"/>
                  <a:t> </a:t>
                </a:r>
                <a:r>
                  <a:rPr lang="hu-HU" dirty="0" err="1"/>
                  <a:t>the</a:t>
                </a:r>
                <a:r>
                  <a:rPr lang="hu-HU" dirty="0"/>
                  <a:t> corpus</a:t>
                </a:r>
              </a:p>
              <a:p>
                <a:pPr lvl="1"/>
                <a14:m>
                  <m:oMath xmlns:m="http://schemas.openxmlformats.org/officeDocument/2006/math">
                    <m:r>
                      <a:rPr lang="hu-HU" b="0" i="1" smtClean="0">
                        <a:latin typeface="Cambria Math"/>
                      </a:rPr>
                      <m:t>𝐼𝐷𝐹</m:t>
                    </m:r>
                    <m:d>
                      <m:dPr>
                        <m:ctrlPr>
                          <a:rPr lang="hu-HU" b="0" i="1" smtClean="0">
                            <a:latin typeface="Cambria Math" panose="02040503050406030204" pitchFamily="18" charset="0"/>
                          </a:rPr>
                        </m:ctrlPr>
                      </m:dPr>
                      <m:e>
                        <m:r>
                          <a:rPr lang="hu-HU" b="0" i="1" smtClean="0">
                            <a:latin typeface="Cambria Math"/>
                          </a:rPr>
                          <m:t>𝑡</m:t>
                        </m:r>
                        <m:r>
                          <a:rPr lang="hu-HU" b="0" i="1" smtClean="0">
                            <a:latin typeface="Cambria Math"/>
                          </a:rPr>
                          <m:t>,</m:t>
                        </m:r>
                        <m:r>
                          <a:rPr lang="hu-HU" b="0" i="1" smtClean="0">
                            <a:latin typeface="Cambria Math"/>
                          </a:rPr>
                          <m:t>𝐷</m:t>
                        </m:r>
                      </m:e>
                    </m:d>
                    <m:r>
                      <a:rPr lang="hu-HU" b="0" i="1" smtClean="0">
                        <a:latin typeface="Cambria Math"/>
                      </a:rPr>
                      <m:t>=</m:t>
                    </m:r>
                    <m:r>
                      <a:rPr lang="hu-HU" b="0" i="1" smtClean="0">
                        <a:latin typeface="Cambria Math"/>
                      </a:rPr>
                      <m:t>𝑙𝑜𝑔</m:t>
                    </m:r>
                    <m:f>
                      <m:fPr>
                        <m:ctrlPr>
                          <a:rPr lang="hu-HU" b="0" i="1" smtClean="0">
                            <a:latin typeface="Cambria Math" panose="02040503050406030204" pitchFamily="18" charset="0"/>
                          </a:rPr>
                        </m:ctrlPr>
                      </m:fPr>
                      <m:num>
                        <m:r>
                          <a:rPr lang="hu-HU" b="0" i="1" smtClean="0">
                            <a:latin typeface="Cambria Math"/>
                          </a:rPr>
                          <m:t>|</m:t>
                        </m:r>
                        <m:r>
                          <a:rPr lang="hu-HU" b="0" i="1" smtClean="0">
                            <a:latin typeface="Cambria Math"/>
                          </a:rPr>
                          <m:t>𝐷</m:t>
                        </m:r>
                        <m:r>
                          <a:rPr lang="hu-HU" b="0" i="1" smtClean="0">
                            <a:latin typeface="Cambria Math"/>
                          </a:rPr>
                          <m:t>|</m:t>
                        </m:r>
                      </m:num>
                      <m:den>
                        <m:r>
                          <a:rPr lang="hu-HU" b="0" i="1" smtClean="0">
                            <a:latin typeface="Cambria Math"/>
                          </a:rPr>
                          <m:t>|{ </m:t>
                        </m:r>
                        <m:r>
                          <a:rPr lang="hu-HU" b="0" i="1" smtClean="0">
                            <a:latin typeface="Cambria Math"/>
                          </a:rPr>
                          <m:t>𝑑</m:t>
                        </m:r>
                        <m:r>
                          <a:rPr lang="hu-HU" b="0" i="1" smtClean="0">
                            <a:latin typeface="Cambria Math"/>
                          </a:rPr>
                          <m:t> </m:t>
                        </m:r>
                        <m:r>
                          <a:rPr lang="hu-HU" b="0" i="1" smtClean="0">
                            <a:latin typeface="Cambria Math"/>
                          </a:rPr>
                          <m:t>𝑖𝑛</m:t>
                        </m:r>
                        <m:r>
                          <a:rPr lang="hu-HU" b="0" i="1" smtClean="0">
                            <a:latin typeface="Cambria Math"/>
                          </a:rPr>
                          <m:t> </m:t>
                        </m:r>
                        <m:r>
                          <a:rPr lang="hu-HU" b="0" i="1" smtClean="0">
                            <a:latin typeface="Cambria Math"/>
                          </a:rPr>
                          <m:t>𝐷</m:t>
                        </m:r>
                        <m:r>
                          <a:rPr lang="hu-HU" b="0" i="1" smtClean="0">
                            <a:latin typeface="Cambria Math"/>
                          </a:rPr>
                          <m:t>:</m:t>
                        </m:r>
                        <m:r>
                          <a:rPr lang="hu-HU" b="0" i="1" smtClean="0">
                            <a:latin typeface="Cambria Math"/>
                          </a:rPr>
                          <m:t>𝑡</m:t>
                        </m:r>
                        <m:r>
                          <a:rPr lang="hu-HU" b="0" i="1" smtClean="0">
                            <a:latin typeface="Cambria Math"/>
                          </a:rPr>
                          <m:t> </m:t>
                        </m:r>
                        <m:r>
                          <a:rPr lang="hu-HU" b="0" i="1" smtClean="0">
                            <a:latin typeface="Cambria Math"/>
                          </a:rPr>
                          <m:t>𝑖𝑛</m:t>
                        </m:r>
                        <m:r>
                          <a:rPr lang="hu-HU" b="0" i="1" smtClean="0">
                            <a:latin typeface="Cambria Math"/>
                          </a:rPr>
                          <m:t> </m:t>
                        </m:r>
                        <m:r>
                          <a:rPr lang="hu-HU" b="0" i="1" smtClean="0">
                            <a:latin typeface="Cambria Math"/>
                          </a:rPr>
                          <m:t>𝑑</m:t>
                        </m:r>
                        <m:r>
                          <a:rPr lang="hu-HU" b="0" i="1" smtClean="0">
                            <a:latin typeface="Cambria Math"/>
                          </a:rPr>
                          <m:t>}|</m:t>
                        </m:r>
                      </m:den>
                    </m:f>
                  </m:oMath>
                </a14:m>
                <a:endParaRPr lang="hu-HU" dirty="0"/>
              </a:p>
            </p:txBody>
          </p:sp>
        </mc:Choice>
        <mc:Fallback xmlns="">
          <p:sp>
            <p:nvSpPr>
              <p:cNvPr id="3" name="Tartalom helye 2"/>
              <p:cNvSpPr>
                <a:spLocks noGrp="1" noRot="1" noChangeAspect="1" noMove="1" noResize="1" noEditPoints="1" noAdjustHandles="1" noChangeArrowheads="1" noChangeShapeType="1" noTextEdit="1"/>
              </p:cNvSpPr>
              <p:nvPr>
                <p:ph idx="1"/>
              </p:nvPr>
            </p:nvSpPr>
            <p:spPr>
              <a:blipFill>
                <a:blip r:embed="rId2"/>
                <a:stretch>
                  <a:fillRect l="-811" t="-2674"/>
                </a:stretch>
              </a:blipFill>
            </p:spPr>
            <p:txBody>
              <a:bodyPr/>
              <a:lstStyle/>
              <a:p>
                <a:r>
                  <a:rPr lang="hu-HU">
                    <a:noFill/>
                  </a:rPr>
                  <a:t> </a:t>
                </a:r>
              </a:p>
            </p:txBody>
          </p:sp>
        </mc:Fallback>
      </mc:AlternateContent>
    </p:spTree>
    <p:extLst>
      <p:ext uri="{BB962C8B-B14F-4D97-AF65-F5344CB8AC3E}">
        <p14:creationId xmlns:p14="http://schemas.microsoft.com/office/powerpoint/2010/main" val="1940792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TF-IDF </a:t>
            </a:r>
            <a:r>
              <a:rPr lang="hu-HU" dirty="0" err="1"/>
              <a:t>representation</a:t>
            </a:r>
            <a:endParaRPr lang="hu-HU" dirty="0"/>
          </a:p>
        </p:txBody>
      </p:sp>
      <mc:AlternateContent xmlns:mc="http://schemas.openxmlformats.org/markup-compatibility/2006" xmlns:a14="http://schemas.microsoft.com/office/drawing/2010/main">
        <mc:Choice Requires="a14">
          <p:sp>
            <p:nvSpPr>
              <p:cNvPr id="3" name="Tartalom helye 2"/>
              <p:cNvSpPr>
                <a:spLocks noGrp="1"/>
              </p:cNvSpPr>
              <p:nvPr>
                <p:ph idx="1"/>
              </p:nvPr>
            </p:nvSpPr>
            <p:spPr/>
            <p:txBody>
              <a:bodyPr>
                <a:normAutofit fontScale="92500" lnSpcReduction="10000"/>
              </a:bodyPr>
              <a:lstStyle/>
              <a:p>
                <a14:m>
                  <m:oMath xmlns:m="http://schemas.openxmlformats.org/officeDocument/2006/math">
                    <m:r>
                      <a:rPr lang="hu-HU" b="0" i="1" smtClean="0">
                        <a:latin typeface="Cambria Math"/>
                      </a:rPr>
                      <m:t>𝑡𝑓𝑖𝑑𝑓</m:t>
                    </m:r>
                    <m:d>
                      <m:dPr>
                        <m:ctrlPr>
                          <a:rPr lang="hu-HU" b="0" i="1" smtClean="0">
                            <a:latin typeface="Cambria Math" panose="02040503050406030204" pitchFamily="18" charset="0"/>
                          </a:rPr>
                        </m:ctrlPr>
                      </m:dPr>
                      <m:e>
                        <m:r>
                          <a:rPr lang="hu-HU" b="0" i="1" smtClean="0">
                            <a:latin typeface="Cambria Math"/>
                          </a:rPr>
                          <m:t>𝑡</m:t>
                        </m:r>
                        <m:r>
                          <a:rPr lang="hu-HU" b="0" i="1" smtClean="0">
                            <a:latin typeface="Cambria Math"/>
                          </a:rPr>
                          <m:t>,</m:t>
                        </m:r>
                        <m:r>
                          <a:rPr lang="hu-HU" b="0" i="1" smtClean="0">
                            <a:latin typeface="Cambria Math"/>
                          </a:rPr>
                          <m:t>𝑑</m:t>
                        </m:r>
                        <m:r>
                          <a:rPr lang="hu-HU" b="0" i="1" smtClean="0">
                            <a:latin typeface="Cambria Math"/>
                          </a:rPr>
                          <m:t>,</m:t>
                        </m:r>
                        <m:r>
                          <a:rPr lang="hu-HU" b="0" i="1" smtClean="0">
                            <a:latin typeface="Cambria Math"/>
                          </a:rPr>
                          <m:t>𝐷</m:t>
                        </m:r>
                      </m:e>
                    </m:d>
                    <m:r>
                      <a:rPr lang="hu-HU" b="0" i="1" smtClean="0">
                        <a:latin typeface="Cambria Math"/>
                      </a:rPr>
                      <m:t>=</m:t>
                    </m:r>
                    <m:r>
                      <a:rPr lang="hu-HU" b="0" i="1" smtClean="0">
                        <a:latin typeface="Cambria Math"/>
                      </a:rPr>
                      <m:t>𝑇𝐹</m:t>
                    </m:r>
                    <m:d>
                      <m:dPr>
                        <m:ctrlPr>
                          <a:rPr lang="hu-HU" b="0" i="1" smtClean="0">
                            <a:latin typeface="Cambria Math" panose="02040503050406030204" pitchFamily="18" charset="0"/>
                          </a:rPr>
                        </m:ctrlPr>
                      </m:dPr>
                      <m:e>
                        <m:r>
                          <a:rPr lang="hu-HU" b="0" i="1" smtClean="0">
                            <a:latin typeface="Cambria Math"/>
                          </a:rPr>
                          <m:t>𝑡</m:t>
                        </m:r>
                        <m:r>
                          <a:rPr lang="hu-HU" b="0" i="1" smtClean="0">
                            <a:latin typeface="Cambria Math"/>
                          </a:rPr>
                          <m:t>,</m:t>
                        </m:r>
                        <m:r>
                          <a:rPr lang="hu-HU" b="0" i="1" smtClean="0">
                            <a:latin typeface="Cambria Math"/>
                          </a:rPr>
                          <m:t>𝑑</m:t>
                        </m:r>
                      </m:e>
                    </m:d>
                    <m:r>
                      <a:rPr lang="hu-HU" b="0" i="1" smtClean="0">
                        <a:latin typeface="Cambria Math"/>
                        <a:ea typeface="Cambria Math"/>
                      </a:rPr>
                      <m:t>×</m:t>
                    </m:r>
                    <m:r>
                      <a:rPr lang="hu-HU" b="0" i="1" smtClean="0">
                        <a:latin typeface="Cambria Math"/>
                      </a:rPr>
                      <m:t>𝐼𝐷𝐹</m:t>
                    </m:r>
                    <m:d>
                      <m:dPr>
                        <m:ctrlPr>
                          <a:rPr lang="hu-HU" b="0" i="1" smtClean="0">
                            <a:latin typeface="Cambria Math" panose="02040503050406030204" pitchFamily="18" charset="0"/>
                          </a:rPr>
                        </m:ctrlPr>
                      </m:dPr>
                      <m:e>
                        <m:r>
                          <a:rPr lang="hu-HU" b="0" i="1" smtClean="0">
                            <a:latin typeface="Cambria Math"/>
                          </a:rPr>
                          <m:t>𝑡</m:t>
                        </m:r>
                        <m:r>
                          <a:rPr lang="hu-HU" b="0" i="1" smtClean="0">
                            <a:latin typeface="Cambria Math"/>
                          </a:rPr>
                          <m:t>,</m:t>
                        </m:r>
                        <m:r>
                          <a:rPr lang="hu-HU" b="0" i="1" smtClean="0">
                            <a:latin typeface="Cambria Math"/>
                          </a:rPr>
                          <m:t>𝐷</m:t>
                        </m:r>
                      </m:e>
                    </m:d>
                  </m:oMath>
                </a14:m>
                <a:endParaRPr lang="hu-HU" b="0" dirty="0"/>
              </a:p>
              <a:p>
                <a:pPr lvl="1"/>
                <a:r>
                  <a:rPr lang="hu-HU" dirty="0"/>
                  <a:t>t: </a:t>
                </a:r>
                <a:r>
                  <a:rPr lang="hu-HU" dirty="0" err="1"/>
                  <a:t>the</a:t>
                </a:r>
                <a:r>
                  <a:rPr lang="hu-HU" dirty="0"/>
                  <a:t> </a:t>
                </a:r>
                <a:r>
                  <a:rPr lang="hu-HU" dirty="0" err="1"/>
                  <a:t>word</a:t>
                </a:r>
                <a:endParaRPr lang="hu-HU" dirty="0"/>
              </a:p>
              <a:p>
                <a:pPr lvl="1"/>
                <a:r>
                  <a:rPr lang="hu-HU" dirty="0"/>
                  <a:t>d: </a:t>
                </a:r>
                <a:r>
                  <a:rPr lang="hu-HU" dirty="0" err="1"/>
                  <a:t>the</a:t>
                </a:r>
                <a:r>
                  <a:rPr lang="hu-HU" dirty="0"/>
                  <a:t> </a:t>
                </a:r>
                <a:r>
                  <a:rPr lang="hu-HU" dirty="0" err="1"/>
                  <a:t>given</a:t>
                </a:r>
                <a:r>
                  <a:rPr lang="hu-HU" dirty="0"/>
                  <a:t> </a:t>
                </a:r>
                <a:r>
                  <a:rPr lang="hu-HU" dirty="0" err="1"/>
                  <a:t>document</a:t>
                </a:r>
                <a:endParaRPr lang="hu-HU" dirty="0"/>
              </a:p>
              <a:p>
                <a:pPr lvl="1"/>
                <a:r>
                  <a:rPr lang="hu-HU" dirty="0"/>
                  <a:t>D: </a:t>
                </a:r>
                <a:r>
                  <a:rPr lang="hu-HU" dirty="0" err="1"/>
                  <a:t>collection</a:t>
                </a:r>
                <a:r>
                  <a:rPr lang="hu-HU" dirty="0"/>
                  <a:t> of </a:t>
                </a:r>
                <a:r>
                  <a:rPr lang="hu-HU" dirty="0" err="1"/>
                  <a:t>documents</a:t>
                </a:r>
                <a:r>
                  <a:rPr lang="hu-HU" dirty="0"/>
                  <a:t>, corpus</a:t>
                </a:r>
              </a:p>
              <a:p>
                <a:pPr lvl="1"/>
                <a:endParaRPr lang="hu-HU" dirty="0"/>
              </a:p>
              <a:p>
                <a:r>
                  <a:rPr lang="hu-HU" dirty="0" err="1"/>
                  <a:t>In</a:t>
                </a:r>
                <a:r>
                  <a:rPr lang="hu-HU" dirty="0"/>
                  <a:t> </a:t>
                </a:r>
                <a:r>
                  <a:rPr lang="hu-HU" dirty="0" err="1"/>
                  <a:t>sklearn</a:t>
                </a:r>
                <a:r>
                  <a:rPr lang="hu-HU" dirty="0"/>
                  <a:t>:</a:t>
                </a:r>
              </a:p>
              <a:p>
                <a:pPr lvl="1"/>
                <a:r>
                  <a:rPr lang="hu-HU" b="1" dirty="0" err="1">
                    <a:solidFill>
                      <a:srgbClr val="FF0000"/>
                    </a:solidFill>
                  </a:rPr>
                  <a:t>Use</a:t>
                </a:r>
                <a:r>
                  <a:rPr lang="hu-HU" b="1" dirty="0">
                    <a:solidFill>
                      <a:srgbClr val="FF0000"/>
                    </a:solidFill>
                  </a:rPr>
                  <a:t> </a:t>
                </a:r>
                <a:r>
                  <a:rPr lang="hu-HU" b="1" dirty="0" err="1">
                    <a:solidFill>
                      <a:srgbClr val="FF0000"/>
                    </a:solidFill>
                  </a:rPr>
                  <a:t>TfidfVectorizer</a:t>
                </a:r>
                <a:r>
                  <a:rPr lang="hu-HU" b="1" dirty="0">
                    <a:solidFill>
                      <a:srgbClr val="FF0000"/>
                    </a:solidFill>
                  </a:rPr>
                  <a:t>!!!</a:t>
                </a:r>
              </a:p>
              <a:p>
                <a:pPr lvl="1"/>
                <a:r>
                  <a:rPr lang="hu-HU" b="1" dirty="0">
                    <a:solidFill>
                      <a:srgbClr val="FF0000"/>
                    </a:solidFill>
                    <a:hlinkClick r:id="rId2"/>
                  </a:rPr>
                  <a:t>http://scikit-learn.org/stable/modules/feature_extraction.html#text-feature-extraction</a:t>
                </a:r>
                <a:endParaRPr lang="hu-HU" b="1" dirty="0"/>
              </a:p>
              <a:p>
                <a:pPr marL="457200" lvl="1" indent="0">
                  <a:buNone/>
                </a:pPr>
                <a:endParaRPr lang="hu-HU" b="1" dirty="0"/>
              </a:p>
              <a:p>
                <a:pPr marL="457200" lvl="1" indent="0">
                  <a:buNone/>
                </a:pPr>
                <a:r>
                  <a:rPr lang="hu-HU" dirty="0" err="1"/>
                  <a:t>from</a:t>
                </a:r>
                <a:r>
                  <a:rPr lang="hu-HU" dirty="0"/>
                  <a:t> </a:t>
                </a:r>
                <a:r>
                  <a:rPr lang="hu-HU" dirty="0" err="1"/>
                  <a:t>sklearn.feature</a:t>
                </a:r>
                <a:r>
                  <a:rPr lang="hu-HU" dirty="0"/>
                  <a:t>_</a:t>
                </a:r>
                <a:r>
                  <a:rPr lang="hu-HU" dirty="0" err="1"/>
                  <a:t>extraction.text</a:t>
                </a:r>
                <a:r>
                  <a:rPr lang="hu-HU" dirty="0"/>
                  <a:t> import </a:t>
                </a:r>
                <a:r>
                  <a:rPr lang="hu-HU" dirty="0" err="1"/>
                  <a:t>TfidfVectorizer</a:t>
                </a:r>
                <a:endParaRPr lang="hu-HU" dirty="0"/>
              </a:p>
              <a:p>
                <a:pPr marL="457200" lvl="1" indent="0">
                  <a:buNone/>
                </a:pPr>
                <a:r>
                  <a:rPr lang="hu-HU" dirty="0" err="1"/>
                  <a:t>vectorizer</a:t>
                </a:r>
                <a:r>
                  <a:rPr lang="hu-HU" dirty="0"/>
                  <a:t> = </a:t>
                </a:r>
                <a:r>
                  <a:rPr lang="hu-HU" dirty="0" err="1"/>
                  <a:t>TfidfVectorizer</a:t>
                </a:r>
                <a:r>
                  <a:rPr lang="hu-HU" dirty="0"/>
                  <a:t>(min_</a:t>
                </a:r>
                <a:r>
                  <a:rPr lang="hu-HU" dirty="0" err="1"/>
                  <a:t>df</a:t>
                </a:r>
                <a:r>
                  <a:rPr lang="hu-HU" dirty="0"/>
                  <a:t>=1)</a:t>
                </a:r>
              </a:p>
              <a:p>
                <a:pPr marL="457200" lvl="1" indent="0">
                  <a:buNone/>
                </a:pPr>
                <a:r>
                  <a:rPr lang="hu-HU" dirty="0" err="1"/>
                  <a:t>vectorizer.fit</a:t>
                </a:r>
                <a:r>
                  <a:rPr lang="hu-HU" dirty="0"/>
                  <a:t>_</a:t>
                </a:r>
                <a:r>
                  <a:rPr lang="hu-HU" dirty="0" err="1"/>
                  <a:t>transform</a:t>
                </a:r>
                <a:r>
                  <a:rPr lang="hu-HU" dirty="0"/>
                  <a:t>(corpus)</a:t>
                </a:r>
              </a:p>
            </p:txBody>
          </p:sp>
        </mc:Choice>
        <mc:Fallback xmlns="">
          <p:sp>
            <p:nvSpPr>
              <p:cNvPr id="3" name="Tartalom helye 2"/>
              <p:cNvSpPr>
                <a:spLocks noGrp="1" noRot="1" noChangeAspect="1" noMove="1" noResize="1" noEditPoints="1" noAdjustHandles="1" noChangeArrowheads="1" noChangeShapeType="1" noTextEdit="1"/>
              </p:cNvSpPr>
              <p:nvPr>
                <p:ph idx="1"/>
              </p:nvPr>
            </p:nvSpPr>
            <p:spPr>
              <a:blipFill>
                <a:blip r:embed="rId3"/>
                <a:stretch>
                  <a:fillRect l="-811"/>
                </a:stretch>
              </a:blipFill>
            </p:spPr>
            <p:txBody>
              <a:bodyPr/>
              <a:lstStyle/>
              <a:p>
                <a:r>
                  <a:rPr lang="hu-HU">
                    <a:noFill/>
                  </a:rPr>
                  <a:t> </a:t>
                </a:r>
              </a:p>
            </p:txBody>
          </p:sp>
        </mc:Fallback>
      </mc:AlternateContent>
    </p:spTree>
    <p:extLst>
      <p:ext uri="{BB962C8B-B14F-4D97-AF65-F5344CB8AC3E}">
        <p14:creationId xmlns:p14="http://schemas.microsoft.com/office/powerpoint/2010/main" val="1166127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8AC55A-5E6A-B67D-B40F-5F98430058D6}"/>
              </a:ext>
            </a:extLst>
          </p:cNvPr>
          <p:cNvSpPr>
            <a:spLocks noGrp="1"/>
          </p:cNvSpPr>
          <p:nvPr>
            <p:ph type="title"/>
          </p:nvPr>
        </p:nvSpPr>
        <p:spPr/>
        <p:txBody>
          <a:bodyPr/>
          <a:lstStyle/>
          <a:p>
            <a:r>
              <a:rPr lang="hu-HU" dirty="0"/>
              <a:t>More </a:t>
            </a:r>
            <a:r>
              <a:rPr lang="hu-HU" dirty="0" err="1"/>
              <a:t>about</a:t>
            </a:r>
            <a:r>
              <a:rPr lang="hu-HU" dirty="0"/>
              <a:t> text </a:t>
            </a:r>
            <a:r>
              <a:rPr lang="hu-HU" dirty="0" err="1"/>
              <a:t>representation</a:t>
            </a:r>
            <a:endParaRPr lang="en-US" dirty="0"/>
          </a:p>
        </p:txBody>
      </p:sp>
      <p:sp>
        <p:nvSpPr>
          <p:cNvPr id="3" name="Tartalom helye 2">
            <a:extLst>
              <a:ext uri="{FF2B5EF4-FFF2-40B4-BE49-F238E27FC236}">
                <a16:creationId xmlns:a16="http://schemas.microsoft.com/office/drawing/2014/main" id="{A466AC16-49C3-80E4-4C61-169F72018DCD}"/>
              </a:ext>
            </a:extLst>
          </p:cNvPr>
          <p:cNvSpPr>
            <a:spLocks noGrp="1"/>
          </p:cNvSpPr>
          <p:nvPr>
            <p:ph idx="1"/>
          </p:nvPr>
        </p:nvSpPr>
        <p:spPr/>
        <p:txBody>
          <a:bodyPr/>
          <a:lstStyle/>
          <a:p>
            <a:r>
              <a:rPr lang="hu-HU" dirty="0" err="1"/>
              <a:t>Interested</a:t>
            </a:r>
            <a:r>
              <a:rPr lang="hu-HU" dirty="0"/>
              <a:t>?</a:t>
            </a:r>
          </a:p>
          <a:p>
            <a:endParaRPr lang="hu-HU" dirty="0"/>
          </a:p>
          <a:p>
            <a:r>
              <a:rPr lang="hu-HU" dirty="0"/>
              <a:t>A </a:t>
            </a:r>
            <a:r>
              <a:rPr lang="hu-HU" dirty="0" err="1"/>
              <a:t>gentle</a:t>
            </a:r>
            <a:r>
              <a:rPr lang="hu-HU" dirty="0"/>
              <a:t> </a:t>
            </a:r>
            <a:r>
              <a:rPr lang="hu-HU" dirty="0" err="1"/>
              <a:t>introduction</a:t>
            </a:r>
            <a:endParaRPr lang="hu-HU" dirty="0"/>
          </a:p>
          <a:p>
            <a:pPr lvl="1"/>
            <a:r>
              <a:rPr lang="en-US" dirty="0">
                <a:hlinkClick r:id="rId2"/>
              </a:rPr>
              <a:t>https://towardsdatascience.com/introduction-to-text-representations-for-language-processing-part-1-dc6e8068b8a4</a:t>
            </a:r>
            <a:endParaRPr lang="hu-HU" dirty="0"/>
          </a:p>
          <a:p>
            <a:r>
              <a:rPr lang="hu-HU" dirty="0"/>
              <a:t>Text </a:t>
            </a:r>
            <a:r>
              <a:rPr lang="hu-HU" dirty="0" err="1"/>
              <a:t>classification</a:t>
            </a:r>
            <a:endParaRPr lang="hu-HU" dirty="0"/>
          </a:p>
          <a:p>
            <a:pPr lvl="1"/>
            <a:r>
              <a:rPr lang="en-US" dirty="0">
                <a:hlinkClick r:id="rId3"/>
              </a:rPr>
              <a:t>https://monkeylearn.com/text-classification/</a:t>
            </a:r>
            <a:endParaRPr lang="hu-HU" dirty="0"/>
          </a:p>
          <a:p>
            <a:r>
              <a:rPr lang="hu-HU" dirty="0"/>
              <a:t>Deep </a:t>
            </a:r>
            <a:r>
              <a:rPr lang="hu-HU" dirty="0" err="1"/>
              <a:t>learning</a:t>
            </a:r>
            <a:r>
              <a:rPr lang="hu-HU" dirty="0"/>
              <a:t> </a:t>
            </a:r>
            <a:r>
              <a:rPr lang="hu-HU" dirty="0" err="1"/>
              <a:t>for</a:t>
            </a:r>
            <a:r>
              <a:rPr lang="hu-HU" dirty="0"/>
              <a:t> text </a:t>
            </a:r>
            <a:r>
              <a:rPr lang="hu-HU" dirty="0" err="1"/>
              <a:t>representation</a:t>
            </a:r>
            <a:endParaRPr lang="hu-HU" dirty="0"/>
          </a:p>
          <a:p>
            <a:pPr lvl="1"/>
            <a:r>
              <a:rPr lang="hu-HU" dirty="0">
                <a:hlinkClick r:id="rId4"/>
              </a:rPr>
              <a:t>https://medium.com/analytics-vidhya/deep-learning-techniques-for-text-representation-part-1-75c4ad4aa133</a:t>
            </a:r>
            <a:endParaRPr lang="hu-HU" dirty="0"/>
          </a:p>
          <a:p>
            <a:pPr lvl="1"/>
            <a:endParaRPr lang="hu-HU" dirty="0"/>
          </a:p>
          <a:p>
            <a:endParaRPr lang="en-US" dirty="0"/>
          </a:p>
        </p:txBody>
      </p:sp>
    </p:spTree>
    <p:extLst>
      <p:ext uri="{BB962C8B-B14F-4D97-AF65-F5344CB8AC3E}">
        <p14:creationId xmlns:p14="http://schemas.microsoft.com/office/powerpoint/2010/main" val="1726982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EF54986-8F2A-46F6-9B2C-4E9F8A06215D}"/>
              </a:ext>
            </a:extLst>
          </p:cNvPr>
          <p:cNvSpPr>
            <a:spLocks noGrp="1"/>
          </p:cNvSpPr>
          <p:nvPr>
            <p:ph type="title"/>
          </p:nvPr>
        </p:nvSpPr>
        <p:spPr/>
        <p:txBody>
          <a:bodyPr/>
          <a:lstStyle/>
          <a:p>
            <a:r>
              <a:rPr lang="hu-HU" dirty="0" err="1"/>
              <a:t>Ensemble</a:t>
            </a:r>
            <a:r>
              <a:rPr lang="hu-HU" dirty="0"/>
              <a:t> </a:t>
            </a:r>
            <a:r>
              <a:rPr lang="hu-HU" dirty="0" err="1"/>
              <a:t>methods</a:t>
            </a:r>
            <a:endParaRPr lang="hu-HU" dirty="0"/>
          </a:p>
        </p:txBody>
      </p:sp>
      <p:sp>
        <p:nvSpPr>
          <p:cNvPr id="3" name="Szöveg helye 2">
            <a:extLst>
              <a:ext uri="{FF2B5EF4-FFF2-40B4-BE49-F238E27FC236}">
                <a16:creationId xmlns:a16="http://schemas.microsoft.com/office/drawing/2014/main" id="{DFA77E13-DE8C-416B-B708-17043B39399C}"/>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307201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And </a:t>
            </a:r>
            <a:r>
              <a:rPr lang="hu-HU" dirty="0" err="1"/>
              <a:t>in</a:t>
            </a:r>
            <a:r>
              <a:rPr lang="hu-HU" dirty="0"/>
              <a:t> </a:t>
            </a:r>
            <a:r>
              <a:rPr lang="hu-HU" dirty="0" err="1"/>
              <a:t>this</a:t>
            </a:r>
            <a:r>
              <a:rPr lang="hu-HU" dirty="0"/>
              <a:t> </a:t>
            </a:r>
            <a:r>
              <a:rPr lang="hu-HU" dirty="0" err="1"/>
              <a:t>case</a:t>
            </a:r>
            <a:r>
              <a:rPr lang="hu-HU" dirty="0"/>
              <a:t>???</a:t>
            </a:r>
          </a:p>
        </p:txBody>
      </p:sp>
      <p:cxnSp>
        <p:nvCxnSpPr>
          <p:cNvPr id="4" name="Egyenes összekötő nyíllal 3"/>
          <p:cNvCxnSpPr/>
          <p:nvPr/>
        </p:nvCxnSpPr>
        <p:spPr>
          <a:xfrm>
            <a:off x="2567608" y="5661248"/>
            <a:ext cx="6552728"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2783632" y="2204864"/>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8757592" y="5517232"/>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2567608" y="242088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524000" y="2204864"/>
            <a:ext cx="1043608" cy="369332"/>
          </a:xfrm>
          <a:prstGeom prst="rect">
            <a:avLst/>
          </a:prstGeom>
          <a:noFill/>
        </p:spPr>
        <p:txBody>
          <a:bodyPr wrap="square" rtlCol="0">
            <a:spAutoFit/>
          </a:bodyPr>
          <a:lstStyle/>
          <a:p>
            <a:pPr algn="r"/>
            <a:r>
              <a:rPr lang="hu-HU" dirty="0" err="1"/>
              <a:t>soaring</a:t>
            </a:r>
            <a:endParaRPr lang="hu-HU" dirty="0"/>
          </a:p>
        </p:txBody>
      </p:sp>
      <p:sp>
        <p:nvSpPr>
          <p:cNvPr id="9" name="Szövegdoboz 8"/>
          <p:cNvSpPr txBox="1"/>
          <p:nvPr/>
        </p:nvSpPr>
        <p:spPr>
          <a:xfrm>
            <a:off x="1524000" y="5517232"/>
            <a:ext cx="1043608" cy="369332"/>
          </a:xfrm>
          <a:prstGeom prst="rect">
            <a:avLst/>
          </a:prstGeom>
          <a:noFill/>
        </p:spPr>
        <p:txBody>
          <a:bodyPr wrap="square" rtlCol="0">
            <a:spAutoFit/>
          </a:bodyPr>
          <a:lstStyle/>
          <a:p>
            <a:pPr algn="r"/>
            <a:r>
              <a:rPr lang="hu-HU" dirty="0" err="1"/>
              <a:t>light</a:t>
            </a:r>
            <a:endParaRPr lang="hu-HU" dirty="0"/>
          </a:p>
        </p:txBody>
      </p:sp>
      <p:sp>
        <p:nvSpPr>
          <p:cNvPr id="10" name="Szövegdoboz 9"/>
          <p:cNvSpPr txBox="1"/>
          <p:nvPr/>
        </p:nvSpPr>
        <p:spPr>
          <a:xfrm rot="19378103">
            <a:off x="1464025" y="6245056"/>
            <a:ext cx="1584176" cy="369332"/>
          </a:xfrm>
          <a:prstGeom prst="rect">
            <a:avLst/>
          </a:prstGeom>
          <a:noFill/>
        </p:spPr>
        <p:txBody>
          <a:bodyPr wrap="square" rtlCol="0">
            <a:spAutoFit/>
          </a:bodyPr>
          <a:lstStyle/>
          <a:p>
            <a:pPr algn="r"/>
            <a:r>
              <a:rPr lang="hu-HU" dirty="0" err="1"/>
              <a:t>relaxed</a:t>
            </a:r>
            <a:endParaRPr lang="hu-HU" dirty="0"/>
          </a:p>
        </p:txBody>
      </p:sp>
      <p:sp>
        <p:nvSpPr>
          <p:cNvPr id="11" name="Szövegdoboz 10"/>
          <p:cNvSpPr txBox="1"/>
          <p:nvPr/>
        </p:nvSpPr>
        <p:spPr>
          <a:xfrm rot="19378103">
            <a:off x="7343598" y="6128817"/>
            <a:ext cx="1584176" cy="369332"/>
          </a:xfrm>
          <a:prstGeom prst="rect">
            <a:avLst/>
          </a:prstGeom>
          <a:noFill/>
        </p:spPr>
        <p:txBody>
          <a:bodyPr wrap="square" rtlCol="0">
            <a:spAutoFit/>
          </a:bodyPr>
          <a:lstStyle/>
          <a:p>
            <a:pPr algn="r"/>
            <a:r>
              <a:rPr lang="hu-HU" dirty="0" err="1"/>
              <a:t>fast</a:t>
            </a:r>
            <a:endParaRPr lang="hu-HU" dirty="0"/>
          </a:p>
        </p:txBody>
      </p:sp>
      <p:sp>
        <p:nvSpPr>
          <p:cNvPr id="12" name="Szövegdoboz 11"/>
          <p:cNvSpPr txBox="1"/>
          <p:nvPr/>
        </p:nvSpPr>
        <p:spPr>
          <a:xfrm>
            <a:off x="4439816" y="5701898"/>
            <a:ext cx="2592288" cy="369332"/>
          </a:xfrm>
          <a:prstGeom prst="rect">
            <a:avLst/>
          </a:prstGeom>
          <a:noFill/>
        </p:spPr>
        <p:txBody>
          <a:bodyPr wrap="square" rtlCol="0">
            <a:spAutoFit/>
          </a:bodyPr>
          <a:lstStyle/>
          <a:p>
            <a:pPr algn="ctr"/>
            <a:r>
              <a:rPr lang="hu-HU" b="1" dirty="0" err="1"/>
              <a:t>Tempo</a:t>
            </a:r>
            <a:endParaRPr lang="hu-HU" b="1" dirty="0"/>
          </a:p>
        </p:txBody>
      </p:sp>
      <p:sp>
        <p:nvSpPr>
          <p:cNvPr id="13" name="Szövegdoboz 12"/>
          <p:cNvSpPr txBox="1"/>
          <p:nvPr/>
        </p:nvSpPr>
        <p:spPr>
          <a:xfrm rot="16200000">
            <a:off x="1247582" y="3892406"/>
            <a:ext cx="2592288" cy="369332"/>
          </a:xfrm>
          <a:prstGeom prst="rect">
            <a:avLst/>
          </a:prstGeom>
          <a:noFill/>
        </p:spPr>
        <p:txBody>
          <a:bodyPr wrap="square" rtlCol="0">
            <a:spAutoFit/>
          </a:bodyPr>
          <a:lstStyle/>
          <a:p>
            <a:pPr algn="ctr"/>
            <a:r>
              <a:rPr lang="hu-HU" b="1" dirty="0" err="1"/>
              <a:t>Intensity</a:t>
            </a:r>
            <a:endParaRPr lang="hu-HU" b="1" dirty="0"/>
          </a:p>
        </p:txBody>
      </p:sp>
      <p:grpSp>
        <p:nvGrpSpPr>
          <p:cNvPr id="14" name="Csoportba foglalás 13"/>
          <p:cNvGrpSpPr/>
          <p:nvPr/>
        </p:nvGrpSpPr>
        <p:grpSpPr>
          <a:xfrm>
            <a:off x="6509420" y="2498711"/>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3287688" y="5222441"/>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3789846" y="4866592"/>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3277609" y="3800073"/>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4280956" y="3056333"/>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3130501" y="4435828"/>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3717838" y="3140968"/>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4280956" y="4478595"/>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Csoportba foglalás 37"/>
          <p:cNvGrpSpPr/>
          <p:nvPr/>
        </p:nvGrpSpPr>
        <p:grpSpPr>
          <a:xfrm>
            <a:off x="4136940" y="3861986"/>
            <a:ext cx="144016" cy="184666"/>
            <a:chOff x="2123728" y="2389530"/>
            <a:chExt cx="144016" cy="184666"/>
          </a:xfrm>
        </p:grpSpPr>
        <p:cxnSp>
          <p:nvCxnSpPr>
            <p:cNvPr id="39" name="Egyenes összekötő 3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4583832" y="4342294"/>
            <a:ext cx="144016" cy="184666"/>
            <a:chOff x="2123728" y="2389530"/>
            <a:chExt cx="144016" cy="184666"/>
          </a:xfrm>
        </p:grpSpPr>
        <p:cxnSp>
          <p:nvCxnSpPr>
            <p:cNvPr id="42" name="Egyenes összekötő 4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Ellipszis 43"/>
          <p:cNvSpPr/>
          <p:nvPr/>
        </p:nvSpPr>
        <p:spPr>
          <a:xfrm>
            <a:off x="7608168" y="239590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6704568" y="466326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7032104" y="256490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7919662" y="395431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6512888" y="3368025"/>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p:cNvSpPr/>
          <p:nvPr/>
        </p:nvSpPr>
        <p:spPr>
          <a:xfrm>
            <a:off x="7064659" y="398473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6222375" y="3834537"/>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p:cNvSpPr/>
          <p:nvPr/>
        </p:nvSpPr>
        <p:spPr>
          <a:xfrm>
            <a:off x="7500156" y="289413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p:cNvSpPr/>
          <p:nvPr/>
        </p:nvSpPr>
        <p:spPr>
          <a:xfrm>
            <a:off x="7064659" y="358404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6656979" y="505835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6700120" y="293018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5" name="Csoportba foglalás 54"/>
          <p:cNvGrpSpPr/>
          <p:nvPr/>
        </p:nvGrpSpPr>
        <p:grpSpPr>
          <a:xfrm>
            <a:off x="4583832" y="3840723"/>
            <a:ext cx="144016" cy="184666"/>
            <a:chOff x="2123728" y="2389530"/>
            <a:chExt cx="144016" cy="184666"/>
          </a:xfrm>
        </p:grpSpPr>
        <p:cxnSp>
          <p:nvCxnSpPr>
            <p:cNvPr id="56" name="Egyenes összekötő 5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Csoportba foglalás 57"/>
          <p:cNvGrpSpPr/>
          <p:nvPr/>
        </p:nvGrpSpPr>
        <p:grpSpPr>
          <a:xfrm>
            <a:off x="3215680" y="2768896"/>
            <a:ext cx="144016" cy="184666"/>
            <a:chOff x="2123728" y="2389530"/>
            <a:chExt cx="144016" cy="184666"/>
          </a:xfrm>
        </p:grpSpPr>
        <p:cxnSp>
          <p:nvCxnSpPr>
            <p:cNvPr id="59" name="Egyenes összekötő 5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Egyenes összekötő 63"/>
          <p:cNvCxnSpPr/>
          <p:nvPr/>
        </p:nvCxnSpPr>
        <p:spPr>
          <a:xfrm flipH="1">
            <a:off x="3215680" y="1916832"/>
            <a:ext cx="4392488" cy="40324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Egyenes összekötő 68"/>
          <p:cNvCxnSpPr/>
          <p:nvPr/>
        </p:nvCxnSpPr>
        <p:spPr>
          <a:xfrm>
            <a:off x="5447928" y="1916832"/>
            <a:ext cx="72008" cy="396973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Szövegdoboz 64"/>
          <p:cNvSpPr txBox="1"/>
          <p:nvPr/>
        </p:nvSpPr>
        <p:spPr>
          <a:xfrm>
            <a:off x="8027674" y="1772817"/>
            <a:ext cx="2460814" cy="646331"/>
          </a:xfrm>
          <a:prstGeom prst="rect">
            <a:avLst/>
          </a:prstGeom>
          <a:noFill/>
        </p:spPr>
        <p:txBody>
          <a:bodyPr wrap="square" rtlCol="0">
            <a:spAutoFit/>
          </a:bodyPr>
          <a:lstStyle/>
          <a:p>
            <a:r>
              <a:rPr lang="hu-HU" b="1" dirty="0" err="1">
                <a:solidFill>
                  <a:srgbClr val="FF0000"/>
                </a:solidFill>
              </a:rPr>
              <a:t>Which</a:t>
            </a:r>
            <a:r>
              <a:rPr lang="hu-HU" b="1" dirty="0">
                <a:solidFill>
                  <a:srgbClr val="FF0000"/>
                </a:solidFill>
              </a:rPr>
              <a:t> line </a:t>
            </a:r>
            <a:r>
              <a:rPr lang="hu-HU" b="1" dirty="0" err="1">
                <a:solidFill>
                  <a:srgbClr val="FF0000"/>
                </a:solidFill>
              </a:rPr>
              <a:t>does</a:t>
            </a:r>
            <a:r>
              <a:rPr lang="hu-HU" b="1" dirty="0">
                <a:solidFill>
                  <a:srgbClr val="FF0000"/>
                </a:solidFill>
              </a:rPr>
              <a:t> </a:t>
            </a:r>
            <a:r>
              <a:rPr lang="hu-HU" b="1" dirty="0" err="1">
                <a:solidFill>
                  <a:srgbClr val="FF0000"/>
                </a:solidFill>
              </a:rPr>
              <a:t>maximize</a:t>
            </a:r>
            <a:r>
              <a:rPr lang="hu-HU" b="1" dirty="0">
                <a:solidFill>
                  <a:srgbClr val="FF0000"/>
                </a:solidFill>
              </a:rPr>
              <a:t> </a:t>
            </a:r>
            <a:r>
              <a:rPr lang="hu-HU" b="1" dirty="0" err="1">
                <a:solidFill>
                  <a:srgbClr val="FF0000"/>
                </a:solidFill>
              </a:rPr>
              <a:t>the</a:t>
            </a:r>
            <a:r>
              <a:rPr lang="hu-HU" b="1" dirty="0">
                <a:solidFill>
                  <a:srgbClr val="FF0000"/>
                </a:solidFill>
              </a:rPr>
              <a:t> </a:t>
            </a:r>
            <a:r>
              <a:rPr lang="hu-HU" b="1" dirty="0" err="1">
                <a:solidFill>
                  <a:srgbClr val="FF0000"/>
                </a:solidFill>
              </a:rPr>
              <a:t>margin</a:t>
            </a:r>
            <a:r>
              <a:rPr lang="hu-HU" b="1" dirty="0">
                <a:solidFill>
                  <a:srgbClr val="FF0000"/>
                </a:solidFill>
              </a:rPr>
              <a:t>?</a:t>
            </a:r>
          </a:p>
        </p:txBody>
      </p:sp>
    </p:spTree>
    <p:extLst>
      <p:ext uri="{BB962C8B-B14F-4D97-AF65-F5344CB8AC3E}">
        <p14:creationId xmlns:p14="http://schemas.microsoft.com/office/powerpoint/2010/main" val="405200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The </a:t>
            </a:r>
            <a:r>
              <a:rPr lang="hu-HU" dirty="0" err="1"/>
              <a:t>ensemble</a:t>
            </a:r>
            <a:r>
              <a:rPr lang="hu-HU" dirty="0"/>
              <a:t> </a:t>
            </a:r>
            <a:r>
              <a:rPr lang="hu-HU" dirty="0" err="1"/>
              <a:t>concept</a:t>
            </a:r>
            <a:endParaRPr lang="hu-HU" dirty="0"/>
          </a:p>
        </p:txBody>
      </p:sp>
      <p:sp>
        <p:nvSpPr>
          <p:cNvPr id="3" name="Tartalom helye 2"/>
          <p:cNvSpPr>
            <a:spLocks noGrp="1"/>
          </p:cNvSpPr>
          <p:nvPr>
            <p:ph idx="1"/>
          </p:nvPr>
        </p:nvSpPr>
        <p:spPr>
          <a:xfrm>
            <a:off x="1703512" y="1269032"/>
            <a:ext cx="7972524" cy="4525963"/>
          </a:xfrm>
        </p:spPr>
        <p:txBody>
          <a:bodyPr>
            <a:normAutofit/>
          </a:bodyPr>
          <a:lstStyle/>
          <a:p>
            <a:r>
              <a:rPr lang="hu-HU" sz="2400" dirty="0" err="1"/>
              <a:t>Build</a:t>
            </a:r>
            <a:r>
              <a:rPr lang="hu-HU" sz="2400" dirty="0"/>
              <a:t> </a:t>
            </a:r>
            <a:r>
              <a:rPr lang="hu-HU" sz="2400" dirty="0" err="1"/>
              <a:t>multiple</a:t>
            </a:r>
            <a:r>
              <a:rPr lang="hu-HU" sz="2400" dirty="0"/>
              <a:t> </a:t>
            </a:r>
            <a:r>
              <a:rPr lang="hu-HU" sz="2400" dirty="0" err="1"/>
              <a:t>models</a:t>
            </a:r>
            <a:r>
              <a:rPr lang="hu-HU" sz="2400" dirty="0"/>
              <a:t> </a:t>
            </a:r>
            <a:r>
              <a:rPr lang="hu-HU" sz="2400" dirty="0" err="1"/>
              <a:t>based</a:t>
            </a:r>
            <a:r>
              <a:rPr lang="hu-HU" sz="2400" dirty="0"/>
              <a:t> </a:t>
            </a:r>
            <a:r>
              <a:rPr lang="hu-HU" sz="2400" dirty="0" err="1"/>
              <a:t>on</a:t>
            </a:r>
            <a:endParaRPr lang="hu-HU" sz="2400" dirty="0"/>
          </a:p>
          <a:p>
            <a:pPr lvl="1"/>
            <a:r>
              <a:rPr lang="hu-HU" sz="2000" dirty="0" err="1"/>
              <a:t>Different</a:t>
            </a:r>
            <a:r>
              <a:rPr lang="hu-HU" sz="2000" dirty="0"/>
              <a:t> </a:t>
            </a:r>
            <a:r>
              <a:rPr lang="hu-HU" sz="2000" dirty="0" err="1"/>
              <a:t>training</a:t>
            </a:r>
            <a:r>
              <a:rPr lang="hu-HU" sz="2000" dirty="0"/>
              <a:t> </a:t>
            </a:r>
            <a:r>
              <a:rPr lang="hu-HU" sz="2000" dirty="0" err="1"/>
              <a:t>data</a:t>
            </a:r>
            <a:endParaRPr lang="hu-HU" sz="2000" dirty="0"/>
          </a:p>
          <a:p>
            <a:pPr lvl="1"/>
            <a:r>
              <a:rPr lang="hu-HU" sz="2000" dirty="0" err="1"/>
              <a:t>Different</a:t>
            </a:r>
            <a:r>
              <a:rPr lang="hu-HU" sz="2000" dirty="0"/>
              <a:t> </a:t>
            </a:r>
            <a:r>
              <a:rPr lang="hu-HU" sz="2000" dirty="0" err="1"/>
              <a:t>learning</a:t>
            </a:r>
            <a:r>
              <a:rPr lang="hu-HU" sz="2000" dirty="0"/>
              <a:t> </a:t>
            </a:r>
            <a:r>
              <a:rPr lang="hu-HU" sz="2000" dirty="0" err="1"/>
              <a:t>algorithms</a:t>
            </a:r>
            <a:endParaRPr lang="hu-HU" sz="2000" dirty="0"/>
          </a:p>
          <a:p>
            <a:r>
              <a:rPr lang="hu-HU" sz="2400" dirty="0" err="1"/>
              <a:t>Combine</a:t>
            </a:r>
            <a:r>
              <a:rPr lang="hu-HU" sz="2400" dirty="0"/>
              <a:t> </a:t>
            </a:r>
            <a:r>
              <a:rPr lang="hu-HU" sz="2400" dirty="0" err="1"/>
              <a:t>decisions</a:t>
            </a:r>
            <a:r>
              <a:rPr lang="hu-HU" sz="2400" dirty="0"/>
              <a:t> of </a:t>
            </a:r>
            <a:r>
              <a:rPr lang="hu-HU" sz="2400" dirty="0" err="1"/>
              <a:t>multiple</a:t>
            </a:r>
            <a:r>
              <a:rPr lang="hu-HU" sz="2400" dirty="0"/>
              <a:t> </a:t>
            </a:r>
            <a:r>
              <a:rPr lang="hu-HU" sz="2400" dirty="0" err="1"/>
              <a:t>models</a:t>
            </a:r>
            <a:endParaRPr lang="hu-HU" sz="2400" dirty="0"/>
          </a:p>
          <a:p>
            <a:pPr lvl="1"/>
            <a:r>
              <a:rPr lang="hu-HU" sz="2000" dirty="0" err="1"/>
              <a:t>E.g</a:t>
            </a:r>
            <a:r>
              <a:rPr lang="hu-HU" sz="2000" dirty="0"/>
              <a:t>. </a:t>
            </a:r>
            <a:r>
              <a:rPr lang="hu-HU" sz="2000" dirty="0" err="1"/>
              <a:t>using</a:t>
            </a:r>
            <a:r>
              <a:rPr lang="hu-HU" sz="2000" dirty="0"/>
              <a:t> </a:t>
            </a:r>
            <a:r>
              <a:rPr lang="hu-HU" sz="2000" dirty="0" err="1"/>
              <a:t>weighted</a:t>
            </a:r>
            <a:r>
              <a:rPr lang="hu-HU" sz="2000" dirty="0"/>
              <a:t> </a:t>
            </a:r>
            <a:r>
              <a:rPr lang="hu-HU" sz="2000" dirty="0" err="1"/>
              <a:t>voting</a:t>
            </a:r>
            <a:endParaRPr lang="hu-HU" sz="2000" dirty="0"/>
          </a:p>
          <a:p>
            <a:pPr lvl="1"/>
            <a:endParaRPr lang="hu-HU" sz="2000" dirty="0"/>
          </a:p>
        </p:txBody>
      </p:sp>
      <p:sp>
        <p:nvSpPr>
          <p:cNvPr id="4" name="Text Box 5"/>
          <p:cNvSpPr txBox="1">
            <a:spLocks noChangeArrowheads="1"/>
          </p:cNvSpPr>
          <p:nvPr/>
        </p:nvSpPr>
        <p:spPr bwMode="auto">
          <a:xfrm>
            <a:off x="7011417" y="3266902"/>
            <a:ext cx="181822" cy="3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hu-HU" altLang="hu-HU"/>
          </a:p>
        </p:txBody>
      </p:sp>
      <p:grpSp>
        <p:nvGrpSpPr>
          <p:cNvPr id="5" name="Group 20"/>
          <p:cNvGrpSpPr>
            <a:grpSpLocks/>
          </p:cNvGrpSpPr>
          <p:nvPr/>
        </p:nvGrpSpPr>
        <p:grpSpPr bwMode="auto">
          <a:xfrm>
            <a:off x="6138293" y="3070054"/>
            <a:ext cx="1579563" cy="522288"/>
            <a:chOff x="2265" y="2188"/>
            <a:chExt cx="995" cy="329"/>
          </a:xfrm>
        </p:grpSpPr>
        <p:sp>
          <p:nvSpPr>
            <p:cNvPr id="6" name="Text Box 6"/>
            <p:cNvSpPr txBox="1">
              <a:spLocks noChangeArrowheads="1"/>
            </p:cNvSpPr>
            <p:nvPr/>
          </p:nvSpPr>
          <p:spPr bwMode="auto">
            <a:xfrm>
              <a:off x="2370" y="2229"/>
              <a:ext cx="890"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Training Data</a:t>
              </a:r>
            </a:p>
          </p:txBody>
        </p:sp>
        <p:sp>
          <p:nvSpPr>
            <p:cNvPr id="7" name="Oval 8"/>
            <p:cNvSpPr>
              <a:spLocks noChangeArrowheads="1"/>
            </p:cNvSpPr>
            <p:nvPr/>
          </p:nvSpPr>
          <p:spPr bwMode="auto">
            <a:xfrm>
              <a:off x="2265" y="2188"/>
              <a:ext cx="161"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hu-HU"/>
            </a:p>
          </p:txBody>
        </p:sp>
      </p:grpSp>
      <p:grpSp>
        <p:nvGrpSpPr>
          <p:cNvPr id="8" name="Group 68"/>
          <p:cNvGrpSpPr>
            <a:grpSpLocks/>
          </p:cNvGrpSpPr>
          <p:nvPr/>
        </p:nvGrpSpPr>
        <p:grpSpPr bwMode="auto">
          <a:xfrm>
            <a:off x="4376167" y="3516144"/>
            <a:ext cx="5437188" cy="857251"/>
            <a:chOff x="1094" y="2008"/>
            <a:chExt cx="3425" cy="540"/>
          </a:xfrm>
        </p:grpSpPr>
        <p:grpSp>
          <p:nvGrpSpPr>
            <p:cNvPr id="9" name="Group 10"/>
            <p:cNvGrpSpPr>
              <a:grpSpLocks/>
            </p:cNvGrpSpPr>
            <p:nvPr/>
          </p:nvGrpSpPr>
          <p:grpSpPr bwMode="auto">
            <a:xfrm>
              <a:off x="1094" y="2219"/>
              <a:ext cx="660" cy="329"/>
              <a:chOff x="1140" y="2654"/>
              <a:chExt cx="660" cy="329"/>
            </a:xfrm>
          </p:grpSpPr>
          <p:sp>
            <p:nvSpPr>
              <p:cNvPr id="20" name="Text Box 7"/>
              <p:cNvSpPr txBox="1">
                <a:spLocks noChangeArrowheads="1"/>
              </p:cNvSpPr>
              <p:nvPr/>
            </p:nvSpPr>
            <p:spPr bwMode="auto">
              <a:xfrm>
                <a:off x="1218" y="2674"/>
                <a:ext cx="46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Data1</a:t>
                </a:r>
              </a:p>
            </p:txBody>
          </p:sp>
          <p:sp>
            <p:nvSpPr>
              <p:cNvPr id="21" name="Oval 9"/>
              <p:cNvSpPr>
                <a:spLocks noChangeArrowheads="1"/>
              </p:cNvSpPr>
              <p:nvPr/>
            </p:nvSpPr>
            <p:spPr bwMode="auto">
              <a:xfrm>
                <a:off x="1140" y="2654"/>
                <a:ext cx="660"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grpSp>
          <p:nvGrpSpPr>
            <p:cNvPr id="10" name="Group 14"/>
            <p:cNvGrpSpPr>
              <a:grpSpLocks/>
            </p:cNvGrpSpPr>
            <p:nvPr/>
          </p:nvGrpSpPr>
          <p:grpSpPr bwMode="auto">
            <a:xfrm>
              <a:off x="3859" y="2219"/>
              <a:ext cx="660" cy="329"/>
              <a:chOff x="1140" y="2654"/>
              <a:chExt cx="660" cy="329"/>
            </a:xfrm>
          </p:grpSpPr>
          <p:sp>
            <p:nvSpPr>
              <p:cNvPr id="18" name="Text Box 15"/>
              <p:cNvSpPr txBox="1">
                <a:spLocks noChangeArrowheads="1"/>
              </p:cNvSpPr>
              <p:nvPr/>
            </p:nvSpPr>
            <p:spPr bwMode="auto">
              <a:xfrm>
                <a:off x="1218" y="2674"/>
                <a:ext cx="539"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Data m</a:t>
                </a:r>
              </a:p>
            </p:txBody>
          </p:sp>
          <p:sp>
            <p:nvSpPr>
              <p:cNvPr id="19" name="Oval 16"/>
              <p:cNvSpPr>
                <a:spLocks noChangeArrowheads="1"/>
              </p:cNvSpPr>
              <p:nvPr/>
            </p:nvSpPr>
            <p:spPr bwMode="auto">
              <a:xfrm>
                <a:off x="1140" y="2654"/>
                <a:ext cx="660"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grpSp>
          <p:nvGrpSpPr>
            <p:cNvPr id="11" name="Group 17"/>
            <p:cNvGrpSpPr>
              <a:grpSpLocks/>
            </p:cNvGrpSpPr>
            <p:nvPr/>
          </p:nvGrpSpPr>
          <p:grpSpPr bwMode="auto">
            <a:xfrm>
              <a:off x="1973" y="2219"/>
              <a:ext cx="660" cy="329"/>
              <a:chOff x="1140" y="2654"/>
              <a:chExt cx="660" cy="329"/>
            </a:xfrm>
          </p:grpSpPr>
          <p:sp>
            <p:nvSpPr>
              <p:cNvPr id="16" name="Text Box 18"/>
              <p:cNvSpPr txBox="1">
                <a:spLocks noChangeArrowheads="1"/>
              </p:cNvSpPr>
              <p:nvPr/>
            </p:nvSpPr>
            <p:spPr bwMode="auto">
              <a:xfrm>
                <a:off x="1218" y="2674"/>
                <a:ext cx="46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Data2</a:t>
                </a:r>
              </a:p>
            </p:txBody>
          </p:sp>
          <p:sp>
            <p:nvSpPr>
              <p:cNvPr id="17" name="Oval 19"/>
              <p:cNvSpPr>
                <a:spLocks noChangeArrowheads="1"/>
              </p:cNvSpPr>
              <p:nvPr/>
            </p:nvSpPr>
            <p:spPr bwMode="auto">
              <a:xfrm>
                <a:off x="1140" y="2654"/>
                <a:ext cx="660" cy="32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sp>
          <p:nvSpPr>
            <p:cNvPr id="12" name="Text Box 21"/>
            <p:cNvSpPr txBox="1">
              <a:spLocks noChangeArrowheads="1"/>
            </p:cNvSpPr>
            <p:nvPr/>
          </p:nvSpPr>
          <p:spPr bwMode="auto">
            <a:xfrm>
              <a:off x="2692" y="2115"/>
              <a:ext cx="1100"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sz="3200">
                  <a:sym typeface="Symbol" pitchFamily="18" charset="2"/>
                </a:rPr>
                <a:t>        </a:t>
              </a:r>
            </a:p>
          </p:txBody>
        </p:sp>
        <p:cxnSp>
          <p:nvCxnSpPr>
            <p:cNvPr id="13" name="AutoShape 26"/>
            <p:cNvCxnSpPr>
              <a:cxnSpLocks noChangeShapeType="1"/>
              <a:stCxn id="7" idx="3"/>
              <a:endCxn id="21" idx="7"/>
            </p:cNvCxnSpPr>
            <p:nvPr/>
          </p:nvCxnSpPr>
          <p:spPr bwMode="auto">
            <a:xfrm flipH="1">
              <a:off x="1657" y="2008"/>
              <a:ext cx="570" cy="25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27"/>
            <p:cNvCxnSpPr>
              <a:cxnSpLocks noChangeShapeType="1"/>
              <a:stCxn id="7" idx="4"/>
              <a:endCxn id="17" idx="7"/>
            </p:cNvCxnSpPr>
            <p:nvPr/>
          </p:nvCxnSpPr>
          <p:spPr bwMode="auto">
            <a:xfrm>
              <a:off x="2285" y="2056"/>
              <a:ext cx="252" cy="21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7" idx="5"/>
              <a:endCxn id="19" idx="1"/>
            </p:cNvCxnSpPr>
            <p:nvPr/>
          </p:nvCxnSpPr>
          <p:spPr bwMode="auto">
            <a:xfrm>
              <a:off x="2341" y="2008"/>
              <a:ext cx="1614" cy="25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69"/>
          <p:cNvGrpSpPr>
            <a:grpSpLocks/>
          </p:cNvGrpSpPr>
          <p:nvPr/>
        </p:nvGrpSpPr>
        <p:grpSpPr bwMode="auto">
          <a:xfrm>
            <a:off x="4341243" y="4373396"/>
            <a:ext cx="5457825" cy="858839"/>
            <a:chOff x="1072" y="2548"/>
            <a:chExt cx="3438" cy="541"/>
          </a:xfrm>
        </p:grpSpPr>
        <p:sp>
          <p:nvSpPr>
            <p:cNvPr id="23" name="Text Box 22"/>
            <p:cNvSpPr txBox="1">
              <a:spLocks noChangeArrowheads="1"/>
            </p:cNvSpPr>
            <p:nvPr/>
          </p:nvSpPr>
          <p:spPr bwMode="auto">
            <a:xfrm>
              <a:off x="1072" y="2805"/>
              <a:ext cx="643" cy="23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Learner1</a:t>
              </a:r>
            </a:p>
          </p:txBody>
        </p:sp>
        <p:sp>
          <p:nvSpPr>
            <p:cNvPr id="24" name="Text Box 23"/>
            <p:cNvSpPr txBox="1">
              <a:spLocks noChangeArrowheads="1"/>
            </p:cNvSpPr>
            <p:nvPr/>
          </p:nvSpPr>
          <p:spPr bwMode="auto">
            <a:xfrm>
              <a:off x="1952" y="2793"/>
              <a:ext cx="643" cy="23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Learner2</a:t>
              </a:r>
            </a:p>
          </p:txBody>
        </p:sp>
        <p:sp>
          <p:nvSpPr>
            <p:cNvPr id="25" name="Text Box 24"/>
            <p:cNvSpPr txBox="1">
              <a:spLocks noChangeArrowheads="1"/>
            </p:cNvSpPr>
            <p:nvPr/>
          </p:nvSpPr>
          <p:spPr bwMode="auto">
            <a:xfrm>
              <a:off x="3792" y="2774"/>
              <a:ext cx="718" cy="23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Learner m</a:t>
              </a:r>
            </a:p>
          </p:txBody>
        </p:sp>
        <p:cxnSp>
          <p:nvCxnSpPr>
            <p:cNvPr id="26" name="AutoShape 30"/>
            <p:cNvCxnSpPr>
              <a:cxnSpLocks noChangeShapeType="1"/>
              <a:stCxn id="21" idx="4"/>
              <a:endCxn id="23" idx="0"/>
            </p:cNvCxnSpPr>
            <p:nvPr/>
          </p:nvCxnSpPr>
          <p:spPr bwMode="auto">
            <a:xfrm flipH="1">
              <a:off x="1394" y="2548"/>
              <a:ext cx="30" cy="257"/>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1"/>
            <p:cNvCxnSpPr>
              <a:cxnSpLocks noChangeShapeType="1"/>
              <a:stCxn id="17" idx="4"/>
              <a:endCxn id="24" idx="0"/>
            </p:cNvCxnSpPr>
            <p:nvPr/>
          </p:nvCxnSpPr>
          <p:spPr bwMode="auto">
            <a:xfrm flipH="1">
              <a:off x="2274" y="2548"/>
              <a:ext cx="29" cy="24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2"/>
            <p:cNvCxnSpPr>
              <a:cxnSpLocks noChangeShapeType="1"/>
              <a:stCxn id="19" idx="4"/>
              <a:endCxn id="25" idx="0"/>
            </p:cNvCxnSpPr>
            <p:nvPr/>
          </p:nvCxnSpPr>
          <p:spPr bwMode="auto">
            <a:xfrm flipH="1">
              <a:off x="4151" y="2548"/>
              <a:ext cx="38" cy="226"/>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Box 52"/>
            <p:cNvSpPr txBox="1">
              <a:spLocks noChangeArrowheads="1"/>
            </p:cNvSpPr>
            <p:nvPr/>
          </p:nvSpPr>
          <p:spPr bwMode="auto">
            <a:xfrm>
              <a:off x="2657" y="2719"/>
              <a:ext cx="1100"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sz="3200">
                  <a:sym typeface="Symbol" pitchFamily="18" charset="2"/>
                </a:rPr>
                <a:t>        </a:t>
              </a:r>
            </a:p>
          </p:txBody>
        </p:sp>
      </p:grpSp>
      <p:grpSp>
        <p:nvGrpSpPr>
          <p:cNvPr id="30" name="Group 70"/>
          <p:cNvGrpSpPr>
            <a:grpSpLocks/>
          </p:cNvGrpSpPr>
          <p:nvPr/>
        </p:nvGrpSpPr>
        <p:grpSpPr bwMode="auto">
          <a:xfrm>
            <a:off x="4393630" y="5103644"/>
            <a:ext cx="5554662" cy="922339"/>
            <a:chOff x="1105" y="3008"/>
            <a:chExt cx="3499" cy="581"/>
          </a:xfrm>
        </p:grpSpPr>
        <p:grpSp>
          <p:nvGrpSpPr>
            <p:cNvPr id="31" name="Group 54"/>
            <p:cNvGrpSpPr>
              <a:grpSpLocks/>
            </p:cNvGrpSpPr>
            <p:nvPr/>
          </p:nvGrpSpPr>
          <p:grpSpPr bwMode="auto">
            <a:xfrm>
              <a:off x="1105" y="3260"/>
              <a:ext cx="660" cy="329"/>
              <a:chOff x="1105" y="3383"/>
              <a:chExt cx="660" cy="329"/>
            </a:xfrm>
          </p:grpSpPr>
          <p:sp>
            <p:nvSpPr>
              <p:cNvPr id="42" name="Text Box 34"/>
              <p:cNvSpPr txBox="1">
                <a:spLocks noChangeArrowheads="1"/>
              </p:cNvSpPr>
              <p:nvPr/>
            </p:nvSpPr>
            <p:spPr bwMode="auto">
              <a:xfrm>
                <a:off x="1144" y="3403"/>
                <a:ext cx="5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Model1</a:t>
                </a:r>
              </a:p>
            </p:txBody>
          </p:sp>
          <p:sp>
            <p:nvSpPr>
              <p:cNvPr id="43" name="Oval 35"/>
              <p:cNvSpPr>
                <a:spLocks noChangeArrowheads="1"/>
              </p:cNvSpPr>
              <p:nvPr/>
            </p:nvSpPr>
            <p:spPr bwMode="auto">
              <a:xfrm>
                <a:off x="1105"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grpSp>
          <p:nvGrpSpPr>
            <p:cNvPr id="32" name="Group 55"/>
            <p:cNvGrpSpPr>
              <a:grpSpLocks/>
            </p:cNvGrpSpPr>
            <p:nvPr/>
          </p:nvGrpSpPr>
          <p:grpSpPr bwMode="auto">
            <a:xfrm>
              <a:off x="1977" y="3260"/>
              <a:ext cx="660" cy="329"/>
              <a:chOff x="1977" y="3383"/>
              <a:chExt cx="660" cy="329"/>
            </a:xfrm>
          </p:grpSpPr>
          <p:sp>
            <p:nvSpPr>
              <p:cNvPr id="40" name="Text Box 44"/>
              <p:cNvSpPr txBox="1">
                <a:spLocks noChangeArrowheads="1"/>
              </p:cNvSpPr>
              <p:nvPr/>
            </p:nvSpPr>
            <p:spPr bwMode="auto">
              <a:xfrm>
                <a:off x="2016" y="3403"/>
                <a:ext cx="5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Model2</a:t>
                </a:r>
              </a:p>
            </p:txBody>
          </p:sp>
          <p:sp>
            <p:nvSpPr>
              <p:cNvPr id="41" name="Oval 45"/>
              <p:cNvSpPr>
                <a:spLocks noChangeArrowheads="1"/>
              </p:cNvSpPr>
              <p:nvPr/>
            </p:nvSpPr>
            <p:spPr bwMode="auto">
              <a:xfrm>
                <a:off x="1977"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grpSp>
          <p:nvGrpSpPr>
            <p:cNvPr id="33" name="Group 56"/>
            <p:cNvGrpSpPr>
              <a:grpSpLocks/>
            </p:cNvGrpSpPr>
            <p:nvPr/>
          </p:nvGrpSpPr>
          <p:grpSpPr bwMode="auto">
            <a:xfrm>
              <a:off x="3855" y="3260"/>
              <a:ext cx="749" cy="329"/>
              <a:chOff x="3855" y="3383"/>
              <a:chExt cx="660" cy="329"/>
            </a:xfrm>
          </p:grpSpPr>
          <p:sp>
            <p:nvSpPr>
              <p:cNvPr id="38" name="Text Box 47"/>
              <p:cNvSpPr txBox="1">
                <a:spLocks noChangeArrowheads="1"/>
              </p:cNvSpPr>
              <p:nvPr/>
            </p:nvSpPr>
            <p:spPr bwMode="auto">
              <a:xfrm>
                <a:off x="3894" y="3403"/>
                <a:ext cx="571"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Model m</a:t>
                </a:r>
              </a:p>
            </p:txBody>
          </p:sp>
          <p:sp>
            <p:nvSpPr>
              <p:cNvPr id="39" name="Oval 48"/>
              <p:cNvSpPr>
                <a:spLocks noChangeArrowheads="1"/>
              </p:cNvSpPr>
              <p:nvPr/>
            </p:nvSpPr>
            <p:spPr bwMode="auto">
              <a:xfrm>
                <a:off x="3855"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cxnSp>
          <p:nvCxnSpPr>
            <p:cNvPr id="34" name="AutoShape 49"/>
            <p:cNvCxnSpPr>
              <a:cxnSpLocks noChangeShapeType="1"/>
              <a:stCxn id="23" idx="2"/>
              <a:endCxn id="43" idx="0"/>
            </p:cNvCxnSpPr>
            <p:nvPr/>
          </p:nvCxnSpPr>
          <p:spPr bwMode="auto">
            <a:xfrm>
              <a:off x="1394" y="3039"/>
              <a:ext cx="41" cy="221"/>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50"/>
            <p:cNvCxnSpPr>
              <a:cxnSpLocks noChangeShapeType="1"/>
              <a:stCxn id="24" idx="2"/>
              <a:endCxn id="41" idx="0"/>
            </p:cNvCxnSpPr>
            <p:nvPr/>
          </p:nvCxnSpPr>
          <p:spPr bwMode="auto">
            <a:xfrm>
              <a:off x="2274" y="3027"/>
              <a:ext cx="33" cy="23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51"/>
            <p:cNvCxnSpPr>
              <a:cxnSpLocks noChangeShapeType="1"/>
              <a:stCxn id="25" idx="2"/>
              <a:endCxn id="39" idx="0"/>
            </p:cNvCxnSpPr>
            <p:nvPr/>
          </p:nvCxnSpPr>
          <p:spPr bwMode="auto">
            <a:xfrm>
              <a:off x="4151" y="3008"/>
              <a:ext cx="79" cy="25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53"/>
            <p:cNvSpPr txBox="1">
              <a:spLocks noChangeArrowheads="1"/>
            </p:cNvSpPr>
            <p:nvPr/>
          </p:nvSpPr>
          <p:spPr bwMode="auto">
            <a:xfrm>
              <a:off x="2660" y="3169"/>
              <a:ext cx="1100"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sz="3200">
                  <a:sym typeface="Symbol" pitchFamily="18" charset="2"/>
                </a:rPr>
                <a:t>        </a:t>
              </a:r>
            </a:p>
          </p:txBody>
        </p:sp>
      </p:grpSp>
      <p:grpSp>
        <p:nvGrpSpPr>
          <p:cNvPr id="44" name="Group 71"/>
          <p:cNvGrpSpPr>
            <a:grpSpLocks/>
          </p:cNvGrpSpPr>
          <p:nvPr/>
        </p:nvGrpSpPr>
        <p:grpSpPr bwMode="auto">
          <a:xfrm>
            <a:off x="4917507" y="6025983"/>
            <a:ext cx="4435477" cy="687388"/>
            <a:chOff x="1435" y="3589"/>
            <a:chExt cx="2794" cy="433"/>
          </a:xfrm>
        </p:grpSpPr>
        <p:sp>
          <p:nvSpPr>
            <p:cNvPr id="45" name="Text Box 57"/>
            <p:cNvSpPr txBox="1">
              <a:spLocks noChangeArrowheads="1"/>
            </p:cNvSpPr>
            <p:nvPr/>
          </p:nvSpPr>
          <p:spPr bwMode="auto">
            <a:xfrm>
              <a:off x="2016" y="3788"/>
              <a:ext cx="1112" cy="234"/>
            </a:xfrm>
            <a:prstGeom prst="rect">
              <a:avLst/>
            </a:prstGeom>
            <a:noFill/>
            <a:ln w="38100">
              <a:solidFill>
                <a:srgbClr val="CC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hu-HU"/>
                <a:t>Model Combiner</a:t>
              </a:r>
            </a:p>
          </p:txBody>
        </p:sp>
        <p:cxnSp>
          <p:nvCxnSpPr>
            <p:cNvPr id="46" name="AutoShape 59"/>
            <p:cNvCxnSpPr>
              <a:cxnSpLocks noChangeShapeType="1"/>
              <a:stCxn id="43" idx="4"/>
              <a:endCxn id="45" idx="0"/>
            </p:cNvCxnSpPr>
            <p:nvPr/>
          </p:nvCxnSpPr>
          <p:spPr bwMode="auto">
            <a:xfrm>
              <a:off x="1435" y="3589"/>
              <a:ext cx="1137" cy="19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AutoShape 60"/>
            <p:cNvCxnSpPr>
              <a:cxnSpLocks noChangeShapeType="1"/>
              <a:stCxn id="41" idx="4"/>
              <a:endCxn id="45" idx="0"/>
            </p:cNvCxnSpPr>
            <p:nvPr/>
          </p:nvCxnSpPr>
          <p:spPr bwMode="auto">
            <a:xfrm>
              <a:off x="2307" y="3589"/>
              <a:ext cx="265" cy="19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61"/>
            <p:cNvCxnSpPr>
              <a:cxnSpLocks noChangeShapeType="1"/>
              <a:stCxn id="39" idx="4"/>
              <a:endCxn id="45" idx="0"/>
            </p:cNvCxnSpPr>
            <p:nvPr/>
          </p:nvCxnSpPr>
          <p:spPr bwMode="auto">
            <a:xfrm flipH="1">
              <a:off x="2572" y="3589"/>
              <a:ext cx="1657" cy="199"/>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Group 72"/>
          <p:cNvGrpSpPr>
            <a:grpSpLocks/>
          </p:cNvGrpSpPr>
          <p:nvPr/>
        </p:nvGrpSpPr>
        <p:grpSpPr bwMode="auto">
          <a:xfrm>
            <a:off x="7605143" y="6291088"/>
            <a:ext cx="3027363" cy="522288"/>
            <a:chOff x="3128" y="3756"/>
            <a:chExt cx="1907" cy="329"/>
          </a:xfrm>
        </p:grpSpPr>
        <p:grpSp>
          <p:nvGrpSpPr>
            <p:cNvPr id="50" name="Group 64"/>
            <p:cNvGrpSpPr>
              <a:grpSpLocks/>
            </p:cNvGrpSpPr>
            <p:nvPr/>
          </p:nvGrpSpPr>
          <p:grpSpPr bwMode="auto">
            <a:xfrm>
              <a:off x="3830" y="3756"/>
              <a:ext cx="1205" cy="329"/>
              <a:chOff x="3855" y="3383"/>
              <a:chExt cx="660" cy="329"/>
            </a:xfrm>
          </p:grpSpPr>
          <p:sp>
            <p:nvSpPr>
              <p:cNvPr id="52" name="Text Box 65"/>
              <p:cNvSpPr txBox="1">
                <a:spLocks noChangeArrowheads="1"/>
              </p:cNvSpPr>
              <p:nvPr/>
            </p:nvSpPr>
            <p:spPr bwMode="auto">
              <a:xfrm>
                <a:off x="3894" y="3403"/>
                <a:ext cx="526"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hu-HU"/>
                  <a:t> Final Model</a:t>
                </a:r>
              </a:p>
            </p:txBody>
          </p:sp>
          <p:sp>
            <p:nvSpPr>
              <p:cNvPr id="53" name="Oval 66"/>
              <p:cNvSpPr>
                <a:spLocks noChangeArrowheads="1"/>
              </p:cNvSpPr>
              <p:nvPr/>
            </p:nvSpPr>
            <p:spPr bwMode="auto">
              <a:xfrm>
                <a:off x="3855" y="3383"/>
                <a:ext cx="660" cy="329"/>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hu-HU"/>
              </a:p>
            </p:txBody>
          </p:sp>
        </p:grpSp>
        <p:cxnSp>
          <p:nvCxnSpPr>
            <p:cNvPr id="51" name="AutoShape 67"/>
            <p:cNvCxnSpPr>
              <a:cxnSpLocks noChangeShapeType="1"/>
              <a:stCxn id="45" idx="3"/>
              <a:endCxn id="53" idx="2"/>
            </p:cNvCxnSpPr>
            <p:nvPr/>
          </p:nvCxnSpPr>
          <p:spPr bwMode="auto">
            <a:xfrm>
              <a:off x="3128" y="3905"/>
              <a:ext cx="702" cy="1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077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Idea</a:t>
            </a:r>
          </a:p>
        </p:txBody>
      </p:sp>
      <p:sp>
        <p:nvSpPr>
          <p:cNvPr id="3" name="Tartalom helye 2"/>
          <p:cNvSpPr>
            <a:spLocks noGrp="1"/>
          </p:cNvSpPr>
          <p:nvPr>
            <p:ph idx="1"/>
          </p:nvPr>
        </p:nvSpPr>
        <p:spPr/>
        <p:txBody>
          <a:bodyPr>
            <a:normAutofit lnSpcReduction="10000"/>
          </a:bodyPr>
          <a:lstStyle/>
          <a:p>
            <a:r>
              <a:rPr lang="hu-HU" dirty="0" err="1"/>
              <a:t>Combining</a:t>
            </a:r>
            <a:r>
              <a:rPr lang="hu-HU" dirty="0"/>
              <a:t> </a:t>
            </a:r>
            <a:r>
              <a:rPr lang="hu-HU" dirty="0" err="1"/>
              <a:t>multiple</a:t>
            </a:r>
            <a:r>
              <a:rPr lang="hu-HU" dirty="0"/>
              <a:t> </a:t>
            </a:r>
            <a:r>
              <a:rPr lang="hu-HU" dirty="0" err="1"/>
              <a:t>independent</a:t>
            </a:r>
            <a:r>
              <a:rPr lang="hu-HU" dirty="0"/>
              <a:t> and </a:t>
            </a:r>
            <a:r>
              <a:rPr lang="hu-HU" dirty="0" err="1"/>
              <a:t>diverse</a:t>
            </a:r>
            <a:r>
              <a:rPr lang="hu-HU" dirty="0"/>
              <a:t> </a:t>
            </a:r>
            <a:r>
              <a:rPr lang="hu-HU" dirty="0" err="1"/>
              <a:t>decisions</a:t>
            </a:r>
            <a:endParaRPr lang="hu-HU" dirty="0"/>
          </a:p>
          <a:p>
            <a:pPr lvl="1"/>
            <a:r>
              <a:rPr lang="hu-HU" dirty="0" err="1"/>
              <a:t>Each</a:t>
            </a:r>
            <a:r>
              <a:rPr lang="hu-HU" dirty="0"/>
              <a:t> of </a:t>
            </a:r>
            <a:r>
              <a:rPr lang="hu-HU" dirty="0" err="1"/>
              <a:t>them</a:t>
            </a:r>
            <a:r>
              <a:rPr lang="hu-HU" dirty="0"/>
              <a:t> is </a:t>
            </a:r>
            <a:r>
              <a:rPr lang="hu-HU" dirty="0" err="1"/>
              <a:t>at</a:t>
            </a:r>
            <a:r>
              <a:rPr lang="hu-HU" dirty="0"/>
              <a:t> </a:t>
            </a:r>
            <a:r>
              <a:rPr lang="hu-HU" dirty="0" err="1"/>
              <a:t>least</a:t>
            </a:r>
            <a:r>
              <a:rPr lang="hu-HU" dirty="0"/>
              <a:t> more </a:t>
            </a:r>
            <a:r>
              <a:rPr lang="hu-HU" dirty="0" err="1"/>
              <a:t>accurace</a:t>
            </a:r>
            <a:r>
              <a:rPr lang="hu-HU" dirty="0"/>
              <a:t> </a:t>
            </a:r>
            <a:r>
              <a:rPr lang="hu-HU" dirty="0" err="1"/>
              <a:t>than</a:t>
            </a:r>
            <a:r>
              <a:rPr lang="hu-HU" dirty="0"/>
              <a:t> random </a:t>
            </a:r>
            <a:r>
              <a:rPr lang="hu-HU" dirty="0" err="1"/>
              <a:t>guessing</a:t>
            </a:r>
            <a:endParaRPr lang="hu-HU" dirty="0"/>
          </a:p>
          <a:p>
            <a:pPr lvl="1"/>
            <a:endParaRPr lang="hu-HU" dirty="0"/>
          </a:p>
          <a:p>
            <a:r>
              <a:rPr lang="hu-HU" dirty="0"/>
              <a:t>Random </a:t>
            </a:r>
            <a:r>
              <a:rPr lang="hu-HU" dirty="0" err="1"/>
              <a:t>errors</a:t>
            </a:r>
            <a:r>
              <a:rPr lang="hu-HU" dirty="0"/>
              <a:t> </a:t>
            </a:r>
            <a:r>
              <a:rPr lang="hu-HU" dirty="0" err="1"/>
              <a:t>cancel</a:t>
            </a:r>
            <a:r>
              <a:rPr lang="hu-HU" dirty="0"/>
              <a:t> </a:t>
            </a:r>
            <a:r>
              <a:rPr lang="hu-HU" dirty="0" err="1"/>
              <a:t>each</a:t>
            </a:r>
            <a:r>
              <a:rPr lang="hu-HU" dirty="0"/>
              <a:t> </a:t>
            </a:r>
            <a:r>
              <a:rPr lang="hu-HU" dirty="0" err="1"/>
              <a:t>other</a:t>
            </a:r>
            <a:r>
              <a:rPr lang="hu-HU" dirty="0"/>
              <a:t> out</a:t>
            </a:r>
          </a:p>
          <a:p>
            <a:pPr lvl="1"/>
            <a:r>
              <a:rPr lang="hu-HU" dirty="0" err="1"/>
              <a:t>Correct</a:t>
            </a:r>
            <a:r>
              <a:rPr lang="hu-HU" dirty="0"/>
              <a:t> </a:t>
            </a:r>
            <a:r>
              <a:rPr lang="hu-HU" dirty="0" err="1"/>
              <a:t>decisions</a:t>
            </a:r>
            <a:r>
              <a:rPr lang="hu-HU" dirty="0"/>
              <a:t> </a:t>
            </a:r>
            <a:r>
              <a:rPr lang="hu-HU" dirty="0" err="1"/>
              <a:t>are</a:t>
            </a:r>
            <a:r>
              <a:rPr lang="hu-HU" dirty="0"/>
              <a:t> </a:t>
            </a:r>
            <a:r>
              <a:rPr lang="hu-HU" dirty="0" err="1"/>
              <a:t>reinforced</a:t>
            </a:r>
            <a:endParaRPr lang="hu-HU" dirty="0"/>
          </a:p>
          <a:p>
            <a:endParaRPr lang="hu-HU" dirty="0"/>
          </a:p>
          <a:p>
            <a:r>
              <a:rPr lang="hu-HU" dirty="0"/>
              <a:t>Real life </a:t>
            </a:r>
            <a:r>
              <a:rPr lang="hu-HU" dirty="0" err="1"/>
              <a:t>examples</a:t>
            </a:r>
            <a:endParaRPr lang="hu-HU" dirty="0"/>
          </a:p>
          <a:p>
            <a:pPr lvl="1"/>
            <a:r>
              <a:rPr lang="hu-HU" dirty="0" err="1"/>
              <a:t>How</a:t>
            </a:r>
            <a:r>
              <a:rPr lang="hu-HU" dirty="0"/>
              <a:t> </a:t>
            </a:r>
            <a:r>
              <a:rPr lang="hu-HU" dirty="0" err="1"/>
              <a:t>many</a:t>
            </a:r>
            <a:r>
              <a:rPr lang="hu-HU" dirty="0"/>
              <a:t> </a:t>
            </a:r>
            <a:r>
              <a:rPr lang="hu-HU" dirty="0" err="1"/>
              <a:t>jelly</a:t>
            </a:r>
            <a:r>
              <a:rPr lang="hu-HU" dirty="0"/>
              <a:t> </a:t>
            </a:r>
            <a:r>
              <a:rPr lang="hu-HU" dirty="0" err="1"/>
              <a:t>beans</a:t>
            </a:r>
            <a:r>
              <a:rPr lang="hu-HU" dirty="0"/>
              <a:t> </a:t>
            </a:r>
            <a:r>
              <a:rPr lang="hu-HU" dirty="0" err="1"/>
              <a:t>in</a:t>
            </a:r>
            <a:r>
              <a:rPr lang="hu-HU" dirty="0"/>
              <a:t> </a:t>
            </a:r>
            <a:r>
              <a:rPr lang="hu-HU" dirty="0" err="1"/>
              <a:t>the</a:t>
            </a:r>
            <a:r>
              <a:rPr lang="hu-HU" dirty="0"/>
              <a:t> </a:t>
            </a:r>
            <a:r>
              <a:rPr lang="hu-HU" dirty="0" err="1"/>
              <a:t>jar</a:t>
            </a:r>
            <a:r>
              <a:rPr lang="hu-HU" dirty="0"/>
              <a:t>?</a:t>
            </a:r>
          </a:p>
          <a:p>
            <a:pPr lvl="2"/>
            <a:r>
              <a:rPr lang="hu-HU" dirty="0" err="1"/>
              <a:t>Individual</a:t>
            </a:r>
            <a:r>
              <a:rPr lang="hu-HU" dirty="0"/>
              <a:t> </a:t>
            </a:r>
            <a:r>
              <a:rPr lang="hu-HU" dirty="0" err="1"/>
              <a:t>guess</a:t>
            </a:r>
            <a:r>
              <a:rPr lang="hu-HU" dirty="0"/>
              <a:t> </a:t>
            </a:r>
            <a:r>
              <a:rPr lang="hu-HU" dirty="0" err="1"/>
              <a:t>vs</a:t>
            </a:r>
            <a:r>
              <a:rPr lang="hu-HU" dirty="0"/>
              <a:t> </a:t>
            </a:r>
            <a:r>
              <a:rPr lang="hu-HU" dirty="0" err="1"/>
              <a:t>group</a:t>
            </a:r>
            <a:r>
              <a:rPr lang="hu-HU" dirty="0"/>
              <a:t> </a:t>
            </a:r>
            <a:r>
              <a:rPr lang="hu-HU" dirty="0" err="1"/>
              <a:t>average</a:t>
            </a:r>
            <a:endParaRPr lang="hu-HU" dirty="0"/>
          </a:p>
          <a:p>
            <a:pPr lvl="1"/>
            <a:r>
              <a:rPr lang="hu-HU" dirty="0" err="1"/>
              <a:t>Who</a:t>
            </a:r>
            <a:r>
              <a:rPr lang="hu-HU" dirty="0"/>
              <a:t> </a:t>
            </a:r>
            <a:r>
              <a:rPr lang="hu-HU" dirty="0" err="1"/>
              <a:t>Wants</a:t>
            </a:r>
            <a:r>
              <a:rPr lang="hu-HU" dirty="0"/>
              <a:t> </a:t>
            </a:r>
            <a:r>
              <a:rPr lang="hu-HU" dirty="0" err="1"/>
              <a:t>to</a:t>
            </a:r>
            <a:r>
              <a:rPr lang="hu-HU" dirty="0"/>
              <a:t> be a </a:t>
            </a:r>
            <a:r>
              <a:rPr lang="hu-HU" dirty="0" err="1"/>
              <a:t>Millionaire</a:t>
            </a:r>
            <a:endParaRPr lang="hu-HU" dirty="0"/>
          </a:p>
          <a:p>
            <a:pPr lvl="2"/>
            <a:r>
              <a:rPr lang="hu-HU" dirty="0" err="1"/>
              <a:t>Expert</a:t>
            </a:r>
            <a:r>
              <a:rPr lang="hu-HU" dirty="0"/>
              <a:t> </a:t>
            </a:r>
            <a:r>
              <a:rPr lang="hu-HU" dirty="0" err="1"/>
              <a:t>friend</a:t>
            </a:r>
            <a:r>
              <a:rPr lang="hu-HU" dirty="0"/>
              <a:t> </a:t>
            </a:r>
            <a:r>
              <a:rPr lang="hu-HU" dirty="0" err="1"/>
              <a:t>vs</a:t>
            </a:r>
            <a:r>
              <a:rPr lang="hu-HU" dirty="0"/>
              <a:t> </a:t>
            </a:r>
            <a:r>
              <a:rPr lang="hu-HU" dirty="0" err="1"/>
              <a:t>audience</a:t>
            </a:r>
            <a:r>
              <a:rPr lang="hu-HU" dirty="0"/>
              <a:t> </a:t>
            </a:r>
            <a:r>
              <a:rPr lang="hu-HU" dirty="0" err="1"/>
              <a:t>vote</a:t>
            </a:r>
            <a:endParaRPr lang="hu-HU"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378904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214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Homogenous</a:t>
            </a:r>
            <a:r>
              <a:rPr lang="hu-HU" dirty="0"/>
              <a:t> </a:t>
            </a:r>
            <a:r>
              <a:rPr lang="hu-HU" dirty="0" err="1"/>
              <a:t>case</a:t>
            </a:r>
            <a:endParaRPr lang="hu-HU" dirty="0"/>
          </a:p>
        </p:txBody>
      </p:sp>
      <p:sp>
        <p:nvSpPr>
          <p:cNvPr id="3" name="Tartalom helye 2"/>
          <p:cNvSpPr>
            <a:spLocks noGrp="1"/>
          </p:cNvSpPr>
          <p:nvPr>
            <p:ph idx="1"/>
          </p:nvPr>
        </p:nvSpPr>
        <p:spPr/>
        <p:txBody>
          <a:bodyPr/>
          <a:lstStyle/>
          <a:p>
            <a:r>
              <a:rPr lang="hu-HU" dirty="0" err="1"/>
              <a:t>Single</a:t>
            </a:r>
            <a:r>
              <a:rPr lang="hu-HU" dirty="0"/>
              <a:t> </a:t>
            </a:r>
            <a:r>
              <a:rPr lang="hu-HU" dirty="0" err="1"/>
              <a:t>learning</a:t>
            </a:r>
            <a:r>
              <a:rPr lang="hu-HU" dirty="0"/>
              <a:t> </a:t>
            </a:r>
            <a:r>
              <a:rPr lang="hu-HU" dirty="0" err="1"/>
              <a:t>algorithm</a:t>
            </a:r>
            <a:r>
              <a:rPr lang="hu-HU" dirty="0"/>
              <a:t> </a:t>
            </a:r>
            <a:r>
              <a:rPr lang="hu-HU" dirty="0" err="1"/>
              <a:t>trained</a:t>
            </a:r>
            <a:r>
              <a:rPr lang="hu-HU" dirty="0"/>
              <a:t> </a:t>
            </a:r>
            <a:r>
              <a:rPr lang="hu-HU" dirty="0" err="1"/>
              <a:t>on</a:t>
            </a:r>
            <a:r>
              <a:rPr lang="hu-HU" dirty="0"/>
              <a:t> </a:t>
            </a:r>
            <a:r>
              <a:rPr lang="hu-HU" dirty="0" err="1"/>
              <a:t>multiple</a:t>
            </a:r>
            <a:r>
              <a:rPr lang="hu-HU" dirty="0"/>
              <a:t> </a:t>
            </a:r>
            <a:r>
              <a:rPr lang="hu-HU" dirty="0" err="1"/>
              <a:t>training</a:t>
            </a:r>
            <a:r>
              <a:rPr lang="hu-HU" dirty="0"/>
              <a:t> </a:t>
            </a:r>
            <a:r>
              <a:rPr lang="hu-HU" dirty="0" err="1"/>
              <a:t>data</a:t>
            </a:r>
            <a:endParaRPr lang="hu-HU" dirty="0"/>
          </a:p>
          <a:p>
            <a:pPr lvl="1"/>
            <a:r>
              <a:rPr lang="hu-HU" dirty="0"/>
              <a:t>Data1 ≠ Data2 ≠  … ≠  Data m</a:t>
            </a:r>
          </a:p>
          <a:p>
            <a:pPr lvl="1"/>
            <a:r>
              <a:rPr lang="hu-HU" dirty="0"/>
              <a:t>Learner1 = Learner2 = … = </a:t>
            </a:r>
            <a:r>
              <a:rPr lang="hu-HU" dirty="0" err="1"/>
              <a:t>Learner</a:t>
            </a:r>
            <a:r>
              <a:rPr lang="hu-HU" dirty="0"/>
              <a:t>_m</a:t>
            </a:r>
          </a:p>
          <a:p>
            <a:r>
              <a:rPr lang="hu-HU" dirty="0" err="1"/>
              <a:t>Different</a:t>
            </a:r>
            <a:r>
              <a:rPr lang="hu-HU" dirty="0"/>
              <a:t> </a:t>
            </a:r>
            <a:r>
              <a:rPr lang="hu-HU" dirty="0" err="1"/>
              <a:t>methods</a:t>
            </a:r>
            <a:r>
              <a:rPr lang="hu-HU" dirty="0"/>
              <a:t> </a:t>
            </a:r>
            <a:r>
              <a:rPr lang="hu-HU" dirty="0" err="1"/>
              <a:t>for</a:t>
            </a:r>
            <a:r>
              <a:rPr lang="hu-HU" dirty="0"/>
              <a:t> </a:t>
            </a:r>
            <a:r>
              <a:rPr lang="hu-HU" dirty="0" err="1"/>
              <a:t>changind</a:t>
            </a:r>
            <a:r>
              <a:rPr lang="hu-HU" dirty="0"/>
              <a:t> </a:t>
            </a:r>
            <a:r>
              <a:rPr lang="hu-HU" dirty="0" err="1"/>
              <a:t>training</a:t>
            </a:r>
            <a:r>
              <a:rPr lang="hu-HU" dirty="0"/>
              <a:t> </a:t>
            </a:r>
            <a:r>
              <a:rPr lang="hu-HU" dirty="0" err="1"/>
              <a:t>data</a:t>
            </a:r>
            <a:endParaRPr lang="hu-HU" dirty="0"/>
          </a:p>
          <a:p>
            <a:pPr lvl="1"/>
            <a:r>
              <a:rPr lang="hu-HU" dirty="0" err="1"/>
              <a:t>Bagging</a:t>
            </a:r>
            <a:r>
              <a:rPr lang="hu-HU" dirty="0"/>
              <a:t>: </a:t>
            </a:r>
            <a:r>
              <a:rPr lang="hu-HU" dirty="0" err="1"/>
              <a:t>Resample</a:t>
            </a:r>
            <a:r>
              <a:rPr lang="hu-HU" dirty="0"/>
              <a:t> </a:t>
            </a:r>
            <a:r>
              <a:rPr lang="hu-HU" dirty="0" err="1"/>
              <a:t>training</a:t>
            </a:r>
            <a:r>
              <a:rPr lang="hu-HU" dirty="0"/>
              <a:t> </a:t>
            </a:r>
            <a:r>
              <a:rPr lang="hu-HU" dirty="0" err="1"/>
              <a:t>data</a:t>
            </a:r>
            <a:r>
              <a:rPr lang="hu-HU" dirty="0"/>
              <a:t> - </a:t>
            </a:r>
            <a:r>
              <a:rPr lang="hu-HU" dirty="0" err="1"/>
              <a:t>replicates</a:t>
            </a:r>
            <a:endParaRPr lang="hu-HU" dirty="0"/>
          </a:p>
          <a:p>
            <a:pPr lvl="1"/>
            <a:r>
              <a:rPr lang="hu-HU" dirty="0" err="1"/>
              <a:t>Boosting</a:t>
            </a:r>
            <a:r>
              <a:rPr lang="hu-HU" dirty="0"/>
              <a:t>: </a:t>
            </a:r>
            <a:r>
              <a:rPr lang="hu-HU" dirty="0" err="1"/>
              <a:t>Reweight</a:t>
            </a:r>
            <a:r>
              <a:rPr lang="hu-HU" dirty="0"/>
              <a:t> </a:t>
            </a:r>
            <a:r>
              <a:rPr lang="hu-HU" dirty="0" err="1"/>
              <a:t>training</a:t>
            </a:r>
            <a:r>
              <a:rPr lang="hu-HU" dirty="0"/>
              <a:t> </a:t>
            </a:r>
            <a:r>
              <a:rPr lang="hu-HU" dirty="0" err="1"/>
              <a:t>data</a:t>
            </a:r>
            <a:endParaRPr lang="hu-HU" dirty="0"/>
          </a:p>
          <a:p>
            <a:pPr lvl="1"/>
            <a:r>
              <a:rPr lang="hu-HU" dirty="0" err="1"/>
              <a:t>Decorate</a:t>
            </a:r>
            <a:r>
              <a:rPr lang="hu-HU" dirty="0"/>
              <a:t>: Add </a:t>
            </a:r>
            <a:r>
              <a:rPr lang="hu-HU" dirty="0" err="1"/>
              <a:t>artificial</a:t>
            </a:r>
            <a:r>
              <a:rPr lang="hu-HU" dirty="0"/>
              <a:t> </a:t>
            </a:r>
            <a:r>
              <a:rPr lang="hu-HU" dirty="0" err="1"/>
              <a:t>training</a:t>
            </a:r>
            <a:r>
              <a:rPr lang="hu-HU" dirty="0"/>
              <a:t> </a:t>
            </a:r>
            <a:r>
              <a:rPr lang="hu-HU" dirty="0" err="1"/>
              <a:t>data</a:t>
            </a:r>
            <a:endParaRPr lang="hu-HU" dirty="0"/>
          </a:p>
        </p:txBody>
      </p:sp>
    </p:spTree>
    <p:extLst>
      <p:ext uri="{BB962C8B-B14F-4D97-AF65-F5344CB8AC3E}">
        <p14:creationId xmlns:p14="http://schemas.microsoft.com/office/powerpoint/2010/main" val="997656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Bagging</a:t>
            </a:r>
            <a:endParaRPr lang="hu-HU" dirty="0"/>
          </a:p>
        </p:txBody>
      </p:sp>
      <p:sp>
        <p:nvSpPr>
          <p:cNvPr id="3" name="Tartalom helye 2"/>
          <p:cNvSpPr>
            <a:spLocks noGrp="1"/>
          </p:cNvSpPr>
          <p:nvPr>
            <p:ph idx="1"/>
          </p:nvPr>
        </p:nvSpPr>
        <p:spPr/>
        <p:txBody>
          <a:bodyPr>
            <a:normAutofit lnSpcReduction="10000"/>
          </a:bodyPr>
          <a:lstStyle/>
          <a:p>
            <a:r>
              <a:rPr lang="hu-HU" dirty="0" err="1"/>
              <a:t>Ensembles</a:t>
            </a:r>
            <a:r>
              <a:rPr lang="hu-HU" dirty="0"/>
              <a:t> </a:t>
            </a:r>
            <a:r>
              <a:rPr lang="hu-HU" dirty="0" err="1"/>
              <a:t>by</a:t>
            </a:r>
            <a:r>
              <a:rPr lang="hu-HU" dirty="0"/>
              <a:t> </a:t>
            </a:r>
            <a:r>
              <a:rPr lang="hu-HU" dirty="0" err="1"/>
              <a:t>randomly</a:t>
            </a:r>
            <a:r>
              <a:rPr lang="hu-HU" dirty="0"/>
              <a:t> </a:t>
            </a:r>
            <a:r>
              <a:rPr lang="hu-HU" dirty="0" err="1"/>
              <a:t>resampling</a:t>
            </a:r>
            <a:r>
              <a:rPr lang="hu-HU" dirty="0"/>
              <a:t> </a:t>
            </a:r>
            <a:r>
              <a:rPr lang="hu-HU" dirty="0" err="1"/>
              <a:t>the</a:t>
            </a:r>
            <a:r>
              <a:rPr lang="hu-HU" dirty="0"/>
              <a:t> </a:t>
            </a:r>
            <a:r>
              <a:rPr lang="hu-HU" dirty="0" err="1"/>
              <a:t>training</a:t>
            </a:r>
            <a:r>
              <a:rPr lang="hu-HU" dirty="0"/>
              <a:t> </a:t>
            </a:r>
            <a:r>
              <a:rPr lang="hu-HU" dirty="0" err="1"/>
              <a:t>data</a:t>
            </a:r>
            <a:r>
              <a:rPr lang="hu-HU" dirty="0"/>
              <a:t> (</a:t>
            </a:r>
            <a:r>
              <a:rPr lang="hu-HU" dirty="0" err="1"/>
              <a:t>Brieman</a:t>
            </a:r>
            <a:r>
              <a:rPr lang="hu-HU" dirty="0"/>
              <a:t>, 1996)</a:t>
            </a:r>
          </a:p>
          <a:p>
            <a:endParaRPr lang="hu-HU" dirty="0"/>
          </a:p>
          <a:p>
            <a:r>
              <a:rPr lang="hu-HU" dirty="0" err="1"/>
              <a:t>Given</a:t>
            </a:r>
            <a:r>
              <a:rPr lang="hu-HU" dirty="0"/>
              <a:t> a </a:t>
            </a:r>
            <a:r>
              <a:rPr lang="hu-HU" dirty="0" err="1"/>
              <a:t>training</a:t>
            </a:r>
            <a:r>
              <a:rPr lang="hu-HU" dirty="0"/>
              <a:t> </a:t>
            </a:r>
            <a:r>
              <a:rPr lang="hu-HU" dirty="0" err="1"/>
              <a:t>set</a:t>
            </a:r>
            <a:r>
              <a:rPr lang="hu-HU" dirty="0"/>
              <a:t> of </a:t>
            </a:r>
            <a:r>
              <a:rPr lang="hu-HU" dirty="0" err="1"/>
              <a:t>size</a:t>
            </a:r>
            <a:r>
              <a:rPr lang="hu-HU" dirty="0"/>
              <a:t> n</a:t>
            </a:r>
          </a:p>
          <a:p>
            <a:pPr lvl="1"/>
            <a:r>
              <a:rPr lang="hu-HU" dirty="0" err="1"/>
              <a:t>Create</a:t>
            </a:r>
            <a:r>
              <a:rPr lang="hu-HU" dirty="0"/>
              <a:t> m </a:t>
            </a:r>
            <a:r>
              <a:rPr lang="hu-HU" dirty="0" err="1"/>
              <a:t>samples</a:t>
            </a:r>
            <a:r>
              <a:rPr lang="hu-HU" dirty="0"/>
              <a:t> of </a:t>
            </a:r>
            <a:r>
              <a:rPr lang="hu-HU" dirty="0" err="1"/>
              <a:t>size</a:t>
            </a:r>
            <a:r>
              <a:rPr lang="hu-HU" dirty="0"/>
              <a:t> n </a:t>
            </a:r>
            <a:r>
              <a:rPr lang="hu-HU" dirty="0" err="1"/>
              <a:t>by</a:t>
            </a:r>
            <a:r>
              <a:rPr lang="hu-HU" dirty="0"/>
              <a:t> </a:t>
            </a:r>
            <a:r>
              <a:rPr lang="hu-HU" dirty="0" err="1"/>
              <a:t>taking</a:t>
            </a:r>
            <a:r>
              <a:rPr lang="hu-HU" dirty="0"/>
              <a:t> </a:t>
            </a:r>
            <a:r>
              <a:rPr lang="hu-HU" dirty="0" err="1"/>
              <a:t>n</a:t>
            </a:r>
            <a:r>
              <a:rPr lang="hu-HU" dirty="0"/>
              <a:t> </a:t>
            </a:r>
            <a:r>
              <a:rPr lang="hu-HU" dirty="0" err="1"/>
              <a:t>examples</a:t>
            </a:r>
            <a:r>
              <a:rPr lang="hu-HU" dirty="0"/>
              <a:t> </a:t>
            </a:r>
            <a:r>
              <a:rPr lang="hu-HU" dirty="0" err="1"/>
              <a:t>from</a:t>
            </a:r>
            <a:r>
              <a:rPr lang="hu-HU" dirty="0"/>
              <a:t> </a:t>
            </a:r>
            <a:r>
              <a:rPr lang="hu-HU" dirty="0" err="1"/>
              <a:t>the</a:t>
            </a:r>
            <a:r>
              <a:rPr lang="hu-HU" dirty="0"/>
              <a:t> </a:t>
            </a:r>
            <a:r>
              <a:rPr lang="hu-HU" dirty="0" err="1"/>
              <a:t>original</a:t>
            </a:r>
            <a:r>
              <a:rPr lang="hu-HU" dirty="0"/>
              <a:t> </a:t>
            </a:r>
            <a:r>
              <a:rPr lang="hu-HU" dirty="0" err="1"/>
              <a:t>data</a:t>
            </a:r>
            <a:r>
              <a:rPr lang="hu-HU" dirty="0"/>
              <a:t> </a:t>
            </a:r>
            <a:r>
              <a:rPr lang="hu-HU" b="1" dirty="0" err="1">
                <a:solidFill>
                  <a:srgbClr val="FF0000"/>
                </a:solidFill>
              </a:rPr>
              <a:t>with</a:t>
            </a:r>
            <a:r>
              <a:rPr lang="hu-HU" b="1" dirty="0">
                <a:solidFill>
                  <a:srgbClr val="FF0000"/>
                </a:solidFill>
              </a:rPr>
              <a:t> </a:t>
            </a:r>
            <a:r>
              <a:rPr lang="hu-HU" b="1" dirty="0" err="1">
                <a:solidFill>
                  <a:srgbClr val="FF0000"/>
                </a:solidFill>
              </a:rPr>
              <a:t>replacement</a:t>
            </a:r>
            <a:endParaRPr lang="hu-HU" b="1" dirty="0">
              <a:solidFill>
                <a:srgbClr val="FF0000"/>
              </a:solidFill>
            </a:endParaRPr>
          </a:p>
          <a:p>
            <a:pPr lvl="1"/>
            <a:endParaRPr lang="hu-HU" b="1" dirty="0">
              <a:solidFill>
                <a:srgbClr val="FF0000"/>
              </a:solidFill>
            </a:endParaRPr>
          </a:p>
          <a:p>
            <a:r>
              <a:rPr lang="hu-HU" dirty="0" err="1"/>
              <a:t>Combine</a:t>
            </a:r>
            <a:r>
              <a:rPr lang="hu-HU" dirty="0"/>
              <a:t> </a:t>
            </a:r>
            <a:r>
              <a:rPr lang="hu-HU" dirty="0" err="1"/>
              <a:t>the</a:t>
            </a:r>
            <a:r>
              <a:rPr lang="hu-HU" dirty="0"/>
              <a:t> m </a:t>
            </a:r>
            <a:r>
              <a:rPr lang="hu-HU" dirty="0" err="1"/>
              <a:t>resulting</a:t>
            </a:r>
            <a:r>
              <a:rPr lang="hu-HU" dirty="0"/>
              <a:t> </a:t>
            </a:r>
            <a:r>
              <a:rPr lang="hu-HU" dirty="0" err="1"/>
              <a:t>models</a:t>
            </a:r>
            <a:r>
              <a:rPr lang="hu-HU" dirty="0"/>
              <a:t> </a:t>
            </a:r>
          </a:p>
          <a:p>
            <a:pPr lvl="1"/>
            <a:r>
              <a:rPr lang="hu-HU" dirty="0" err="1"/>
              <a:t>by</a:t>
            </a:r>
            <a:r>
              <a:rPr lang="hu-HU" dirty="0"/>
              <a:t> </a:t>
            </a:r>
            <a:r>
              <a:rPr lang="hu-HU" dirty="0" err="1"/>
              <a:t>majority</a:t>
            </a:r>
            <a:r>
              <a:rPr lang="hu-HU" dirty="0"/>
              <a:t> </a:t>
            </a:r>
            <a:r>
              <a:rPr lang="hu-HU" dirty="0" err="1"/>
              <a:t>vote</a:t>
            </a:r>
            <a:endParaRPr lang="hu-HU" dirty="0"/>
          </a:p>
          <a:p>
            <a:pPr lvl="1"/>
            <a:endParaRPr lang="hu-HU" dirty="0"/>
          </a:p>
          <a:p>
            <a:r>
              <a:rPr lang="hu-HU" dirty="0" err="1"/>
              <a:t>Decreases</a:t>
            </a:r>
            <a:r>
              <a:rPr lang="hu-HU" dirty="0"/>
              <a:t> </a:t>
            </a:r>
            <a:r>
              <a:rPr lang="hu-HU" dirty="0" err="1"/>
              <a:t>error</a:t>
            </a:r>
            <a:r>
              <a:rPr lang="hu-HU" dirty="0"/>
              <a:t> </a:t>
            </a:r>
            <a:r>
              <a:rPr lang="hu-HU" dirty="0" err="1"/>
              <a:t>by</a:t>
            </a:r>
            <a:r>
              <a:rPr lang="hu-HU" dirty="0"/>
              <a:t> </a:t>
            </a:r>
            <a:r>
              <a:rPr lang="hu-HU" dirty="0" err="1"/>
              <a:t>decresing</a:t>
            </a:r>
            <a:r>
              <a:rPr lang="hu-HU" dirty="0"/>
              <a:t> </a:t>
            </a:r>
            <a:r>
              <a:rPr lang="hu-HU" dirty="0" err="1"/>
              <a:t>the</a:t>
            </a:r>
            <a:r>
              <a:rPr lang="hu-HU" dirty="0"/>
              <a:t> </a:t>
            </a:r>
            <a:r>
              <a:rPr lang="hu-HU" dirty="0" err="1"/>
              <a:t>variance</a:t>
            </a:r>
            <a:r>
              <a:rPr lang="hu-HU" dirty="0"/>
              <a:t> </a:t>
            </a:r>
            <a:r>
              <a:rPr lang="hu-HU" dirty="0" err="1"/>
              <a:t>in</a:t>
            </a:r>
            <a:r>
              <a:rPr lang="hu-HU" dirty="0"/>
              <a:t> </a:t>
            </a:r>
            <a:r>
              <a:rPr lang="hu-HU" dirty="0" err="1"/>
              <a:t>the</a:t>
            </a:r>
            <a:r>
              <a:rPr lang="hu-HU" dirty="0"/>
              <a:t> </a:t>
            </a:r>
            <a:r>
              <a:rPr lang="hu-HU" dirty="0" err="1"/>
              <a:t>results</a:t>
            </a:r>
            <a:r>
              <a:rPr lang="hu-HU" dirty="0"/>
              <a:t> of </a:t>
            </a:r>
            <a:r>
              <a:rPr lang="hu-HU" dirty="0" err="1"/>
              <a:t>unstable</a:t>
            </a:r>
            <a:r>
              <a:rPr lang="hu-HU" dirty="0"/>
              <a:t> </a:t>
            </a:r>
            <a:r>
              <a:rPr lang="hu-HU" dirty="0" err="1"/>
              <a:t>learners</a:t>
            </a:r>
            <a:r>
              <a:rPr lang="hu-HU" dirty="0"/>
              <a:t> </a:t>
            </a:r>
            <a:r>
              <a:rPr lang="hu-HU" dirty="0" err="1"/>
              <a:t>like</a:t>
            </a:r>
            <a:r>
              <a:rPr lang="hu-HU" dirty="0"/>
              <a:t> </a:t>
            </a:r>
            <a:r>
              <a:rPr lang="hu-HU" dirty="0" err="1"/>
              <a:t>DTs</a:t>
            </a:r>
            <a:endParaRPr lang="hu-HU" dirty="0"/>
          </a:p>
          <a:p>
            <a:pPr marL="0" indent="0">
              <a:buNone/>
            </a:pPr>
            <a:endParaRPr lang="hu-HU" dirty="0"/>
          </a:p>
        </p:txBody>
      </p:sp>
    </p:spTree>
    <p:extLst>
      <p:ext uri="{BB962C8B-B14F-4D97-AF65-F5344CB8AC3E}">
        <p14:creationId xmlns:p14="http://schemas.microsoft.com/office/powerpoint/2010/main" val="3394148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hu-HU"/>
              <a:t>Bagging</a:t>
            </a:r>
          </a:p>
        </p:txBody>
      </p:sp>
      <p:sp>
        <p:nvSpPr>
          <p:cNvPr id="5123" name="Rectangle 3"/>
          <p:cNvSpPr>
            <a:spLocks noGrp="1" noChangeArrowheads="1"/>
          </p:cNvSpPr>
          <p:nvPr>
            <p:ph type="body" idx="1"/>
          </p:nvPr>
        </p:nvSpPr>
        <p:spPr/>
        <p:txBody>
          <a:bodyPr>
            <a:normAutofit lnSpcReduction="10000"/>
          </a:bodyPr>
          <a:lstStyle/>
          <a:p>
            <a:pPr>
              <a:lnSpc>
                <a:spcPct val="90000"/>
              </a:lnSpc>
            </a:pPr>
            <a:r>
              <a:rPr lang="en-US" altLang="hu-HU" sz="2400"/>
              <a:t>Sampling with replacement</a:t>
            </a:r>
          </a:p>
          <a:p>
            <a:pPr>
              <a:lnSpc>
                <a:spcPct val="90000"/>
              </a:lnSpc>
            </a:pPr>
            <a:endParaRPr lang="en-US" altLang="hu-HU" sz="2400"/>
          </a:p>
          <a:p>
            <a:pPr>
              <a:lnSpc>
                <a:spcPct val="90000"/>
              </a:lnSpc>
            </a:pPr>
            <a:endParaRPr lang="en-US" altLang="hu-HU" sz="2400"/>
          </a:p>
          <a:p>
            <a:pPr>
              <a:lnSpc>
                <a:spcPct val="90000"/>
              </a:lnSpc>
            </a:pPr>
            <a:endParaRPr lang="en-US" altLang="hu-HU" sz="2400"/>
          </a:p>
          <a:p>
            <a:pPr>
              <a:lnSpc>
                <a:spcPct val="90000"/>
              </a:lnSpc>
            </a:pPr>
            <a:endParaRPr lang="en-US" altLang="hu-HU" sz="2400"/>
          </a:p>
          <a:p>
            <a:pPr>
              <a:lnSpc>
                <a:spcPct val="90000"/>
              </a:lnSpc>
            </a:pPr>
            <a:r>
              <a:rPr lang="en-US" altLang="hu-HU" sz="2400"/>
              <a:t>Build a classifier on each bootstrap sample</a:t>
            </a:r>
          </a:p>
          <a:p>
            <a:pPr>
              <a:lnSpc>
                <a:spcPct val="90000"/>
              </a:lnSpc>
            </a:pPr>
            <a:r>
              <a:rPr lang="en-US" altLang="hu-HU" sz="2400"/>
              <a:t>Each example has probability 1/N being selected</a:t>
            </a:r>
          </a:p>
          <a:p>
            <a:pPr>
              <a:lnSpc>
                <a:spcPct val="90000"/>
              </a:lnSpc>
            </a:pPr>
            <a:r>
              <a:rPr lang="en-US" altLang="hu-HU" sz="2400"/>
              <a:t>For an example not being selected after N times, the probability is (1 – 1/N)</a:t>
            </a:r>
            <a:r>
              <a:rPr lang="en-US" altLang="hu-HU" sz="2400" baseline="30000"/>
              <a:t>N </a:t>
            </a:r>
            <a:r>
              <a:rPr lang="en-US" altLang="hu-HU" sz="2400"/>
              <a:t>(when N is large, it is close to 1/e)</a:t>
            </a:r>
          </a:p>
          <a:p>
            <a:pPr>
              <a:lnSpc>
                <a:spcPct val="90000"/>
              </a:lnSpc>
            </a:pPr>
            <a:r>
              <a:rPr lang="en-US" altLang="hu-HU" sz="2400"/>
              <a:t>For an example being selected after N times, the probability is 1 – 1/e = 0.632</a:t>
            </a:r>
          </a:p>
          <a:p>
            <a:pPr>
              <a:lnSpc>
                <a:spcPct val="90000"/>
              </a:lnSpc>
            </a:pPr>
            <a:r>
              <a:rPr lang="en-US" altLang="hu-HU" sz="2400"/>
              <a:t>A bootstrap sample contains 63% of the original data</a:t>
            </a:r>
          </a:p>
        </p:txBody>
      </p:sp>
      <p:pic>
        <p:nvPicPr>
          <p:cNvPr id="5124" name="Picture 4"/>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2362200" y="2271714"/>
            <a:ext cx="7239000" cy="852487"/>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972127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hu-HU"/>
              <a:t>Boosting</a:t>
            </a:r>
          </a:p>
        </p:txBody>
      </p:sp>
      <p:sp>
        <p:nvSpPr>
          <p:cNvPr id="6147" name="Rectangle 3"/>
          <p:cNvSpPr>
            <a:spLocks noGrp="1" noChangeArrowheads="1"/>
          </p:cNvSpPr>
          <p:nvPr>
            <p:ph type="body" idx="1"/>
          </p:nvPr>
        </p:nvSpPr>
        <p:spPr/>
        <p:txBody>
          <a:bodyPr/>
          <a:lstStyle/>
          <a:p>
            <a:r>
              <a:rPr lang="en-US" altLang="hu-HU" dirty="0"/>
              <a:t>An iterative procedure to adaptively change distribution of training data by focusing more on previously misclassified records</a:t>
            </a:r>
          </a:p>
          <a:p>
            <a:pPr lvl="1"/>
            <a:r>
              <a:rPr lang="en-US" altLang="hu-HU" dirty="0"/>
              <a:t>Initially, all N records are assigned equal weights</a:t>
            </a:r>
          </a:p>
          <a:p>
            <a:pPr lvl="1"/>
            <a:r>
              <a:rPr lang="en-US" altLang="hu-HU" dirty="0"/>
              <a:t>Unlike bagging, weights may change at the end of boosting round</a:t>
            </a:r>
            <a:endParaRPr lang="hu-HU" altLang="hu-HU" dirty="0"/>
          </a:p>
          <a:p>
            <a:pPr lvl="2"/>
            <a:r>
              <a:rPr lang="hu-HU" altLang="hu-HU" dirty="0"/>
              <a:t>The </a:t>
            </a:r>
            <a:r>
              <a:rPr lang="hu-HU" altLang="hu-HU" dirty="0" err="1"/>
              <a:t>weigth</a:t>
            </a:r>
            <a:r>
              <a:rPr lang="hu-HU" altLang="hu-HU" dirty="0"/>
              <a:t> of </a:t>
            </a:r>
            <a:r>
              <a:rPr lang="hu-HU" altLang="hu-HU" dirty="0" err="1"/>
              <a:t>wrongly</a:t>
            </a:r>
            <a:r>
              <a:rPr lang="hu-HU" altLang="hu-HU" dirty="0"/>
              <a:t> </a:t>
            </a:r>
            <a:r>
              <a:rPr lang="hu-HU" altLang="hu-HU" dirty="0" err="1"/>
              <a:t>classified</a:t>
            </a:r>
            <a:r>
              <a:rPr lang="hu-HU" altLang="hu-HU" dirty="0"/>
              <a:t> </a:t>
            </a:r>
            <a:r>
              <a:rPr lang="hu-HU" altLang="hu-HU" dirty="0" err="1"/>
              <a:t>samples</a:t>
            </a:r>
            <a:r>
              <a:rPr lang="hu-HU" altLang="hu-HU" dirty="0"/>
              <a:t> is </a:t>
            </a:r>
            <a:r>
              <a:rPr lang="hu-HU" altLang="hu-HU" dirty="0" err="1"/>
              <a:t>increased</a:t>
            </a:r>
            <a:endParaRPr lang="hu-HU" altLang="hu-HU" dirty="0"/>
          </a:p>
          <a:p>
            <a:pPr lvl="2"/>
            <a:r>
              <a:rPr lang="hu-HU" altLang="hu-HU" dirty="0" err="1"/>
              <a:t>While</a:t>
            </a:r>
            <a:r>
              <a:rPr lang="hu-HU" altLang="hu-HU" dirty="0"/>
              <a:t> </a:t>
            </a:r>
            <a:r>
              <a:rPr lang="hu-HU" altLang="hu-HU" dirty="0" err="1"/>
              <a:t>for</a:t>
            </a:r>
            <a:r>
              <a:rPr lang="hu-HU" altLang="hu-HU" dirty="0"/>
              <a:t> </a:t>
            </a:r>
            <a:r>
              <a:rPr lang="hu-HU" altLang="hu-HU" dirty="0" err="1"/>
              <a:t>the</a:t>
            </a:r>
            <a:r>
              <a:rPr lang="hu-HU" altLang="hu-HU" dirty="0"/>
              <a:t> </a:t>
            </a:r>
            <a:r>
              <a:rPr lang="hu-HU" altLang="hu-HU" dirty="0" err="1"/>
              <a:t>correctly</a:t>
            </a:r>
            <a:r>
              <a:rPr lang="hu-HU" altLang="hu-HU" dirty="0"/>
              <a:t> </a:t>
            </a:r>
            <a:r>
              <a:rPr lang="hu-HU" altLang="hu-HU" dirty="0" err="1"/>
              <a:t>classified</a:t>
            </a:r>
            <a:r>
              <a:rPr lang="hu-HU" altLang="hu-HU" dirty="0"/>
              <a:t> </a:t>
            </a:r>
            <a:r>
              <a:rPr lang="hu-HU" altLang="hu-HU" dirty="0" err="1"/>
              <a:t>samples</a:t>
            </a:r>
            <a:r>
              <a:rPr lang="hu-HU" altLang="hu-HU" dirty="0"/>
              <a:t> </a:t>
            </a:r>
            <a:r>
              <a:rPr lang="hu-HU" altLang="hu-HU" dirty="0" err="1"/>
              <a:t>it</a:t>
            </a:r>
            <a:r>
              <a:rPr lang="hu-HU" altLang="hu-HU" dirty="0"/>
              <a:t> is </a:t>
            </a:r>
            <a:r>
              <a:rPr lang="hu-HU" altLang="hu-HU" dirty="0" err="1"/>
              <a:t>decreased</a:t>
            </a:r>
            <a:endParaRPr lang="en-US" altLang="hu-HU" dirty="0"/>
          </a:p>
        </p:txBody>
      </p:sp>
    </p:spTree>
    <p:extLst>
      <p:ext uri="{BB962C8B-B14F-4D97-AF65-F5344CB8AC3E}">
        <p14:creationId xmlns:p14="http://schemas.microsoft.com/office/powerpoint/2010/main" val="470639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hu-HU"/>
              <a:t>Boosting</a:t>
            </a:r>
          </a:p>
        </p:txBody>
      </p:sp>
      <p:sp>
        <p:nvSpPr>
          <p:cNvPr id="7171" name="Rectangle 3"/>
          <p:cNvSpPr>
            <a:spLocks noGrp="1" noChangeArrowheads="1"/>
          </p:cNvSpPr>
          <p:nvPr>
            <p:ph type="body" idx="1"/>
          </p:nvPr>
        </p:nvSpPr>
        <p:spPr>
          <a:xfrm>
            <a:off x="1981200" y="1412777"/>
            <a:ext cx="8229600" cy="4713387"/>
          </a:xfrm>
        </p:spPr>
        <p:txBody>
          <a:bodyPr/>
          <a:lstStyle/>
          <a:p>
            <a:r>
              <a:rPr lang="en-US" altLang="hu-HU" dirty="0"/>
              <a:t>Records that are wrongly classified will have their weights increased</a:t>
            </a:r>
          </a:p>
          <a:p>
            <a:r>
              <a:rPr lang="en-US" altLang="hu-HU" dirty="0"/>
              <a:t>Records that are classified correctly will have their weights decreased</a:t>
            </a:r>
          </a:p>
        </p:txBody>
      </p:sp>
      <p:pic>
        <p:nvPicPr>
          <p:cNvPr id="7172" name="Picture 4"/>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2057400" y="3594100"/>
            <a:ext cx="8077200" cy="9525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7173" name="Oval 5"/>
          <p:cNvSpPr>
            <a:spLocks noChangeArrowheads="1"/>
          </p:cNvSpPr>
          <p:nvPr/>
        </p:nvSpPr>
        <p:spPr bwMode="auto">
          <a:xfrm>
            <a:off x="42672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4" name="Oval 6"/>
          <p:cNvSpPr>
            <a:spLocks noChangeArrowheads="1"/>
          </p:cNvSpPr>
          <p:nvPr/>
        </p:nvSpPr>
        <p:spPr bwMode="auto">
          <a:xfrm>
            <a:off x="48768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5" name="Oval 7"/>
          <p:cNvSpPr>
            <a:spLocks noChangeArrowheads="1"/>
          </p:cNvSpPr>
          <p:nvPr/>
        </p:nvSpPr>
        <p:spPr bwMode="auto">
          <a:xfrm>
            <a:off x="66294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6" name="Oval 8"/>
          <p:cNvSpPr>
            <a:spLocks noChangeArrowheads="1"/>
          </p:cNvSpPr>
          <p:nvPr/>
        </p:nvSpPr>
        <p:spPr bwMode="auto">
          <a:xfrm>
            <a:off x="78486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7" name="Oval 9"/>
          <p:cNvSpPr>
            <a:spLocks noChangeArrowheads="1"/>
          </p:cNvSpPr>
          <p:nvPr/>
        </p:nvSpPr>
        <p:spPr bwMode="auto">
          <a:xfrm>
            <a:off x="9677400" y="4279900"/>
            <a:ext cx="304800" cy="3048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7178" name="Text Box 10"/>
          <p:cNvSpPr txBox="1">
            <a:spLocks noChangeArrowheads="1"/>
          </p:cNvSpPr>
          <p:nvPr/>
        </p:nvSpPr>
        <p:spPr bwMode="auto">
          <a:xfrm>
            <a:off x="4953000" y="4813300"/>
            <a:ext cx="502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hu-HU"/>
              <a:t> Example 4 is hard to classify</a:t>
            </a:r>
          </a:p>
          <a:p>
            <a:pPr>
              <a:spcBef>
                <a:spcPct val="50000"/>
              </a:spcBef>
              <a:buFontTx/>
              <a:buChar char="•"/>
            </a:pPr>
            <a:r>
              <a:rPr lang="en-US" altLang="hu-HU"/>
              <a:t> Its weight is increased, therefore it is more likely to be chosen again in subsequent rounds</a:t>
            </a:r>
          </a:p>
        </p:txBody>
      </p:sp>
    </p:spTree>
    <p:extLst>
      <p:ext uri="{BB962C8B-B14F-4D97-AF65-F5344CB8AC3E}">
        <p14:creationId xmlns:p14="http://schemas.microsoft.com/office/powerpoint/2010/main" val="2098207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hu-HU"/>
              <a:t>Example: AdaBoost</a:t>
            </a:r>
          </a:p>
        </p:txBody>
      </p:sp>
      <p:sp>
        <p:nvSpPr>
          <p:cNvPr id="8195" name="Rectangle 3"/>
          <p:cNvSpPr>
            <a:spLocks noGrp="1" noChangeArrowheads="1"/>
          </p:cNvSpPr>
          <p:nvPr>
            <p:ph type="body" sz="half" idx="1"/>
          </p:nvPr>
        </p:nvSpPr>
        <p:spPr>
          <a:xfrm>
            <a:off x="1935164" y="1143000"/>
            <a:ext cx="4770437" cy="5181600"/>
          </a:xfrm>
        </p:spPr>
        <p:txBody>
          <a:bodyPr/>
          <a:lstStyle/>
          <a:p>
            <a:r>
              <a:rPr lang="en-US" altLang="hu-HU" sz="2400" dirty="0"/>
              <a:t>Base classifiers: C</a:t>
            </a:r>
            <a:r>
              <a:rPr lang="en-US" altLang="hu-HU" sz="2400" baseline="-25000" dirty="0"/>
              <a:t>1</a:t>
            </a:r>
            <a:r>
              <a:rPr lang="en-US" altLang="hu-HU" sz="2400" dirty="0"/>
              <a:t>, C</a:t>
            </a:r>
            <a:r>
              <a:rPr lang="en-US" altLang="hu-HU" sz="2400" baseline="-25000" dirty="0"/>
              <a:t>2</a:t>
            </a:r>
            <a:r>
              <a:rPr lang="en-US" altLang="hu-HU" sz="2400" dirty="0"/>
              <a:t>, …, C</a:t>
            </a:r>
            <a:r>
              <a:rPr lang="en-US" altLang="hu-HU" sz="2400" baseline="-25000" dirty="0"/>
              <a:t>T</a:t>
            </a:r>
          </a:p>
          <a:p>
            <a:pPr lvl="4"/>
            <a:endParaRPr lang="en-US" altLang="hu-HU" dirty="0"/>
          </a:p>
          <a:p>
            <a:r>
              <a:rPr lang="en-US" altLang="hu-HU" sz="2400" dirty="0"/>
              <a:t>Error rate:</a:t>
            </a:r>
          </a:p>
          <a:p>
            <a:endParaRPr lang="en-US" altLang="hu-HU" sz="2400" dirty="0"/>
          </a:p>
          <a:p>
            <a:endParaRPr lang="en-US" altLang="hu-HU" sz="2400" dirty="0"/>
          </a:p>
          <a:p>
            <a:endParaRPr lang="en-US" altLang="hu-HU" sz="2400" dirty="0"/>
          </a:p>
          <a:p>
            <a:pPr lvl="4"/>
            <a:endParaRPr lang="en-US" altLang="hu-HU" dirty="0"/>
          </a:p>
          <a:p>
            <a:r>
              <a:rPr lang="en-US" altLang="hu-HU" sz="2400" dirty="0"/>
              <a:t>Importance of a classifier: </a:t>
            </a:r>
          </a:p>
          <a:p>
            <a:pPr lvl="4"/>
            <a:endParaRPr lang="en-US" altLang="hu-HU" dirty="0"/>
          </a:p>
        </p:txBody>
      </p:sp>
      <p:graphicFrame>
        <p:nvGraphicFramePr>
          <p:cNvPr id="8196" name="Object 4"/>
          <p:cNvGraphicFramePr>
            <a:graphicFrameLocks noGrp="1" noChangeAspect="1"/>
          </p:cNvGraphicFramePr>
          <p:nvPr>
            <p:ph sz="half" idx="4294967295"/>
          </p:nvPr>
        </p:nvGraphicFramePr>
        <p:xfrm>
          <a:off x="2209800" y="2668589"/>
          <a:ext cx="3962400" cy="1049337"/>
        </p:xfrm>
        <a:graphic>
          <a:graphicData uri="http://schemas.openxmlformats.org/presentationml/2006/ole">
            <mc:AlternateContent xmlns:mc="http://schemas.openxmlformats.org/markup-compatibility/2006">
              <mc:Choice xmlns:v="urn:schemas-microsoft-com:vml" Requires="v">
                <p:oleObj name="Equation" r:id="rId2" imgW="1676160" imgH="444240" progId="Equation.3">
                  <p:embed/>
                </p:oleObj>
              </mc:Choice>
              <mc:Fallback>
                <p:oleObj name="Equation" r:id="rId2" imgW="1676160" imgH="444240" progId="Equation.3">
                  <p:embed/>
                  <p:pic>
                    <p:nvPicPr>
                      <p:cNvPr id="819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68589"/>
                        <a:ext cx="3962400" cy="104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2743201" y="4725145"/>
          <a:ext cx="2492375" cy="1141413"/>
        </p:xfrm>
        <a:graphic>
          <a:graphicData uri="http://schemas.openxmlformats.org/presentationml/2006/ole">
            <mc:AlternateContent xmlns:mc="http://schemas.openxmlformats.org/markup-compatibility/2006">
              <mc:Choice xmlns:v="urn:schemas-microsoft-com:vml" Requires="v">
                <p:oleObj name="Equation" r:id="rId4" imgW="1054080" imgH="482400" progId="Equation.3">
                  <p:embed/>
                </p:oleObj>
              </mc:Choice>
              <mc:Fallback>
                <p:oleObj name="Equation" r:id="rId4" imgW="1054080" imgH="482400" progId="Equation.3">
                  <p:embed/>
                  <p:pic>
                    <p:nvPicPr>
                      <p:cNvPr id="8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1" y="4725145"/>
                        <a:ext cx="249237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8" name="Picture 6"/>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r="6688"/>
          <a:stretch>
            <a:fillRect/>
          </a:stretch>
        </p:blipFill>
        <p:spPr>
          <a:xfrm>
            <a:off x="6324600" y="2514601"/>
            <a:ext cx="4191000" cy="3641725"/>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182133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hu-HU"/>
              <a:t>Example: AdaBoost</a:t>
            </a:r>
          </a:p>
        </p:txBody>
      </p:sp>
      <p:sp>
        <p:nvSpPr>
          <p:cNvPr id="9219" name="Rectangle 3"/>
          <p:cNvSpPr>
            <a:spLocks noGrp="1" noChangeArrowheads="1"/>
          </p:cNvSpPr>
          <p:nvPr>
            <p:ph type="body" idx="1"/>
          </p:nvPr>
        </p:nvSpPr>
        <p:spPr/>
        <p:txBody>
          <a:bodyPr>
            <a:normAutofit/>
          </a:bodyPr>
          <a:lstStyle/>
          <a:p>
            <a:r>
              <a:rPr lang="en-US" altLang="hu-HU" dirty="0"/>
              <a:t>Weight update:</a:t>
            </a:r>
          </a:p>
          <a:p>
            <a:endParaRPr lang="en-US" altLang="hu-HU" dirty="0"/>
          </a:p>
          <a:p>
            <a:endParaRPr lang="en-US" altLang="hu-HU" dirty="0"/>
          </a:p>
          <a:p>
            <a:endParaRPr lang="en-US" altLang="hu-HU" dirty="0"/>
          </a:p>
          <a:p>
            <a:pPr lvl="4"/>
            <a:endParaRPr lang="en-US" altLang="hu-HU" dirty="0"/>
          </a:p>
          <a:p>
            <a:r>
              <a:rPr lang="en-US" altLang="hu-HU" dirty="0"/>
              <a:t>Classification:</a:t>
            </a:r>
          </a:p>
        </p:txBody>
      </p:sp>
      <p:graphicFrame>
        <p:nvGraphicFramePr>
          <p:cNvPr id="9220" name="Object 4"/>
          <p:cNvGraphicFramePr>
            <a:graphicFrameLocks noGrp="1" noChangeAspect="1"/>
          </p:cNvGraphicFramePr>
          <p:nvPr>
            <p:ph sz="half" idx="4294967295"/>
          </p:nvPr>
        </p:nvGraphicFramePr>
        <p:xfrm>
          <a:off x="3071664" y="2060849"/>
          <a:ext cx="5257800" cy="1800225"/>
        </p:xfrm>
        <a:graphic>
          <a:graphicData uri="http://schemas.openxmlformats.org/presentationml/2006/ole">
            <mc:AlternateContent xmlns:mc="http://schemas.openxmlformats.org/markup-compatibility/2006">
              <mc:Choice xmlns:v="urn:schemas-microsoft-com:vml" Requires="v">
                <p:oleObj name="Equation" r:id="rId2" imgW="2298600" imgH="787320" progId="Equation.3">
                  <p:embed/>
                </p:oleObj>
              </mc:Choice>
              <mc:Fallback>
                <p:oleObj name="Equation" r:id="rId2" imgW="2298600" imgH="787320" progId="Equation.3">
                  <p:embed/>
                  <p:pic>
                    <p:nvPicPr>
                      <p:cNvPr id="922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2060849"/>
                        <a:ext cx="52578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5"/>
          <p:cNvGraphicFramePr>
            <a:graphicFrameLocks noGrp="1" noChangeAspect="1"/>
          </p:cNvGraphicFramePr>
          <p:nvPr>
            <p:ph sz="half" idx="4294967295"/>
          </p:nvPr>
        </p:nvGraphicFramePr>
        <p:xfrm>
          <a:off x="4007768" y="4941169"/>
          <a:ext cx="5791200" cy="1165225"/>
        </p:xfrm>
        <a:graphic>
          <a:graphicData uri="http://schemas.openxmlformats.org/presentationml/2006/ole">
            <mc:AlternateContent xmlns:mc="http://schemas.openxmlformats.org/markup-compatibility/2006">
              <mc:Choice xmlns:v="urn:schemas-microsoft-com:vml" Requires="v">
                <p:oleObj name="Equation" r:id="rId4" imgW="2209680" imgH="444240" progId="Equation.3">
                  <p:embed/>
                </p:oleObj>
              </mc:Choice>
              <mc:Fallback>
                <p:oleObj name="Equation" r:id="rId4" imgW="2209680" imgH="444240" progId="Equation.3">
                  <p:embed/>
                  <p:pic>
                    <p:nvPicPr>
                      <p:cNvPr id="92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768" y="4941169"/>
                        <a:ext cx="57912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51530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1657350"/>
            <a:ext cx="65341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46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And </a:t>
            </a:r>
            <a:r>
              <a:rPr lang="hu-HU" dirty="0" err="1"/>
              <a:t>in</a:t>
            </a:r>
            <a:r>
              <a:rPr lang="hu-HU" dirty="0"/>
              <a:t> </a:t>
            </a:r>
            <a:r>
              <a:rPr lang="hu-HU" dirty="0" err="1"/>
              <a:t>this</a:t>
            </a:r>
            <a:r>
              <a:rPr lang="hu-HU" dirty="0"/>
              <a:t> </a:t>
            </a:r>
            <a:r>
              <a:rPr lang="hu-HU" dirty="0" err="1"/>
              <a:t>case</a:t>
            </a:r>
            <a:r>
              <a:rPr lang="hu-HU" dirty="0"/>
              <a:t>???</a:t>
            </a:r>
          </a:p>
        </p:txBody>
      </p:sp>
      <p:cxnSp>
        <p:nvCxnSpPr>
          <p:cNvPr id="4" name="Egyenes összekötő nyíllal 3"/>
          <p:cNvCxnSpPr/>
          <p:nvPr/>
        </p:nvCxnSpPr>
        <p:spPr>
          <a:xfrm>
            <a:off x="2567608" y="5661248"/>
            <a:ext cx="6552728"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2783632" y="2204864"/>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8757592" y="5517232"/>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2567608" y="242088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524000" y="2204864"/>
            <a:ext cx="1043608" cy="369332"/>
          </a:xfrm>
          <a:prstGeom prst="rect">
            <a:avLst/>
          </a:prstGeom>
          <a:noFill/>
        </p:spPr>
        <p:txBody>
          <a:bodyPr wrap="square" rtlCol="0">
            <a:spAutoFit/>
          </a:bodyPr>
          <a:lstStyle/>
          <a:p>
            <a:pPr algn="r"/>
            <a:r>
              <a:rPr lang="hu-HU" dirty="0" err="1"/>
              <a:t>soaring</a:t>
            </a:r>
            <a:endParaRPr lang="hu-HU" dirty="0"/>
          </a:p>
        </p:txBody>
      </p:sp>
      <p:sp>
        <p:nvSpPr>
          <p:cNvPr id="9" name="Szövegdoboz 8"/>
          <p:cNvSpPr txBox="1"/>
          <p:nvPr/>
        </p:nvSpPr>
        <p:spPr>
          <a:xfrm>
            <a:off x="1524000" y="5517232"/>
            <a:ext cx="1043608" cy="369332"/>
          </a:xfrm>
          <a:prstGeom prst="rect">
            <a:avLst/>
          </a:prstGeom>
          <a:noFill/>
        </p:spPr>
        <p:txBody>
          <a:bodyPr wrap="square" rtlCol="0">
            <a:spAutoFit/>
          </a:bodyPr>
          <a:lstStyle/>
          <a:p>
            <a:pPr algn="r"/>
            <a:r>
              <a:rPr lang="hu-HU" dirty="0" err="1"/>
              <a:t>light</a:t>
            </a:r>
            <a:endParaRPr lang="hu-HU" dirty="0"/>
          </a:p>
        </p:txBody>
      </p:sp>
      <p:sp>
        <p:nvSpPr>
          <p:cNvPr id="10" name="Szövegdoboz 9"/>
          <p:cNvSpPr txBox="1"/>
          <p:nvPr/>
        </p:nvSpPr>
        <p:spPr>
          <a:xfrm rot="19378103">
            <a:off x="1464025" y="6245056"/>
            <a:ext cx="1584176" cy="369332"/>
          </a:xfrm>
          <a:prstGeom prst="rect">
            <a:avLst/>
          </a:prstGeom>
          <a:noFill/>
        </p:spPr>
        <p:txBody>
          <a:bodyPr wrap="square" rtlCol="0">
            <a:spAutoFit/>
          </a:bodyPr>
          <a:lstStyle/>
          <a:p>
            <a:pPr algn="r"/>
            <a:r>
              <a:rPr lang="hu-HU" dirty="0" err="1"/>
              <a:t>relaxed</a:t>
            </a:r>
            <a:endParaRPr lang="hu-HU" dirty="0"/>
          </a:p>
        </p:txBody>
      </p:sp>
      <p:sp>
        <p:nvSpPr>
          <p:cNvPr id="11" name="Szövegdoboz 10"/>
          <p:cNvSpPr txBox="1"/>
          <p:nvPr/>
        </p:nvSpPr>
        <p:spPr>
          <a:xfrm rot="19378103">
            <a:off x="7343598" y="6128817"/>
            <a:ext cx="1584176" cy="369332"/>
          </a:xfrm>
          <a:prstGeom prst="rect">
            <a:avLst/>
          </a:prstGeom>
          <a:noFill/>
        </p:spPr>
        <p:txBody>
          <a:bodyPr wrap="square" rtlCol="0">
            <a:spAutoFit/>
          </a:bodyPr>
          <a:lstStyle/>
          <a:p>
            <a:pPr algn="r"/>
            <a:r>
              <a:rPr lang="hu-HU" dirty="0" err="1"/>
              <a:t>fast</a:t>
            </a:r>
            <a:endParaRPr lang="hu-HU" dirty="0"/>
          </a:p>
        </p:txBody>
      </p:sp>
      <p:sp>
        <p:nvSpPr>
          <p:cNvPr id="12" name="Szövegdoboz 11"/>
          <p:cNvSpPr txBox="1"/>
          <p:nvPr/>
        </p:nvSpPr>
        <p:spPr>
          <a:xfrm>
            <a:off x="4439816" y="5701898"/>
            <a:ext cx="2592288" cy="369332"/>
          </a:xfrm>
          <a:prstGeom prst="rect">
            <a:avLst/>
          </a:prstGeom>
          <a:noFill/>
        </p:spPr>
        <p:txBody>
          <a:bodyPr wrap="square" rtlCol="0">
            <a:spAutoFit/>
          </a:bodyPr>
          <a:lstStyle/>
          <a:p>
            <a:pPr algn="ctr"/>
            <a:r>
              <a:rPr lang="hu-HU" b="1" dirty="0" err="1"/>
              <a:t>Tempo</a:t>
            </a:r>
            <a:endParaRPr lang="hu-HU" b="1" dirty="0"/>
          </a:p>
        </p:txBody>
      </p:sp>
      <p:sp>
        <p:nvSpPr>
          <p:cNvPr id="13" name="Szövegdoboz 12"/>
          <p:cNvSpPr txBox="1"/>
          <p:nvPr/>
        </p:nvSpPr>
        <p:spPr>
          <a:xfrm rot="16200000">
            <a:off x="1247582" y="3892406"/>
            <a:ext cx="2592288" cy="369332"/>
          </a:xfrm>
          <a:prstGeom prst="rect">
            <a:avLst/>
          </a:prstGeom>
          <a:noFill/>
        </p:spPr>
        <p:txBody>
          <a:bodyPr wrap="square" rtlCol="0">
            <a:spAutoFit/>
          </a:bodyPr>
          <a:lstStyle/>
          <a:p>
            <a:pPr algn="ctr"/>
            <a:r>
              <a:rPr lang="hu-HU" b="1" dirty="0" err="1"/>
              <a:t>Intensity</a:t>
            </a:r>
            <a:endParaRPr lang="hu-HU" b="1" dirty="0"/>
          </a:p>
        </p:txBody>
      </p:sp>
      <p:grpSp>
        <p:nvGrpSpPr>
          <p:cNvPr id="14" name="Csoportba foglalás 13"/>
          <p:cNvGrpSpPr/>
          <p:nvPr/>
        </p:nvGrpSpPr>
        <p:grpSpPr>
          <a:xfrm>
            <a:off x="6509420" y="2498711"/>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3287688" y="5222441"/>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3789846" y="4866592"/>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3277609" y="3800073"/>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4280956" y="3056333"/>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3130501" y="4435828"/>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3717838" y="3140968"/>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4280956" y="4478595"/>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Csoportba foglalás 37"/>
          <p:cNvGrpSpPr/>
          <p:nvPr/>
        </p:nvGrpSpPr>
        <p:grpSpPr>
          <a:xfrm>
            <a:off x="4136940" y="3861986"/>
            <a:ext cx="144016" cy="184666"/>
            <a:chOff x="2123728" y="2389530"/>
            <a:chExt cx="144016" cy="184666"/>
          </a:xfrm>
        </p:grpSpPr>
        <p:cxnSp>
          <p:nvCxnSpPr>
            <p:cNvPr id="39" name="Egyenes összekötő 3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4583832" y="4342294"/>
            <a:ext cx="144016" cy="184666"/>
            <a:chOff x="2123728" y="2389530"/>
            <a:chExt cx="144016" cy="184666"/>
          </a:xfrm>
        </p:grpSpPr>
        <p:cxnSp>
          <p:nvCxnSpPr>
            <p:cNvPr id="42" name="Egyenes összekötő 4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Ellipszis 43"/>
          <p:cNvSpPr/>
          <p:nvPr/>
        </p:nvSpPr>
        <p:spPr>
          <a:xfrm>
            <a:off x="7608168" y="239590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6704568" y="466326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7032104" y="256490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7919662" y="395431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6512888" y="3368025"/>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p:cNvSpPr/>
          <p:nvPr/>
        </p:nvSpPr>
        <p:spPr>
          <a:xfrm>
            <a:off x="7064659" y="398473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6222375" y="3834537"/>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p:cNvSpPr/>
          <p:nvPr/>
        </p:nvSpPr>
        <p:spPr>
          <a:xfrm>
            <a:off x="7500156" y="289413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p:cNvSpPr/>
          <p:nvPr/>
        </p:nvSpPr>
        <p:spPr>
          <a:xfrm>
            <a:off x="7064659" y="358404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6656979" y="505835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6700120" y="293018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5" name="Csoportba foglalás 54"/>
          <p:cNvGrpSpPr/>
          <p:nvPr/>
        </p:nvGrpSpPr>
        <p:grpSpPr>
          <a:xfrm>
            <a:off x="4583832" y="3840723"/>
            <a:ext cx="144016" cy="184666"/>
            <a:chOff x="2123728" y="2389530"/>
            <a:chExt cx="144016" cy="184666"/>
          </a:xfrm>
        </p:grpSpPr>
        <p:cxnSp>
          <p:nvCxnSpPr>
            <p:cNvPr id="56" name="Egyenes összekötő 5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Csoportba foglalás 57"/>
          <p:cNvGrpSpPr/>
          <p:nvPr/>
        </p:nvGrpSpPr>
        <p:grpSpPr>
          <a:xfrm>
            <a:off x="3215680" y="2768896"/>
            <a:ext cx="144016" cy="184666"/>
            <a:chOff x="2123728" y="2389530"/>
            <a:chExt cx="144016" cy="184666"/>
          </a:xfrm>
        </p:grpSpPr>
        <p:cxnSp>
          <p:nvCxnSpPr>
            <p:cNvPr id="59" name="Egyenes összekötő 5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Egyenes összekötő 63"/>
          <p:cNvCxnSpPr/>
          <p:nvPr/>
        </p:nvCxnSpPr>
        <p:spPr>
          <a:xfrm flipH="1">
            <a:off x="3215680" y="1916832"/>
            <a:ext cx="4392488" cy="40324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Szövegdoboz 64"/>
          <p:cNvSpPr txBox="1"/>
          <p:nvPr/>
        </p:nvSpPr>
        <p:spPr>
          <a:xfrm>
            <a:off x="8027674" y="1772817"/>
            <a:ext cx="2460814" cy="646331"/>
          </a:xfrm>
          <a:prstGeom prst="rect">
            <a:avLst/>
          </a:prstGeom>
          <a:noFill/>
        </p:spPr>
        <p:txBody>
          <a:bodyPr wrap="square" rtlCol="0">
            <a:spAutoFit/>
          </a:bodyPr>
          <a:lstStyle/>
          <a:p>
            <a:r>
              <a:rPr lang="hu-HU" b="1" dirty="0" err="1">
                <a:solidFill>
                  <a:srgbClr val="FF0000"/>
                </a:solidFill>
              </a:rPr>
              <a:t>Which</a:t>
            </a:r>
            <a:r>
              <a:rPr lang="hu-HU" b="1" dirty="0">
                <a:solidFill>
                  <a:srgbClr val="FF0000"/>
                </a:solidFill>
              </a:rPr>
              <a:t> line </a:t>
            </a:r>
            <a:r>
              <a:rPr lang="hu-HU" b="1" dirty="0" err="1">
                <a:solidFill>
                  <a:srgbClr val="FF0000"/>
                </a:solidFill>
              </a:rPr>
              <a:t>does</a:t>
            </a:r>
            <a:r>
              <a:rPr lang="hu-HU" b="1" dirty="0">
                <a:solidFill>
                  <a:srgbClr val="FF0000"/>
                </a:solidFill>
              </a:rPr>
              <a:t> </a:t>
            </a:r>
            <a:r>
              <a:rPr lang="hu-HU" b="1" dirty="0" err="1">
                <a:solidFill>
                  <a:srgbClr val="FF0000"/>
                </a:solidFill>
              </a:rPr>
              <a:t>maximize</a:t>
            </a:r>
            <a:r>
              <a:rPr lang="hu-HU" b="1" dirty="0">
                <a:solidFill>
                  <a:srgbClr val="FF0000"/>
                </a:solidFill>
              </a:rPr>
              <a:t> </a:t>
            </a:r>
            <a:r>
              <a:rPr lang="hu-HU" b="1" dirty="0" err="1">
                <a:solidFill>
                  <a:srgbClr val="FF0000"/>
                </a:solidFill>
              </a:rPr>
              <a:t>the</a:t>
            </a:r>
            <a:r>
              <a:rPr lang="hu-HU" b="1" dirty="0">
                <a:solidFill>
                  <a:srgbClr val="FF0000"/>
                </a:solidFill>
              </a:rPr>
              <a:t> </a:t>
            </a:r>
            <a:r>
              <a:rPr lang="hu-HU" b="1" dirty="0" err="1">
                <a:solidFill>
                  <a:srgbClr val="FF0000"/>
                </a:solidFill>
              </a:rPr>
              <a:t>margin</a:t>
            </a:r>
            <a:r>
              <a:rPr lang="hu-HU" b="1" dirty="0">
                <a:solidFill>
                  <a:srgbClr val="FF0000"/>
                </a:solidFill>
              </a:rPr>
              <a:t>?</a:t>
            </a:r>
          </a:p>
        </p:txBody>
      </p:sp>
    </p:spTree>
    <p:extLst>
      <p:ext uri="{BB962C8B-B14F-4D97-AF65-F5344CB8AC3E}">
        <p14:creationId xmlns:p14="http://schemas.microsoft.com/office/powerpoint/2010/main" val="36124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4" y="1495425"/>
            <a:ext cx="665797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059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sp>
        <p:nvSpPr>
          <p:cNvPr id="3" name="Tartalom helye 2"/>
          <p:cNvSpPr>
            <a:spLocks noGrp="1"/>
          </p:cNvSpPr>
          <p:nvPr>
            <p:ph idx="1"/>
          </p:nvPr>
        </p:nvSpPr>
        <p:spPr>
          <a:xfrm>
            <a:off x="1981200" y="1600201"/>
            <a:ext cx="8229600" cy="1252736"/>
          </a:xfrm>
        </p:spPr>
        <p:txBody>
          <a:bodyPr/>
          <a:lstStyle/>
          <a:p>
            <a:r>
              <a:rPr lang="hu-HU" dirty="0" err="1"/>
              <a:t>Compute</a:t>
            </a:r>
            <a:r>
              <a:rPr lang="hu-HU" dirty="0"/>
              <a:t> </a:t>
            </a:r>
            <a:r>
              <a:rPr lang="hu-HU" dirty="0" err="1"/>
              <a:t>the</a:t>
            </a:r>
            <a:r>
              <a:rPr lang="hu-HU" dirty="0"/>
              <a:t> </a:t>
            </a:r>
            <a:r>
              <a:rPr lang="hu-HU" dirty="0" err="1"/>
              <a:t>two</a:t>
            </a:r>
            <a:r>
              <a:rPr lang="hu-HU" dirty="0"/>
              <a:t> </a:t>
            </a:r>
            <a:r>
              <a:rPr lang="hu-HU" dirty="0" err="1"/>
              <a:t>values</a:t>
            </a:r>
            <a:r>
              <a:rPr lang="hu-HU" dirty="0"/>
              <a:t> and </a:t>
            </a:r>
            <a:r>
              <a:rPr lang="hu-HU" dirty="0" err="1"/>
              <a:t>the</a:t>
            </a:r>
            <a:r>
              <a:rPr lang="hu-HU" dirty="0"/>
              <a:t> </a:t>
            </a:r>
            <a:r>
              <a:rPr lang="hu-HU" dirty="0" err="1"/>
              <a:t>weight</a:t>
            </a:r>
            <a:r>
              <a:rPr lang="hu-HU" dirty="0"/>
              <a:t> of </a:t>
            </a:r>
            <a:r>
              <a:rPr lang="hu-HU" dirty="0" err="1"/>
              <a:t>the</a:t>
            </a:r>
            <a:r>
              <a:rPr lang="hu-HU" dirty="0"/>
              <a:t> </a:t>
            </a:r>
            <a:r>
              <a:rPr lang="hu-HU" dirty="0" err="1"/>
              <a:t>instances</a:t>
            </a:r>
            <a:r>
              <a:rPr lang="hu-HU" dirty="0"/>
              <a:t> </a:t>
            </a:r>
            <a:r>
              <a:rPr lang="hu-HU" dirty="0" err="1"/>
              <a:t>in</a:t>
            </a:r>
            <a:r>
              <a:rPr lang="hu-HU" dirty="0"/>
              <a:t> </a:t>
            </a:r>
            <a:r>
              <a:rPr lang="hu-HU" dirty="0" err="1"/>
              <a:t>Round</a:t>
            </a:r>
            <a:r>
              <a:rPr lang="hu-HU" dirty="0"/>
              <a:t> 2</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2852936"/>
            <a:ext cx="668655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326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1538289"/>
            <a:ext cx="62103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260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AdaBoost</a:t>
            </a:r>
            <a:r>
              <a:rPr lang="hu-HU" dirty="0"/>
              <a:t> </a:t>
            </a:r>
            <a:r>
              <a:rPr lang="hu-HU" dirty="0" err="1"/>
              <a:t>example</a:t>
            </a:r>
            <a:endParaRPr lang="hu-H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9" y="1404939"/>
            <a:ext cx="663892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923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752600" y="3657600"/>
          <a:ext cx="8763000" cy="1644650"/>
        </p:xfrm>
        <a:graphic>
          <a:graphicData uri="http://schemas.openxmlformats.org/presentationml/2006/ole">
            <mc:AlternateContent xmlns:mc="http://schemas.openxmlformats.org/markup-compatibility/2006">
              <mc:Choice xmlns:v="urn:schemas-microsoft-com:vml" Requires="v">
                <p:oleObj name="Visio" r:id="rId2" imgW="6986829" imgH="1311120" progId="Visio.Drawing.6">
                  <p:embed/>
                </p:oleObj>
              </mc:Choice>
              <mc:Fallback>
                <p:oleObj name="Visio" r:id="rId2" imgW="6986829" imgH="1311120" progId="Visio.Drawing.6">
                  <p:embed/>
                  <p:pic>
                    <p:nvPicPr>
                      <p:cNvPr id="102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57600"/>
                        <a:ext cx="87630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3"/>
          <p:cNvSpPr>
            <a:spLocks noGrp="1" noChangeArrowheads="1"/>
          </p:cNvSpPr>
          <p:nvPr>
            <p:ph type="title"/>
          </p:nvPr>
        </p:nvSpPr>
        <p:spPr/>
        <p:txBody>
          <a:bodyPr/>
          <a:lstStyle/>
          <a:p>
            <a:r>
              <a:rPr lang="en-US" altLang="hu-HU"/>
              <a:t>Illustrating AdaBoost</a:t>
            </a:r>
          </a:p>
        </p:txBody>
      </p:sp>
      <p:grpSp>
        <p:nvGrpSpPr>
          <p:cNvPr id="10244" name="Group 4"/>
          <p:cNvGrpSpPr>
            <a:grpSpLocks/>
          </p:cNvGrpSpPr>
          <p:nvPr/>
        </p:nvGrpSpPr>
        <p:grpSpPr bwMode="auto">
          <a:xfrm>
            <a:off x="3352800" y="1295400"/>
            <a:ext cx="6781800" cy="1752600"/>
            <a:chOff x="1152" y="816"/>
            <a:chExt cx="4272" cy="1104"/>
          </a:xfrm>
        </p:grpSpPr>
        <p:grpSp>
          <p:nvGrpSpPr>
            <p:cNvPr id="10245" name="Group 5"/>
            <p:cNvGrpSpPr>
              <a:grpSpLocks/>
            </p:cNvGrpSpPr>
            <p:nvPr/>
          </p:nvGrpSpPr>
          <p:grpSpPr bwMode="auto">
            <a:xfrm>
              <a:off x="1152" y="1584"/>
              <a:ext cx="2784" cy="336"/>
              <a:chOff x="1152" y="1584"/>
              <a:chExt cx="2784" cy="336"/>
            </a:xfrm>
          </p:grpSpPr>
          <p:sp>
            <p:nvSpPr>
              <p:cNvPr id="10246" name="Rectangle 6"/>
              <p:cNvSpPr>
                <a:spLocks noChangeArrowheads="1"/>
              </p:cNvSpPr>
              <p:nvPr/>
            </p:nvSpPr>
            <p:spPr bwMode="auto">
              <a:xfrm>
                <a:off x="115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47" name="Rectangle 7"/>
              <p:cNvSpPr>
                <a:spLocks noChangeArrowheads="1"/>
              </p:cNvSpPr>
              <p:nvPr/>
            </p:nvSpPr>
            <p:spPr bwMode="auto">
              <a:xfrm>
                <a:off x="163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48" name="Rectangle 8"/>
              <p:cNvSpPr>
                <a:spLocks noChangeArrowheads="1"/>
              </p:cNvSpPr>
              <p:nvPr/>
            </p:nvSpPr>
            <p:spPr bwMode="auto">
              <a:xfrm>
                <a:off x="235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49" name="Rectangle 9"/>
              <p:cNvSpPr>
                <a:spLocks noChangeArrowheads="1"/>
              </p:cNvSpPr>
              <p:nvPr/>
            </p:nvSpPr>
            <p:spPr bwMode="auto">
              <a:xfrm>
                <a:off x="259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50" name="Rectangle 10"/>
              <p:cNvSpPr>
                <a:spLocks noChangeArrowheads="1"/>
              </p:cNvSpPr>
              <p:nvPr/>
            </p:nvSpPr>
            <p:spPr bwMode="auto">
              <a:xfrm>
                <a:off x="3072"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51" name="Rectangle 11"/>
              <p:cNvSpPr>
                <a:spLocks noChangeArrowheads="1"/>
              </p:cNvSpPr>
              <p:nvPr/>
            </p:nvSpPr>
            <p:spPr bwMode="auto">
              <a:xfrm>
                <a:off x="3696" y="1584"/>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10252" name="Line 12"/>
            <p:cNvSpPr>
              <a:spLocks noChangeShapeType="1"/>
            </p:cNvSpPr>
            <p:nvPr/>
          </p:nvSpPr>
          <p:spPr bwMode="auto">
            <a:xfrm flipV="1">
              <a:off x="3936" y="1152"/>
              <a:ext cx="48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53" name="Text Box 13"/>
            <p:cNvSpPr txBox="1">
              <a:spLocks noChangeArrowheads="1"/>
            </p:cNvSpPr>
            <p:nvPr/>
          </p:nvSpPr>
          <p:spPr bwMode="auto">
            <a:xfrm>
              <a:off x="4464" y="816"/>
              <a:ext cx="9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hu-HU"/>
                <a:t>Data points for training</a:t>
              </a:r>
            </a:p>
          </p:txBody>
        </p:sp>
      </p:grpSp>
      <p:grpSp>
        <p:nvGrpSpPr>
          <p:cNvPr id="10254" name="Group 14"/>
          <p:cNvGrpSpPr>
            <a:grpSpLocks/>
          </p:cNvGrpSpPr>
          <p:nvPr/>
        </p:nvGrpSpPr>
        <p:grpSpPr bwMode="auto">
          <a:xfrm>
            <a:off x="1828800" y="1295400"/>
            <a:ext cx="6781800" cy="1752600"/>
            <a:chOff x="192" y="816"/>
            <a:chExt cx="4272" cy="1104"/>
          </a:xfrm>
        </p:grpSpPr>
        <p:sp>
          <p:nvSpPr>
            <p:cNvPr id="10255" name="AutoShape 15"/>
            <p:cNvSpPr>
              <a:spLocks/>
            </p:cNvSpPr>
            <p:nvPr/>
          </p:nvSpPr>
          <p:spPr bwMode="auto">
            <a:xfrm rot="16200000">
              <a:off x="2520" y="-15"/>
              <a:ext cx="240" cy="2496"/>
            </a:xfrm>
            <a:prstGeom prst="rightBrace">
              <a:avLst>
                <a:gd name="adj1" fmla="val 866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56" name="Text Box 16"/>
            <p:cNvSpPr txBox="1">
              <a:spLocks noChangeArrowheads="1"/>
            </p:cNvSpPr>
            <p:nvPr/>
          </p:nvSpPr>
          <p:spPr bwMode="auto">
            <a:xfrm>
              <a:off x="1488" y="816"/>
              <a:ext cx="24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hu-HU"/>
                <a:t>Initial weights for each data point</a:t>
              </a:r>
            </a:p>
          </p:txBody>
        </p:sp>
        <p:graphicFrame>
          <p:nvGraphicFramePr>
            <p:cNvPr id="10257" name="Object 17"/>
            <p:cNvGraphicFramePr>
              <a:graphicFrameLocks noChangeAspect="1"/>
            </p:cNvGraphicFramePr>
            <p:nvPr/>
          </p:nvGraphicFramePr>
          <p:xfrm>
            <a:off x="192" y="1373"/>
            <a:ext cx="4272" cy="547"/>
          </p:xfrm>
          <a:graphic>
            <a:graphicData uri="http://schemas.openxmlformats.org/presentationml/2006/ole">
              <mc:AlternateContent xmlns:mc="http://schemas.openxmlformats.org/markup-compatibility/2006">
                <mc:Choice xmlns:v="urn:schemas-microsoft-com:vml" Requires="v">
                  <p:oleObj name="Visio" r:id="rId4" imgW="5441391" imgH="704436" progId="Visio.Drawing.6">
                    <p:embed/>
                  </p:oleObj>
                </mc:Choice>
                <mc:Fallback>
                  <p:oleObj name="Visio" r:id="rId4" imgW="5441391" imgH="704436" progId="Visio.Drawing.6">
                    <p:embed/>
                    <p:pic>
                      <p:nvPicPr>
                        <p:cNvPr id="10257"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373"/>
                          <a:ext cx="4272" cy="547"/>
                        </a:xfrm>
                        <a:prstGeom prst="rect">
                          <a:avLst/>
                        </a:prstGeom>
                      </p:spPr>
                    </p:pic>
                  </p:oleObj>
                </mc:Fallback>
              </mc:AlternateContent>
            </a:graphicData>
          </a:graphic>
        </p:graphicFrame>
      </p:grpSp>
      <p:grpSp>
        <p:nvGrpSpPr>
          <p:cNvPr id="10258" name="Group 18"/>
          <p:cNvGrpSpPr>
            <a:grpSpLocks/>
          </p:cNvGrpSpPr>
          <p:nvPr/>
        </p:nvGrpSpPr>
        <p:grpSpPr bwMode="auto">
          <a:xfrm>
            <a:off x="3733800" y="2057400"/>
            <a:ext cx="5486400" cy="2895600"/>
            <a:chOff x="1392" y="1296"/>
            <a:chExt cx="3456" cy="1824"/>
          </a:xfrm>
        </p:grpSpPr>
        <p:grpSp>
          <p:nvGrpSpPr>
            <p:cNvPr id="10259" name="Group 19"/>
            <p:cNvGrpSpPr>
              <a:grpSpLocks/>
            </p:cNvGrpSpPr>
            <p:nvPr/>
          </p:nvGrpSpPr>
          <p:grpSpPr bwMode="auto">
            <a:xfrm>
              <a:off x="1392" y="2784"/>
              <a:ext cx="2544" cy="336"/>
              <a:chOff x="1392" y="2496"/>
              <a:chExt cx="2544" cy="336"/>
            </a:xfrm>
          </p:grpSpPr>
          <p:sp>
            <p:nvSpPr>
              <p:cNvPr id="10260" name="Rectangle 20"/>
              <p:cNvSpPr>
                <a:spLocks noChangeArrowheads="1"/>
              </p:cNvSpPr>
              <p:nvPr/>
            </p:nvSpPr>
            <p:spPr bwMode="auto">
              <a:xfrm>
                <a:off x="3456"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1" name="Rectangle 21"/>
              <p:cNvSpPr>
                <a:spLocks noChangeArrowheads="1"/>
              </p:cNvSpPr>
              <p:nvPr/>
            </p:nvSpPr>
            <p:spPr bwMode="auto">
              <a:xfrm>
                <a:off x="3696"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2" name="Rectangle 22"/>
              <p:cNvSpPr>
                <a:spLocks noChangeArrowheads="1"/>
              </p:cNvSpPr>
              <p:nvPr/>
            </p:nvSpPr>
            <p:spPr bwMode="auto">
              <a:xfrm>
                <a:off x="2592"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3" name="Rectangle 23"/>
              <p:cNvSpPr>
                <a:spLocks noChangeArrowheads="1"/>
              </p:cNvSpPr>
              <p:nvPr/>
            </p:nvSpPr>
            <p:spPr bwMode="auto">
              <a:xfrm>
                <a:off x="3072"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4" name="Rectangle 24"/>
              <p:cNvSpPr>
                <a:spLocks noChangeArrowheads="1"/>
              </p:cNvSpPr>
              <p:nvPr/>
            </p:nvSpPr>
            <p:spPr bwMode="auto">
              <a:xfrm>
                <a:off x="2112"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0265" name="Rectangle 25"/>
              <p:cNvSpPr>
                <a:spLocks noChangeArrowheads="1"/>
              </p:cNvSpPr>
              <p:nvPr/>
            </p:nvSpPr>
            <p:spPr bwMode="auto">
              <a:xfrm>
                <a:off x="1392" y="2496"/>
                <a:ext cx="240" cy="336"/>
              </a:xfrm>
              <a:prstGeom prst="rect">
                <a:avLst/>
              </a:prstGeom>
              <a:noFill/>
              <a:ln w="3175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10266" name="Line 26"/>
            <p:cNvSpPr>
              <a:spLocks noChangeShapeType="1"/>
            </p:cNvSpPr>
            <p:nvPr/>
          </p:nvSpPr>
          <p:spPr bwMode="auto">
            <a:xfrm flipV="1">
              <a:off x="3936" y="1296"/>
              <a:ext cx="912" cy="1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Tree>
    <p:extLst>
      <p:ext uri="{BB962C8B-B14F-4D97-AF65-F5344CB8AC3E}">
        <p14:creationId xmlns:p14="http://schemas.microsoft.com/office/powerpoint/2010/main" val="2142759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2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2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2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0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hu-HU"/>
              <a:t>Illustrating AdaBoost</a:t>
            </a:r>
          </a:p>
        </p:txBody>
      </p:sp>
      <p:graphicFrame>
        <p:nvGraphicFramePr>
          <p:cNvPr id="11267" name="Object 3"/>
          <p:cNvGraphicFramePr>
            <a:graphicFrameLocks noGrp="1" noChangeAspect="1"/>
          </p:cNvGraphicFramePr>
          <p:nvPr>
            <p:ph idx="1"/>
          </p:nvPr>
        </p:nvGraphicFramePr>
        <p:xfrm>
          <a:off x="2590800" y="1066800"/>
          <a:ext cx="6961188" cy="5181600"/>
        </p:xfrm>
        <a:graphic>
          <a:graphicData uri="http://schemas.openxmlformats.org/presentationml/2006/ole">
            <mc:AlternateContent xmlns:mc="http://schemas.openxmlformats.org/markup-compatibility/2006">
              <mc:Choice xmlns:v="urn:schemas-microsoft-com:vml" Requires="v">
                <p:oleObj name="Visio" r:id="rId2" imgW="7014921" imgH="5220826" progId="Visio.Drawing.6">
                  <p:embed/>
                </p:oleObj>
              </mc:Choice>
              <mc:Fallback>
                <p:oleObj name="Visio" r:id="rId2" imgW="7014921" imgH="5220826" progId="Visio.Drawing.6">
                  <p:embed/>
                  <p:pic>
                    <p:nvPicPr>
                      <p:cNvPr id="1126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66800"/>
                        <a:ext cx="696118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4"/>
          <p:cNvSpPr>
            <a:spLocks noChangeArrowheads="1"/>
          </p:cNvSpPr>
          <p:nvPr/>
        </p:nvSpPr>
        <p:spPr bwMode="auto">
          <a:xfrm>
            <a:off x="41148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69" name="Rectangle 5"/>
          <p:cNvSpPr>
            <a:spLocks noChangeArrowheads="1"/>
          </p:cNvSpPr>
          <p:nvPr/>
        </p:nvSpPr>
        <p:spPr bwMode="auto">
          <a:xfrm>
            <a:off x="56388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0" name="Rectangle 6"/>
          <p:cNvSpPr>
            <a:spLocks noChangeArrowheads="1"/>
          </p:cNvSpPr>
          <p:nvPr/>
        </p:nvSpPr>
        <p:spPr bwMode="auto">
          <a:xfrm>
            <a:off x="67056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1" name="Rectangle 7"/>
          <p:cNvSpPr>
            <a:spLocks noChangeArrowheads="1"/>
          </p:cNvSpPr>
          <p:nvPr/>
        </p:nvSpPr>
        <p:spPr bwMode="auto">
          <a:xfrm>
            <a:off x="62484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2" name="Rectangle 8"/>
          <p:cNvSpPr>
            <a:spLocks noChangeArrowheads="1"/>
          </p:cNvSpPr>
          <p:nvPr/>
        </p:nvSpPr>
        <p:spPr bwMode="auto">
          <a:xfrm>
            <a:off x="70104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3" name="Rectangle 9"/>
          <p:cNvSpPr>
            <a:spLocks noChangeArrowheads="1"/>
          </p:cNvSpPr>
          <p:nvPr/>
        </p:nvSpPr>
        <p:spPr bwMode="auto">
          <a:xfrm>
            <a:off x="5029200" y="16002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4" name="Rectangle 10"/>
          <p:cNvSpPr>
            <a:spLocks noChangeArrowheads="1"/>
          </p:cNvSpPr>
          <p:nvPr/>
        </p:nvSpPr>
        <p:spPr bwMode="auto">
          <a:xfrm>
            <a:off x="38100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5" name="Rectangle 11"/>
          <p:cNvSpPr>
            <a:spLocks noChangeArrowheads="1"/>
          </p:cNvSpPr>
          <p:nvPr/>
        </p:nvSpPr>
        <p:spPr bwMode="auto">
          <a:xfrm>
            <a:off x="41148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6" name="Rectangle 12"/>
          <p:cNvSpPr>
            <a:spLocks noChangeArrowheads="1"/>
          </p:cNvSpPr>
          <p:nvPr/>
        </p:nvSpPr>
        <p:spPr bwMode="auto">
          <a:xfrm>
            <a:off x="44196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7" name="Rectangle 13"/>
          <p:cNvSpPr>
            <a:spLocks noChangeArrowheads="1"/>
          </p:cNvSpPr>
          <p:nvPr/>
        </p:nvSpPr>
        <p:spPr bwMode="auto">
          <a:xfrm>
            <a:off x="67056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8" name="Rectangle 14"/>
          <p:cNvSpPr>
            <a:spLocks noChangeArrowheads="1"/>
          </p:cNvSpPr>
          <p:nvPr/>
        </p:nvSpPr>
        <p:spPr bwMode="auto">
          <a:xfrm>
            <a:off x="70104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1279" name="Rectangle 15"/>
          <p:cNvSpPr>
            <a:spLocks noChangeArrowheads="1"/>
          </p:cNvSpPr>
          <p:nvPr/>
        </p:nvSpPr>
        <p:spPr bwMode="auto">
          <a:xfrm>
            <a:off x="5638800" y="2971800"/>
            <a:ext cx="304800" cy="3810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extLst>
      <p:ext uri="{BB962C8B-B14F-4D97-AF65-F5344CB8AC3E}">
        <p14:creationId xmlns:p14="http://schemas.microsoft.com/office/powerpoint/2010/main" val="1076725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CD48F4-592E-7378-D7FE-DF422B125F28}"/>
              </a:ext>
            </a:extLst>
          </p:cNvPr>
          <p:cNvSpPr>
            <a:spLocks noGrp="1"/>
          </p:cNvSpPr>
          <p:nvPr>
            <p:ph type="title"/>
          </p:nvPr>
        </p:nvSpPr>
        <p:spPr/>
        <p:txBody>
          <a:bodyPr/>
          <a:lstStyle/>
          <a:p>
            <a:r>
              <a:rPr lang="hu-HU" dirty="0" err="1"/>
              <a:t>How</a:t>
            </a:r>
            <a:r>
              <a:rPr lang="hu-HU" dirty="0"/>
              <a:t> </a:t>
            </a:r>
            <a:r>
              <a:rPr lang="hu-HU" dirty="0" err="1"/>
              <a:t>strong</a:t>
            </a:r>
            <a:r>
              <a:rPr lang="hu-HU" dirty="0"/>
              <a:t> an </a:t>
            </a:r>
            <a:r>
              <a:rPr lang="hu-HU" dirty="0" err="1"/>
              <a:t>AdaBoost</a:t>
            </a:r>
            <a:r>
              <a:rPr lang="hu-HU" dirty="0"/>
              <a:t> </a:t>
            </a:r>
            <a:r>
              <a:rPr lang="hu-HU" dirty="0" err="1"/>
              <a:t>classifier</a:t>
            </a:r>
            <a:r>
              <a:rPr lang="hu-HU" dirty="0"/>
              <a:t>?</a:t>
            </a:r>
            <a:endParaRPr lang="en-US" dirty="0"/>
          </a:p>
        </p:txBody>
      </p:sp>
      <p:sp>
        <p:nvSpPr>
          <p:cNvPr id="3" name="Tartalom helye 2">
            <a:extLst>
              <a:ext uri="{FF2B5EF4-FFF2-40B4-BE49-F238E27FC236}">
                <a16:creationId xmlns:a16="http://schemas.microsoft.com/office/drawing/2014/main" id="{3C984848-8433-BA6D-C190-C4266016276E}"/>
              </a:ext>
            </a:extLst>
          </p:cNvPr>
          <p:cNvSpPr>
            <a:spLocks noGrp="1"/>
          </p:cNvSpPr>
          <p:nvPr>
            <p:ph idx="1"/>
          </p:nvPr>
        </p:nvSpPr>
        <p:spPr/>
        <p:txBody>
          <a:bodyPr>
            <a:normAutofit/>
          </a:bodyPr>
          <a:lstStyle/>
          <a:p>
            <a:r>
              <a:rPr lang="en-US" b="1" dirty="0"/>
              <a:t>The training set error</a:t>
            </a:r>
            <a:r>
              <a:rPr lang="en-US" dirty="0"/>
              <a:t> decreases exponentially with the number of </a:t>
            </a:r>
            <a:r>
              <a:rPr lang="en-US" dirty="0" err="1"/>
              <a:t>Adaboost</a:t>
            </a:r>
            <a:r>
              <a:rPr lang="en-US" dirty="0"/>
              <a:t> iterations T. Therefore, we can make the training set error arbitrarily small by running more iterations.</a:t>
            </a:r>
          </a:p>
          <a:p>
            <a:pPr marL="0" indent="0">
              <a:buNone/>
            </a:pPr>
            <a:endParaRPr lang="hu-HU" dirty="0"/>
          </a:p>
          <a:p>
            <a:pPr marL="0" indent="0">
              <a:buNone/>
            </a:pPr>
            <a:endParaRPr lang="hu-HU" dirty="0"/>
          </a:p>
          <a:p>
            <a:r>
              <a:rPr lang="en-US" b="1" dirty="0"/>
              <a:t>The generalization error</a:t>
            </a:r>
            <a:r>
              <a:rPr lang="en-US" dirty="0"/>
              <a:t> (error on the parent distribution) decreases with the square root of the size of the training set. Therefore, we can make the generalization error arbitrarily small by increasing the size of the training set.</a:t>
            </a:r>
            <a:endParaRPr lang="hu-HU" dirty="0"/>
          </a:p>
          <a:p>
            <a:pPr marL="0" indent="0">
              <a:buNone/>
            </a:pPr>
            <a:endParaRPr lang="hu-HU" dirty="0"/>
          </a:p>
        </p:txBody>
      </p:sp>
    </p:spTree>
    <p:extLst>
      <p:ext uri="{BB962C8B-B14F-4D97-AF65-F5344CB8AC3E}">
        <p14:creationId xmlns:p14="http://schemas.microsoft.com/office/powerpoint/2010/main" val="1662690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564AA5-EF8F-96AE-F1CF-7EC30EDDD731}"/>
              </a:ext>
            </a:extLst>
          </p:cNvPr>
          <p:cNvSpPr>
            <a:spLocks noGrp="1"/>
          </p:cNvSpPr>
          <p:nvPr>
            <p:ph type="title"/>
          </p:nvPr>
        </p:nvSpPr>
        <p:spPr/>
        <p:txBody>
          <a:bodyPr/>
          <a:lstStyle/>
          <a:p>
            <a:r>
              <a:rPr lang="hu-HU" dirty="0"/>
              <a:t>More </a:t>
            </a:r>
            <a:r>
              <a:rPr lang="hu-HU" dirty="0" err="1"/>
              <a:t>readings</a:t>
            </a:r>
            <a:endParaRPr lang="en-US" dirty="0"/>
          </a:p>
        </p:txBody>
      </p:sp>
      <p:sp>
        <p:nvSpPr>
          <p:cNvPr id="3" name="Tartalom helye 2">
            <a:extLst>
              <a:ext uri="{FF2B5EF4-FFF2-40B4-BE49-F238E27FC236}">
                <a16:creationId xmlns:a16="http://schemas.microsoft.com/office/drawing/2014/main" id="{B69FCC7C-1AD0-40AD-3801-4D2319B446E5}"/>
              </a:ext>
            </a:extLst>
          </p:cNvPr>
          <p:cNvSpPr>
            <a:spLocks noGrp="1"/>
          </p:cNvSpPr>
          <p:nvPr>
            <p:ph idx="1"/>
          </p:nvPr>
        </p:nvSpPr>
        <p:spPr/>
        <p:txBody>
          <a:bodyPr/>
          <a:lstStyle/>
          <a:p>
            <a:r>
              <a:rPr lang="hu-HU" dirty="0" err="1"/>
              <a:t>AdaBoost</a:t>
            </a:r>
            <a:r>
              <a:rPr lang="hu-HU" dirty="0"/>
              <a:t> </a:t>
            </a:r>
            <a:r>
              <a:rPr lang="hu-HU" dirty="0" err="1"/>
              <a:t>explained</a:t>
            </a:r>
            <a:endParaRPr lang="hu-HU" dirty="0"/>
          </a:p>
          <a:p>
            <a:pPr lvl="1"/>
            <a:r>
              <a:rPr lang="en-US" dirty="0">
                <a:hlinkClick r:id="rId2"/>
              </a:rPr>
              <a:t>https://towardsdatascience.com/adaboost-intuition-and-explanation-9c4e67034879</a:t>
            </a:r>
            <a:endParaRPr lang="hu-HU" dirty="0"/>
          </a:p>
          <a:p>
            <a:endParaRPr lang="hu-HU" dirty="0"/>
          </a:p>
          <a:p>
            <a:r>
              <a:rPr lang="hu-HU" dirty="0" err="1"/>
              <a:t>Or</a:t>
            </a:r>
            <a:r>
              <a:rPr lang="hu-HU" dirty="0"/>
              <a:t> more </a:t>
            </a:r>
            <a:r>
              <a:rPr lang="hu-HU" dirty="0" err="1"/>
              <a:t>deeply</a:t>
            </a:r>
            <a:endParaRPr lang="hu-HU" dirty="0"/>
          </a:p>
          <a:p>
            <a:pPr lvl="1"/>
            <a:r>
              <a:rPr lang="hu-HU" dirty="0">
                <a:hlinkClick r:id="rId3"/>
              </a:rPr>
              <a:t>https://www.cs.princeton.edu/courses/archive/spring18/cos511/scribe_notes/0312.pdf</a:t>
            </a:r>
            <a:endParaRPr lang="hu-HU" dirty="0"/>
          </a:p>
          <a:p>
            <a:endParaRPr lang="en-US" dirty="0"/>
          </a:p>
        </p:txBody>
      </p:sp>
    </p:spTree>
    <p:extLst>
      <p:ext uri="{BB962C8B-B14F-4D97-AF65-F5344CB8AC3E}">
        <p14:creationId xmlns:p14="http://schemas.microsoft.com/office/powerpoint/2010/main" val="878072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GradientBoostingTree</a:t>
            </a:r>
            <a:endParaRPr lang="hu-HU" dirty="0"/>
          </a:p>
        </p:txBody>
      </p:sp>
      <p:sp>
        <p:nvSpPr>
          <p:cNvPr id="3" name="Tartalom helye 2"/>
          <p:cNvSpPr>
            <a:spLocks noGrp="1"/>
          </p:cNvSpPr>
          <p:nvPr>
            <p:ph idx="1"/>
          </p:nvPr>
        </p:nvSpPr>
        <p:spPr/>
        <p:txBody>
          <a:bodyPr/>
          <a:lstStyle/>
          <a:p>
            <a:r>
              <a:rPr lang="hu-HU" dirty="0"/>
              <a:t>The idea is </a:t>
            </a:r>
            <a:r>
              <a:rPr lang="hu-HU" dirty="0" err="1"/>
              <a:t>similar</a:t>
            </a:r>
            <a:r>
              <a:rPr lang="hu-HU" dirty="0"/>
              <a:t> </a:t>
            </a:r>
            <a:r>
              <a:rPr lang="hu-HU" dirty="0" err="1"/>
              <a:t>to</a:t>
            </a:r>
            <a:r>
              <a:rPr lang="hu-HU" dirty="0"/>
              <a:t> </a:t>
            </a:r>
            <a:r>
              <a:rPr lang="hu-HU" dirty="0" err="1"/>
              <a:t>AdaBoost</a:t>
            </a:r>
            <a:r>
              <a:rPr lang="hu-HU" dirty="0"/>
              <a:t>…</a:t>
            </a:r>
          </a:p>
        </p:txBody>
      </p:sp>
      <p:pic>
        <p:nvPicPr>
          <p:cNvPr id="11266" name="Picture 2" descr="http://databricks.com/wp-content/uploads/2015/01/Ensemble-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2708920"/>
            <a:ext cx="35433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13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71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And </a:t>
            </a:r>
            <a:r>
              <a:rPr lang="hu-HU" dirty="0" err="1"/>
              <a:t>now</a:t>
            </a:r>
            <a:r>
              <a:rPr lang="hu-HU" dirty="0"/>
              <a:t>???</a:t>
            </a:r>
          </a:p>
        </p:txBody>
      </p:sp>
      <p:cxnSp>
        <p:nvCxnSpPr>
          <p:cNvPr id="4" name="Egyenes összekötő nyíllal 3"/>
          <p:cNvCxnSpPr/>
          <p:nvPr/>
        </p:nvCxnSpPr>
        <p:spPr>
          <a:xfrm>
            <a:off x="2567608" y="5661248"/>
            <a:ext cx="6552728"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2783632" y="2204864"/>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8757592" y="5517232"/>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2567608" y="242088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524000" y="2204864"/>
            <a:ext cx="1043608" cy="369332"/>
          </a:xfrm>
          <a:prstGeom prst="rect">
            <a:avLst/>
          </a:prstGeom>
          <a:noFill/>
        </p:spPr>
        <p:txBody>
          <a:bodyPr wrap="square" rtlCol="0">
            <a:spAutoFit/>
          </a:bodyPr>
          <a:lstStyle/>
          <a:p>
            <a:pPr algn="r"/>
            <a:r>
              <a:rPr lang="hu-HU" dirty="0" err="1"/>
              <a:t>soaring</a:t>
            </a:r>
            <a:endParaRPr lang="hu-HU" dirty="0"/>
          </a:p>
        </p:txBody>
      </p:sp>
      <p:sp>
        <p:nvSpPr>
          <p:cNvPr id="9" name="Szövegdoboz 8"/>
          <p:cNvSpPr txBox="1"/>
          <p:nvPr/>
        </p:nvSpPr>
        <p:spPr>
          <a:xfrm>
            <a:off x="1524000" y="5517232"/>
            <a:ext cx="1043608" cy="369332"/>
          </a:xfrm>
          <a:prstGeom prst="rect">
            <a:avLst/>
          </a:prstGeom>
          <a:noFill/>
        </p:spPr>
        <p:txBody>
          <a:bodyPr wrap="square" rtlCol="0">
            <a:spAutoFit/>
          </a:bodyPr>
          <a:lstStyle/>
          <a:p>
            <a:pPr algn="r"/>
            <a:r>
              <a:rPr lang="hu-HU" dirty="0" err="1"/>
              <a:t>light</a:t>
            </a:r>
            <a:endParaRPr lang="hu-HU" dirty="0"/>
          </a:p>
        </p:txBody>
      </p:sp>
      <p:sp>
        <p:nvSpPr>
          <p:cNvPr id="10" name="Szövegdoboz 9"/>
          <p:cNvSpPr txBox="1"/>
          <p:nvPr/>
        </p:nvSpPr>
        <p:spPr>
          <a:xfrm rot="19378103">
            <a:off x="1464025" y="6245056"/>
            <a:ext cx="1584176" cy="369332"/>
          </a:xfrm>
          <a:prstGeom prst="rect">
            <a:avLst/>
          </a:prstGeom>
          <a:noFill/>
        </p:spPr>
        <p:txBody>
          <a:bodyPr wrap="square" rtlCol="0">
            <a:spAutoFit/>
          </a:bodyPr>
          <a:lstStyle/>
          <a:p>
            <a:pPr algn="r"/>
            <a:r>
              <a:rPr lang="hu-HU" dirty="0" err="1"/>
              <a:t>relaxed</a:t>
            </a:r>
            <a:endParaRPr lang="hu-HU" dirty="0"/>
          </a:p>
        </p:txBody>
      </p:sp>
      <p:sp>
        <p:nvSpPr>
          <p:cNvPr id="11" name="Szövegdoboz 10"/>
          <p:cNvSpPr txBox="1"/>
          <p:nvPr/>
        </p:nvSpPr>
        <p:spPr>
          <a:xfrm rot="19378103">
            <a:off x="7343598" y="6128817"/>
            <a:ext cx="1584176" cy="369332"/>
          </a:xfrm>
          <a:prstGeom prst="rect">
            <a:avLst/>
          </a:prstGeom>
          <a:noFill/>
        </p:spPr>
        <p:txBody>
          <a:bodyPr wrap="square" rtlCol="0">
            <a:spAutoFit/>
          </a:bodyPr>
          <a:lstStyle/>
          <a:p>
            <a:pPr algn="r"/>
            <a:r>
              <a:rPr lang="hu-HU" dirty="0" err="1"/>
              <a:t>fast</a:t>
            </a:r>
            <a:endParaRPr lang="hu-HU" dirty="0"/>
          </a:p>
        </p:txBody>
      </p:sp>
      <p:sp>
        <p:nvSpPr>
          <p:cNvPr id="12" name="Szövegdoboz 11"/>
          <p:cNvSpPr txBox="1"/>
          <p:nvPr/>
        </p:nvSpPr>
        <p:spPr>
          <a:xfrm>
            <a:off x="4439816" y="5701898"/>
            <a:ext cx="2592288" cy="369332"/>
          </a:xfrm>
          <a:prstGeom prst="rect">
            <a:avLst/>
          </a:prstGeom>
          <a:noFill/>
        </p:spPr>
        <p:txBody>
          <a:bodyPr wrap="square" rtlCol="0">
            <a:spAutoFit/>
          </a:bodyPr>
          <a:lstStyle/>
          <a:p>
            <a:pPr algn="ctr"/>
            <a:r>
              <a:rPr lang="hu-HU" b="1" dirty="0" err="1"/>
              <a:t>Tempo</a:t>
            </a:r>
            <a:endParaRPr lang="hu-HU" b="1" dirty="0"/>
          </a:p>
        </p:txBody>
      </p:sp>
      <p:sp>
        <p:nvSpPr>
          <p:cNvPr id="13" name="Szövegdoboz 12"/>
          <p:cNvSpPr txBox="1"/>
          <p:nvPr/>
        </p:nvSpPr>
        <p:spPr>
          <a:xfrm rot="16200000">
            <a:off x="1247582" y="3892406"/>
            <a:ext cx="2592288" cy="369332"/>
          </a:xfrm>
          <a:prstGeom prst="rect">
            <a:avLst/>
          </a:prstGeom>
          <a:noFill/>
        </p:spPr>
        <p:txBody>
          <a:bodyPr wrap="square" rtlCol="0">
            <a:spAutoFit/>
          </a:bodyPr>
          <a:lstStyle/>
          <a:p>
            <a:pPr algn="ctr"/>
            <a:r>
              <a:rPr lang="hu-HU" b="1" dirty="0" err="1"/>
              <a:t>Intensity</a:t>
            </a:r>
            <a:endParaRPr lang="hu-HU" b="1" dirty="0"/>
          </a:p>
        </p:txBody>
      </p:sp>
      <p:grpSp>
        <p:nvGrpSpPr>
          <p:cNvPr id="14" name="Csoportba foglalás 13"/>
          <p:cNvGrpSpPr/>
          <p:nvPr/>
        </p:nvGrpSpPr>
        <p:grpSpPr>
          <a:xfrm>
            <a:off x="7663328" y="3476037"/>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3287688" y="5222441"/>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3789846" y="4866592"/>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3277609" y="3800073"/>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4280956" y="3056333"/>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3130501" y="4435828"/>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3717838" y="3140968"/>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4280956" y="4478595"/>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Csoportba foglalás 37"/>
          <p:cNvGrpSpPr/>
          <p:nvPr/>
        </p:nvGrpSpPr>
        <p:grpSpPr>
          <a:xfrm>
            <a:off x="4136940" y="3861986"/>
            <a:ext cx="144016" cy="184666"/>
            <a:chOff x="2123728" y="2389530"/>
            <a:chExt cx="144016" cy="184666"/>
          </a:xfrm>
        </p:grpSpPr>
        <p:cxnSp>
          <p:nvCxnSpPr>
            <p:cNvPr id="39" name="Egyenes összekötő 3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4583832" y="4342294"/>
            <a:ext cx="144016" cy="184666"/>
            <a:chOff x="2123728" y="2389530"/>
            <a:chExt cx="144016" cy="184666"/>
          </a:xfrm>
        </p:grpSpPr>
        <p:cxnSp>
          <p:nvCxnSpPr>
            <p:cNvPr id="42" name="Egyenes összekötő 4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Ellipszis 43"/>
          <p:cNvSpPr/>
          <p:nvPr/>
        </p:nvSpPr>
        <p:spPr>
          <a:xfrm>
            <a:off x="7608168" y="239590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6704568" y="466326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7032104" y="256490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7919662" y="395431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6512888" y="3368025"/>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p:cNvSpPr/>
          <p:nvPr/>
        </p:nvSpPr>
        <p:spPr>
          <a:xfrm>
            <a:off x="7064659" y="398473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6222375" y="3834537"/>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p:cNvSpPr/>
          <p:nvPr/>
        </p:nvSpPr>
        <p:spPr>
          <a:xfrm>
            <a:off x="7500156" y="289413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p:cNvSpPr/>
          <p:nvPr/>
        </p:nvSpPr>
        <p:spPr>
          <a:xfrm>
            <a:off x="7064659" y="358404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6656979" y="505835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6700120" y="293018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5" name="Csoportba foglalás 54"/>
          <p:cNvGrpSpPr/>
          <p:nvPr/>
        </p:nvGrpSpPr>
        <p:grpSpPr>
          <a:xfrm>
            <a:off x="4583832" y="3840723"/>
            <a:ext cx="144016" cy="184666"/>
            <a:chOff x="2123728" y="2389530"/>
            <a:chExt cx="144016" cy="184666"/>
          </a:xfrm>
        </p:grpSpPr>
        <p:cxnSp>
          <p:nvCxnSpPr>
            <p:cNvPr id="56" name="Egyenes összekötő 5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Csoportba foglalás 57"/>
          <p:cNvGrpSpPr/>
          <p:nvPr/>
        </p:nvGrpSpPr>
        <p:grpSpPr>
          <a:xfrm>
            <a:off x="3215680" y="2768896"/>
            <a:ext cx="144016" cy="184666"/>
            <a:chOff x="2123728" y="2389530"/>
            <a:chExt cx="144016" cy="184666"/>
          </a:xfrm>
        </p:grpSpPr>
        <p:cxnSp>
          <p:nvCxnSpPr>
            <p:cNvPr id="59" name="Egyenes összekötő 5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Egyenes összekötő 63"/>
          <p:cNvCxnSpPr/>
          <p:nvPr/>
        </p:nvCxnSpPr>
        <p:spPr>
          <a:xfrm flipH="1">
            <a:off x="3215680" y="1916832"/>
            <a:ext cx="4392488" cy="40324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Egyenes összekötő 68"/>
          <p:cNvCxnSpPr/>
          <p:nvPr/>
        </p:nvCxnSpPr>
        <p:spPr>
          <a:xfrm>
            <a:off x="5447928" y="1916832"/>
            <a:ext cx="72008" cy="396973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Szövegdoboz 64"/>
          <p:cNvSpPr txBox="1"/>
          <p:nvPr/>
        </p:nvSpPr>
        <p:spPr>
          <a:xfrm>
            <a:off x="8027674" y="1772817"/>
            <a:ext cx="2460814" cy="646331"/>
          </a:xfrm>
          <a:prstGeom prst="rect">
            <a:avLst/>
          </a:prstGeom>
          <a:noFill/>
        </p:spPr>
        <p:txBody>
          <a:bodyPr wrap="square" rtlCol="0">
            <a:spAutoFit/>
          </a:bodyPr>
          <a:lstStyle/>
          <a:p>
            <a:r>
              <a:rPr lang="hu-HU" b="1" dirty="0" err="1">
                <a:solidFill>
                  <a:srgbClr val="FF0000"/>
                </a:solidFill>
              </a:rPr>
              <a:t>Which</a:t>
            </a:r>
            <a:r>
              <a:rPr lang="hu-HU" b="1" dirty="0">
                <a:solidFill>
                  <a:srgbClr val="FF0000"/>
                </a:solidFill>
              </a:rPr>
              <a:t> line </a:t>
            </a:r>
            <a:r>
              <a:rPr lang="hu-HU" b="1" dirty="0" err="1">
                <a:solidFill>
                  <a:srgbClr val="FF0000"/>
                </a:solidFill>
              </a:rPr>
              <a:t>does</a:t>
            </a:r>
            <a:r>
              <a:rPr lang="hu-HU" b="1" dirty="0">
                <a:solidFill>
                  <a:srgbClr val="FF0000"/>
                </a:solidFill>
              </a:rPr>
              <a:t> </a:t>
            </a:r>
            <a:r>
              <a:rPr lang="hu-HU" b="1" dirty="0" err="1">
                <a:solidFill>
                  <a:srgbClr val="FF0000"/>
                </a:solidFill>
              </a:rPr>
              <a:t>maximize</a:t>
            </a:r>
            <a:r>
              <a:rPr lang="hu-HU" b="1" dirty="0">
                <a:solidFill>
                  <a:srgbClr val="FF0000"/>
                </a:solidFill>
              </a:rPr>
              <a:t> </a:t>
            </a:r>
            <a:r>
              <a:rPr lang="hu-HU" b="1" dirty="0" err="1">
                <a:solidFill>
                  <a:srgbClr val="FF0000"/>
                </a:solidFill>
              </a:rPr>
              <a:t>the</a:t>
            </a:r>
            <a:r>
              <a:rPr lang="hu-HU" b="1" dirty="0">
                <a:solidFill>
                  <a:srgbClr val="FF0000"/>
                </a:solidFill>
              </a:rPr>
              <a:t> </a:t>
            </a:r>
            <a:r>
              <a:rPr lang="hu-HU" b="1" dirty="0" err="1">
                <a:solidFill>
                  <a:srgbClr val="FF0000"/>
                </a:solidFill>
              </a:rPr>
              <a:t>margin</a:t>
            </a:r>
            <a:r>
              <a:rPr lang="hu-HU" b="1" dirty="0">
                <a:solidFill>
                  <a:srgbClr val="FF0000"/>
                </a:solidFill>
              </a:rPr>
              <a:t>?</a:t>
            </a:r>
          </a:p>
        </p:txBody>
      </p:sp>
    </p:spTree>
    <p:extLst>
      <p:ext uri="{BB962C8B-B14F-4D97-AF65-F5344CB8AC3E}">
        <p14:creationId xmlns:p14="http://schemas.microsoft.com/office/powerpoint/2010/main" val="32896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And </a:t>
            </a:r>
            <a:r>
              <a:rPr lang="hu-HU" dirty="0" err="1"/>
              <a:t>now</a:t>
            </a:r>
            <a:r>
              <a:rPr lang="hu-HU" dirty="0"/>
              <a:t>???</a:t>
            </a:r>
            <a:br>
              <a:rPr lang="hu-HU" dirty="0"/>
            </a:br>
            <a:r>
              <a:rPr lang="hu-HU" dirty="0" err="1"/>
              <a:t>Outliers</a:t>
            </a:r>
            <a:endParaRPr lang="hu-HU" dirty="0"/>
          </a:p>
        </p:txBody>
      </p:sp>
      <p:cxnSp>
        <p:nvCxnSpPr>
          <p:cNvPr id="4" name="Egyenes összekötő nyíllal 3"/>
          <p:cNvCxnSpPr/>
          <p:nvPr/>
        </p:nvCxnSpPr>
        <p:spPr>
          <a:xfrm>
            <a:off x="2567608" y="5661248"/>
            <a:ext cx="6552728"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2783632" y="2204864"/>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8757592" y="5517232"/>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2567608" y="242088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524000" y="2204864"/>
            <a:ext cx="1043608" cy="369332"/>
          </a:xfrm>
          <a:prstGeom prst="rect">
            <a:avLst/>
          </a:prstGeom>
          <a:noFill/>
        </p:spPr>
        <p:txBody>
          <a:bodyPr wrap="square" rtlCol="0">
            <a:spAutoFit/>
          </a:bodyPr>
          <a:lstStyle/>
          <a:p>
            <a:pPr algn="r"/>
            <a:r>
              <a:rPr lang="hu-HU" dirty="0" err="1"/>
              <a:t>soaring</a:t>
            </a:r>
            <a:endParaRPr lang="hu-HU" dirty="0"/>
          </a:p>
        </p:txBody>
      </p:sp>
      <p:sp>
        <p:nvSpPr>
          <p:cNvPr id="9" name="Szövegdoboz 8"/>
          <p:cNvSpPr txBox="1"/>
          <p:nvPr/>
        </p:nvSpPr>
        <p:spPr>
          <a:xfrm>
            <a:off x="1524000" y="5517232"/>
            <a:ext cx="1043608" cy="369332"/>
          </a:xfrm>
          <a:prstGeom prst="rect">
            <a:avLst/>
          </a:prstGeom>
          <a:noFill/>
        </p:spPr>
        <p:txBody>
          <a:bodyPr wrap="square" rtlCol="0">
            <a:spAutoFit/>
          </a:bodyPr>
          <a:lstStyle/>
          <a:p>
            <a:pPr algn="r"/>
            <a:r>
              <a:rPr lang="hu-HU" dirty="0" err="1"/>
              <a:t>light</a:t>
            </a:r>
            <a:endParaRPr lang="hu-HU" dirty="0"/>
          </a:p>
        </p:txBody>
      </p:sp>
      <p:sp>
        <p:nvSpPr>
          <p:cNvPr id="10" name="Szövegdoboz 9"/>
          <p:cNvSpPr txBox="1"/>
          <p:nvPr/>
        </p:nvSpPr>
        <p:spPr>
          <a:xfrm rot="19378103">
            <a:off x="1464025" y="6245056"/>
            <a:ext cx="1584176" cy="369332"/>
          </a:xfrm>
          <a:prstGeom prst="rect">
            <a:avLst/>
          </a:prstGeom>
          <a:noFill/>
        </p:spPr>
        <p:txBody>
          <a:bodyPr wrap="square" rtlCol="0">
            <a:spAutoFit/>
          </a:bodyPr>
          <a:lstStyle/>
          <a:p>
            <a:pPr algn="r"/>
            <a:r>
              <a:rPr lang="hu-HU" dirty="0" err="1"/>
              <a:t>relaxed</a:t>
            </a:r>
            <a:endParaRPr lang="hu-HU" dirty="0"/>
          </a:p>
        </p:txBody>
      </p:sp>
      <p:sp>
        <p:nvSpPr>
          <p:cNvPr id="11" name="Szövegdoboz 10"/>
          <p:cNvSpPr txBox="1"/>
          <p:nvPr/>
        </p:nvSpPr>
        <p:spPr>
          <a:xfrm rot="19378103">
            <a:off x="7343598" y="6128817"/>
            <a:ext cx="1584176" cy="369332"/>
          </a:xfrm>
          <a:prstGeom prst="rect">
            <a:avLst/>
          </a:prstGeom>
          <a:noFill/>
        </p:spPr>
        <p:txBody>
          <a:bodyPr wrap="square" rtlCol="0">
            <a:spAutoFit/>
          </a:bodyPr>
          <a:lstStyle/>
          <a:p>
            <a:pPr algn="r"/>
            <a:r>
              <a:rPr lang="hu-HU" dirty="0" err="1"/>
              <a:t>fast</a:t>
            </a:r>
            <a:endParaRPr lang="hu-HU" dirty="0"/>
          </a:p>
        </p:txBody>
      </p:sp>
      <p:sp>
        <p:nvSpPr>
          <p:cNvPr id="12" name="Szövegdoboz 11"/>
          <p:cNvSpPr txBox="1"/>
          <p:nvPr/>
        </p:nvSpPr>
        <p:spPr>
          <a:xfrm>
            <a:off x="4439816" y="5701898"/>
            <a:ext cx="2592288" cy="369332"/>
          </a:xfrm>
          <a:prstGeom prst="rect">
            <a:avLst/>
          </a:prstGeom>
          <a:noFill/>
        </p:spPr>
        <p:txBody>
          <a:bodyPr wrap="square" rtlCol="0">
            <a:spAutoFit/>
          </a:bodyPr>
          <a:lstStyle/>
          <a:p>
            <a:pPr algn="ctr"/>
            <a:r>
              <a:rPr lang="hu-HU" b="1" dirty="0" err="1"/>
              <a:t>Tempo</a:t>
            </a:r>
            <a:endParaRPr lang="hu-HU" b="1" dirty="0"/>
          </a:p>
        </p:txBody>
      </p:sp>
      <p:sp>
        <p:nvSpPr>
          <p:cNvPr id="13" name="Szövegdoboz 12"/>
          <p:cNvSpPr txBox="1"/>
          <p:nvPr/>
        </p:nvSpPr>
        <p:spPr>
          <a:xfrm rot="16200000">
            <a:off x="1247582" y="3892406"/>
            <a:ext cx="2592288" cy="369332"/>
          </a:xfrm>
          <a:prstGeom prst="rect">
            <a:avLst/>
          </a:prstGeom>
          <a:noFill/>
        </p:spPr>
        <p:txBody>
          <a:bodyPr wrap="square" rtlCol="0">
            <a:spAutoFit/>
          </a:bodyPr>
          <a:lstStyle/>
          <a:p>
            <a:pPr algn="ctr"/>
            <a:r>
              <a:rPr lang="hu-HU" b="1" dirty="0" err="1"/>
              <a:t>Intensity</a:t>
            </a:r>
            <a:endParaRPr lang="hu-HU" b="1" dirty="0"/>
          </a:p>
        </p:txBody>
      </p:sp>
      <p:grpSp>
        <p:nvGrpSpPr>
          <p:cNvPr id="14" name="Csoportba foglalás 13"/>
          <p:cNvGrpSpPr/>
          <p:nvPr/>
        </p:nvGrpSpPr>
        <p:grpSpPr>
          <a:xfrm>
            <a:off x="7663328" y="3476037"/>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3287688" y="5222441"/>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3789846" y="4866592"/>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3277609" y="3800073"/>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4280956" y="3056333"/>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3130501" y="4435828"/>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3717838" y="3140968"/>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4280956" y="4478595"/>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Csoportba foglalás 37"/>
          <p:cNvGrpSpPr/>
          <p:nvPr/>
        </p:nvGrpSpPr>
        <p:grpSpPr>
          <a:xfrm>
            <a:off x="4136940" y="3861986"/>
            <a:ext cx="144016" cy="184666"/>
            <a:chOff x="2123728" y="2389530"/>
            <a:chExt cx="144016" cy="184666"/>
          </a:xfrm>
        </p:grpSpPr>
        <p:cxnSp>
          <p:nvCxnSpPr>
            <p:cNvPr id="39" name="Egyenes összekötő 3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4583832" y="4342294"/>
            <a:ext cx="144016" cy="184666"/>
            <a:chOff x="2123728" y="2389530"/>
            <a:chExt cx="144016" cy="184666"/>
          </a:xfrm>
        </p:grpSpPr>
        <p:cxnSp>
          <p:nvCxnSpPr>
            <p:cNvPr id="42" name="Egyenes összekötő 4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Ellipszis 43"/>
          <p:cNvSpPr/>
          <p:nvPr/>
        </p:nvSpPr>
        <p:spPr>
          <a:xfrm>
            <a:off x="7608168" y="239590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6704568" y="466326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7032104" y="256490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7919662" y="395431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6512888" y="3368025"/>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p:cNvSpPr/>
          <p:nvPr/>
        </p:nvSpPr>
        <p:spPr>
          <a:xfrm>
            <a:off x="7064659" y="398473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6222375" y="3834537"/>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p:cNvSpPr/>
          <p:nvPr/>
        </p:nvSpPr>
        <p:spPr>
          <a:xfrm>
            <a:off x="7500156" y="289413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p:cNvSpPr/>
          <p:nvPr/>
        </p:nvSpPr>
        <p:spPr>
          <a:xfrm>
            <a:off x="7064659" y="358404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6656979" y="505835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6700120" y="293018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5" name="Csoportba foglalás 54"/>
          <p:cNvGrpSpPr/>
          <p:nvPr/>
        </p:nvGrpSpPr>
        <p:grpSpPr>
          <a:xfrm>
            <a:off x="4583832" y="3840723"/>
            <a:ext cx="144016" cy="184666"/>
            <a:chOff x="2123728" y="2389530"/>
            <a:chExt cx="144016" cy="184666"/>
          </a:xfrm>
        </p:grpSpPr>
        <p:cxnSp>
          <p:nvCxnSpPr>
            <p:cNvPr id="56" name="Egyenes összekötő 5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Csoportba foglalás 57"/>
          <p:cNvGrpSpPr/>
          <p:nvPr/>
        </p:nvGrpSpPr>
        <p:grpSpPr>
          <a:xfrm>
            <a:off x="3215680" y="2768896"/>
            <a:ext cx="144016" cy="184666"/>
            <a:chOff x="2123728" y="2389530"/>
            <a:chExt cx="144016" cy="184666"/>
          </a:xfrm>
        </p:grpSpPr>
        <p:cxnSp>
          <p:nvCxnSpPr>
            <p:cNvPr id="59" name="Egyenes összekötő 5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9" name="Egyenes összekötő 68"/>
          <p:cNvCxnSpPr/>
          <p:nvPr/>
        </p:nvCxnSpPr>
        <p:spPr>
          <a:xfrm>
            <a:off x="5447928" y="1916832"/>
            <a:ext cx="72008" cy="396973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Szövegdoboz 64"/>
          <p:cNvSpPr txBox="1"/>
          <p:nvPr/>
        </p:nvSpPr>
        <p:spPr>
          <a:xfrm>
            <a:off x="8027674" y="1772817"/>
            <a:ext cx="2460814" cy="646331"/>
          </a:xfrm>
          <a:prstGeom prst="rect">
            <a:avLst/>
          </a:prstGeom>
          <a:noFill/>
        </p:spPr>
        <p:txBody>
          <a:bodyPr wrap="square" rtlCol="0">
            <a:spAutoFit/>
          </a:bodyPr>
          <a:lstStyle/>
          <a:p>
            <a:r>
              <a:rPr lang="hu-HU" b="1" dirty="0" err="1">
                <a:solidFill>
                  <a:srgbClr val="FF0000"/>
                </a:solidFill>
              </a:rPr>
              <a:t>Which</a:t>
            </a:r>
            <a:r>
              <a:rPr lang="hu-HU" b="1" dirty="0">
                <a:solidFill>
                  <a:srgbClr val="FF0000"/>
                </a:solidFill>
              </a:rPr>
              <a:t> line </a:t>
            </a:r>
            <a:r>
              <a:rPr lang="hu-HU" b="1" dirty="0" err="1">
                <a:solidFill>
                  <a:srgbClr val="FF0000"/>
                </a:solidFill>
              </a:rPr>
              <a:t>does</a:t>
            </a:r>
            <a:r>
              <a:rPr lang="hu-HU" b="1" dirty="0">
                <a:solidFill>
                  <a:srgbClr val="FF0000"/>
                </a:solidFill>
              </a:rPr>
              <a:t> </a:t>
            </a:r>
            <a:r>
              <a:rPr lang="hu-HU" b="1" dirty="0" err="1">
                <a:solidFill>
                  <a:srgbClr val="FF0000"/>
                </a:solidFill>
              </a:rPr>
              <a:t>maximize</a:t>
            </a:r>
            <a:r>
              <a:rPr lang="hu-HU" b="1" dirty="0">
                <a:solidFill>
                  <a:srgbClr val="FF0000"/>
                </a:solidFill>
              </a:rPr>
              <a:t> </a:t>
            </a:r>
            <a:r>
              <a:rPr lang="hu-HU" b="1" dirty="0" err="1">
                <a:solidFill>
                  <a:srgbClr val="FF0000"/>
                </a:solidFill>
              </a:rPr>
              <a:t>the</a:t>
            </a:r>
            <a:r>
              <a:rPr lang="hu-HU" b="1" dirty="0">
                <a:solidFill>
                  <a:srgbClr val="FF0000"/>
                </a:solidFill>
              </a:rPr>
              <a:t> </a:t>
            </a:r>
            <a:r>
              <a:rPr lang="hu-HU" b="1" dirty="0" err="1">
                <a:solidFill>
                  <a:srgbClr val="FF0000"/>
                </a:solidFill>
              </a:rPr>
              <a:t>margin</a:t>
            </a:r>
            <a:r>
              <a:rPr lang="hu-HU" b="1" dirty="0">
                <a:solidFill>
                  <a:srgbClr val="FF0000"/>
                </a:solidFill>
              </a:rPr>
              <a:t>?</a:t>
            </a:r>
          </a:p>
        </p:txBody>
      </p:sp>
    </p:spTree>
    <p:extLst>
      <p:ext uri="{BB962C8B-B14F-4D97-AF65-F5344CB8AC3E}">
        <p14:creationId xmlns:p14="http://schemas.microsoft.com/office/powerpoint/2010/main" val="272836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a:t>Will</a:t>
            </a:r>
            <a:r>
              <a:rPr lang="hu-HU" dirty="0"/>
              <a:t> SVM </a:t>
            </a:r>
            <a:r>
              <a:rPr lang="hu-HU" dirty="0" err="1"/>
              <a:t>work</a:t>
            </a:r>
            <a:r>
              <a:rPr lang="hu-HU" dirty="0"/>
              <a:t>?</a:t>
            </a:r>
          </a:p>
        </p:txBody>
      </p:sp>
      <p:cxnSp>
        <p:nvCxnSpPr>
          <p:cNvPr id="4" name="Egyenes összekötő nyíllal 3"/>
          <p:cNvCxnSpPr/>
          <p:nvPr/>
        </p:nvCxnSpPr>
        <p:spPr>
          <a:xfrm>
            <a:off x="2567608" y="3717032"/>
            <a:ext cx="6552728"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5807968" y="2204864"/>
            <a:ext cx="0" cy="3744416"/>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8757592" y="3573016"/>
            <a:ext cx="0" cy="2880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Egyenes összekötő 6"/>
          <p:cNvCxnSpPr/>
          <p:nvPr/>
        </p:nvCxnSpPr>
        <p:spPr>
          <a:xfrm>
            <a:off x="5591944" y="2420888"/>
            <a:ext cx="43204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4" name="Csoportba foglalás 13"/>
          <p:cNvGrpSpPr/>
          <p:nvPr/>
        </p:nvGrpSpPr>
        <p:grpSpPr>
          <a:xfrm>
            <a:off x="5915980" y="3615407"/>
            <a:ext cx="144016" cy="184666"/>
            <a:chOff x="2123728" y="2389530"/>
            <a:chExt cx="144016" cy="184666"/>
          </a:xfrm>
        </p:grpSpPr>
        <p:cxnSp>
          <p:nvCxnSpPr>
            <p:cNvPr id="15" name="Egyenes összekötő 14"/>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Csoportba foglalás 16"/>
          <p:cNvGrpSpPr/>
          <p:nvPr/>
        </p:nvGrpSpPr>
        <p:grpSpPr>
          <a:xfrm>
            <a:off x="5663952" y="4092751"/>
            <a:ext cx="144016" cy="184666"/>
            <a:chOff x="2123728" y="2389530"/>
            <a:chExt cx="144016" cy="184666"/>
          </a:xfrm>
        </p:grpSpPr>
        <p:cxnSp>
          <p:nvCxnSpPr>
            <p:cNvPr id="18" name="Egyenes összekötő 17"/>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Csoportba foglalás 19"/>
          <p:cNvGrpSpPr/>
          <p:nvPr/>
        </p:nvGrpSpPr>
        <p:grpSpPr>
          <a:xfrm>
            <a:off x="4990498" y="3964214"/>
            <a:ext cx="144016" cy="184666"/>
            <a:chOff x="2123728" y="2389530"/>
            <a:chExt cx="144016" cy="184666"/>
          </a:xfrm>
        </p:grpSpPr>
        <p:cxnSp>
          <p:nvCxnSpPr>
            <p:cNvPr id="21" name="Egyenes összekötő 20"/>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Csoportba foglalás 22"/>
          <p:cNvGrpSpPr/>
          <p:nvPr/>
        </p:nvGrpSpPr>
        <p:grpSpPr>
          <a:xfrm>
            <a:off x="6301945" y="3800073"/>
            <a:ext cx="144016" cy="184666"/>
            <a:chOff x="2123728" y="2389530"/>
            <a:chExt cx="144016" cy="184666"/>
          </a:xfrm>
        </p:grpSpPr>
        <p:cxnSp>
          <p:nvCxnSpPr>
            <p:cNvPr id="24" name="Egyenes összekötő 23"/>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Csoportba foglalás 25"/>
          <p:cNvGrpSpPr/>
          <p:nvPr/>
        </p:nvGrpSpPr>
        <p:grpSpPr>
          <a:xfrm>
            <a:off x="5720967" y="3169138"/>
            <a:ext cx="144016" cy="184666"/>
            <a:chOff x="2123728" y="2389530"/>
            <a:chExt cx="144016" cy="184666"/>
          </a:xfrm>
        </p:grpSpPr>
        <p:cxnSp>
          <p:nvCxnSpPr>
            <p:cNvPr id="27" name="Egyenes összekötő 26"/>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Csoportba foglalás 28"/>
          <p:cNvGrpSpPr/>
          <p:nvPr/>
        </p:nvGrpSpPr>
        <p:grpSpPr>
          <a:xfrm>
            <a:off x="5975328" y="4157628"/>
            <a:ext cx="144016" cy="184666"/>
            <a:chOff x="2123728" y="2389530"/>
            <a:chExt cx="144016" cy="184666"/>
          </a:xfrm>
        </p:grpSpPr>
        <p:cxnSp>
          <p:nvCxnSpPr>
            <p:cNvPr id="30" name="Egyenes összekötő 29"/>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Csoportba foglalás 31"/>
          <p:cNvGrpSpPr/>
          <p:nvPr/>
        </p:nvGrpSpPr>
        <p:grpSpPr>
          <a:xfrm>
            <a:off x="5157849" y="3253773"/>
            <a:ext cx="144016" cy="184666"/>
            <a:chOff x="2123728" y="2389530"/>
            <a:chExt cx="144016" cy="184666"/>
          </a:xfrm>
        </p:grpSpPr>
        <p:cxnSp>
          <p:nvCxnSpPr>
            <p:cNvPr id="33" name="Egyenes összekötő 32"/>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gyenes összekötő 33"/>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Csoportba foglalás 34"/>
          <p:cNvGrpSpPr/>
          <p:nvPr/>
        </p:nvGrpSpPr>
        <p:grpSpPr>
          <a:xfrm>
            <a:off x="5481608" y="3576217"/>
            <a:ext cx="144016" cy="184666"/>
            <a:chOff x="2123728" y="2389530"/>
            <a:chExt cx="144016" cy="184666"/>
          </a:xfrm>
        </p:grpSpPr>
        <p:cxnSp>
          <p:nvCxnSpPr>
            <p:cNvPr id="36" name="Egyenes összekötő 3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Csoportba foglalás 37"/>
          <p:cNvGrpSpPr/>
          <p:nvPr/>
        </p:nvGrpSpPr>
        <p:grpSpPr>
          <a:xfrm>
            <a:off x="5353322" y="3834537"/>
            <a:ext cx="144016" cy="184666"/>
            <a:chOff x="2123728" y="2389530"/>
            <a:chExt cx="144016" cy="184666"/>
          </a:xfrm>
        </p:grpSpPr>
        <p:cxnSp>
          <p:nvCxnSpPr>
            <p:cNvPr id="39" name="Egyenes összekötő 3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Csoportba foglalás 40"/>
          <p:cNvGrpSpPr/>
          <p:nvPr/>
        </p:nvGrpSpPr>
        <p:grpSpPr>
          <a:xfrm>
            <a:off x="5784484" y="3439916"/>
            <a:ext cx="144016" cy="184666"/>
            <a:chOff x="2123728" y="2389530"/>
            <a:chExt cx="144016" cy="184666"/>
          </a:xfrm>
        </p:grpSpPr>
        <p:cxnSp>
          <p:nvCxnSpPr>
            <p:cNvPr id="42" name="Egyenes összekötő 41"/>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Ellipszis 43"/>
          <p:cNvSpPr/>
          <p:nvPr/>
        </p:nvSpPr>
        <p:spPr>
          <a:xfrm>
            <a:off x="5712476" y="251722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p:cNvSpPr/>
          <p:nvPr/>
        </p:nvSpPr>
        <p:spPr>
          <a:xfrm>
            <a:off x="4439816" y="324579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p:cNvSpPr/>
          <p:nvPr/>
        </p:nvSpPr>
        <p:spPr>
          <a:xfrm>
            <a:off x="5085841" y="2517222"/>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6059996" y="450353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p:cNvSpPr/>
          <p:nvPr/>
        </p:nvSpPr>
        <p:spPr>
          <a:xfrm>
            <a:off x="6458112" y="340525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p:cNvSpPr/>
          <p:nvPr/>
        </p:nvSpPr>
        <p:spPr>
          <a:xfrm>
            <a:off x="5024973" y="461154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p:cNvSpPr/>
          <p:nvPr/>
        </p:nvSpPr>
        <p:spPr>
          <a:xfrm>
            <a:off x="4655840" y="4092453"/>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p:cNvSpPr/>
          <p:nvPr/>
        </p:nvSpPr>
        <p:spPr>
          <a:xfrm>
            <a:off x="6193933" y="295895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p:cNvSpPr/>
          <p:nvPr/>
        </p:nvSpPr>
        <p:spPr>
          <a:xfrm>
            <a:off x="6378575" y="4157628"/>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p:cNvSpPr/>
          <p:nvPr/>
        </p:nvSpPr>
        <p:spPr>
          <a:xfrm>
            <a:off x="4392227" y="364088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p:cNvSpPr/>
          <p:nvPr/>
        </p:nvSpPr>
        <p:spPr>
          <a:xfrm>
            <a:off x="4753857" y="2882504"/>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5" name="Csoportba foglalás 54"/>
          <p:cNvGrpSpPr/>
          <p:nvPr/>
        </p:nvGrpSpPr>
        <p:grpSpPr>
          <a:xfrm>
            <a:off x="5800214" y="3813274"/>
            <a:ext cx="144016" cy="184666"/>
            <a:chOff x="2123728" y="2389530"/>
            <a:chExt cx="144016" cy="184666"/>
          </a:xfrm>
        </p:grpSpPr>
        <p:cxnSp>
          <p:nvCxnSpPr>
            <p:cNvPr id="56" name="Egyenes összekötő 5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Csoportba foglalás 57"/>
          <p:cNvGrpSpPr/>
          <p:nvPr/>
        </p:nvGrpSpPr>
        <p:grpSpPr>
          <a:xfrm>
            <a:off x="5951984" y="3325634"/>
            <a:ext cx="144016" cy="184666"/>
            <a:chOff x="2123728" y="2389530"/>
            <a:chExt cx="144016" cy="184666"/>
          </a:xfrm>
        </p:grpSpPr>
        <p:cxnSp>
          <p:nvCxnSpPr>
            <p:cNvPr id="59" name="Egyenes összekötő 58"/>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2" name="Ellipszis 61"/>
          <p:cNvSpPr/>
          <p:nvPr/>
        </p:nvSpPr>
        <p:spPr>
          <a:xfrm>
            <a:off x="6822926" y="3476189"/>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p:cNvSpPr/>
          <p:nvPr/>
        </p:nvSpPr>
        <p:spPr>
          <a:xfrm>
            <a:off x="6490942" y="3841471"/>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64" name="Csoportba foglalás 63"/>
          <p:cNvGrpSpPr/>
          <p:nvPr/>
        </p:nvGrpSpPr>
        <p:grpSpPr>
          <a:xfrm>
            <a:off x="5686492" y="4224626"/>
            <a:ext cx="144016" cy="184666"/>
            <a:chOff x="2123728" y="2389530"/>
            <a:chExt cx="144016" cy="184666"/>
          </a:xfrm>
        </p:grpSpPr>
        <p:cxnSp>
          <p:nvCxnSpPr>
            <p:cNvPr id="66" name="Egyenes összekötő 65"/>
            <p:cNvCxnSpPr/>
            <p:nvPr/>
          </p:nvCxnSpPr>
          <p:spPr>
            <a:xfrm>
              <a:off x="2195736" y="2389530"/>
              <a:ext cx="0" cy="184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Egyenes összekötő 66"/>
            <p:cNvCxnSpPr/>
            <p:nvPr/>
          </p:nvCxnSpPr>
          <p:spPr>
            <a:xfrm>
              <a:off x="2123728" y="2481863"/>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Ellipszis 67"/>
          <p:cNvSpPr/>
          <p:nvPr/>
        </p:nvSpPr>
        <p:spPr>
          <a:xfrm>
            <a:off x="5823264" y="4655936"/>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Ellipszis 69"/>
          <p:cNvSpPr/>
          <p:nvPr/>
        </p:nvSpPr>
        <p:spPr>
          <a:xfrm>
            <a:off x="5445604" y="4689140"/>
            <a:ext cx="216024"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övegdoboz 2"/>
          <p:cNvSpPr txBox="1"/>
          <p:nvPr/>
        </p:nvSpPr>
        <p:spPr>
          <a:xfrm>
            <a:off x="8757592" y="3984739"/>
            <a:ext cx="722784" cy="369332"/>
          </a:xfrm>
          <a:prstGeom prst="rect">
            <a:avLst/>
          </a:prstGeom>
          <a:noFill/>
        </p:spPr>
        <p:txBody>
          <a:bodyPr wrap="square" rtlCol="0">
            <a:spAutoFit/>
          </a:bodyPr>
          <a:lstStyle/>
          <a:p>
            <a:r>
              <a:rPr lang="hu-HU" dirty="0"/>
              <a:t>X</a:t>
            </a:r>
          </a:p>
        </p:txBody>
      </p:sp>
      <p:sp>
        <p:nvSpPr>
          <p:cNvPr id="61" name="Szövegdoboz 60"/>
          <p:cNvSpPr txBox="1"/>
          <p:nvPr/>
        </p:nvSpPr>
        <p:spPr>
          <a:xfrm>
            <a:off x="5353322" y="1844824"/>
            <a:ext cx="590908" cy="369332"/>
          </a:xfrm>
          <a:prstGeom prst="rect">
            <a:avLst/>
          </a:prstGeom>
          <a:noFill/>
        </p:spPr>
        <p:txBody>
          <a:bodyPr wrap="square" rtlCol="0">
            <a:spAutoFit/>
          </a:bodyPr>
          <a:lstStyle/>
          <a:p>
            <a:r>
              <a:rPr lang="hu-HU" dirty="0"/>
              <a:t>Y</a:t>
            </a:r>
          </a:p>
        </p:txBody>
      </p:sp>
      <p:sp>
        <p:nvSpPr>
          <p:cNvPr id="71" name="Téglalap 70"/>
          <p:cNvSpPr/>
          <p:nvPr/>
        </p:nvSpPr>
        <p:spPr>
          <a:xfrm>
            <a:off x="7898904" y="4905164"/>
            <a:ext cx="1221432" cy="1188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rPr>
              <a:t>SVM</a:t>
            </a:r>
          </a:p>
        </p:txBody>
      </p:sp>
      <p:cxnSp>
        <p:nvCxnSpPr>
          <p:cNvPr id="72" name="Egyenes összekötő nyíllal 71"/>
          <p:cNvCxnSpPr/>
          <p:nvPr/>
        </p:nvCxnSpPr>
        <p:spPr>
          <a:xfrm>
            <a:off x="6930938" y="5013176"/>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Egyenes összekötő nyíllal 72"/>
          <p:cNvCxnSpPr/>
          <p:nvPr/>
        </p:nvCxnSpPr>
        <p:spPr>
          <a:xfrm>
            <a:off x="6928234" y="5805264"/>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Egyenes összekötő nyíllal 74"/>
          <p:cNvCxnSpPr/>
          <p:nvPr/>
        </p:nvCxnSpPr>
        <p:spPr>
          <a:xfrm>
            <a:off x="9120336" y="5445224"/>
            <a:ext cx="9679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Szövegdoboz 75"/>
          <p:cNvSpPr txBox="1"/>
          <p:nvPr/>
        </p:nvSpPr>
        <p:spPr>
          <a:xfrm>
            <a:off x="6301946" y="4859868"/>
            <a:ext cx="626289" cy="369332"/>
          </a:xfrm>
          <a:prstGeom prst="rect">
            <a:avLst/>
          </a:prstGeom>
          <a:noFill/>
        </p:spPr>
        <p:txBody>
          <a:bodyPr wrap="square" rtlCol="0">
            <a:spAutoFit/>
          </a:bodyPr>
          <a:lstStyle/>
          <a:p>
            <a:pPr algn="r"/>
            <a:r>
              <a:rPr lang="hu-HU" dirty="0"/>
              <a:t>X</a:t>
            </a:r>
          </a:p>
        </p:txBody>
      </p:sp>
      <p:sp>
        <p:nvSpPr>
          <p:cNvPr id="77" name="Szövegdoboz 76"/>
          <p:cNvSpPr txBox="1"/>
          <p:nvPr/>
        </p:nvSpPr>
        <p:spPr>
          <a:xfrm>
            <a:off x="6312025" y="5651956"/>
            <a:ext cx="626289" cy="369332"/>
          </a:xfrm>
          <a:prstGeom prst="rect">
            <a:avLst/>
          </a:prstGeom>
          <a:noFill/>
        </p:spPr>
        <p:txBody>
          <a:bodyPr wrap="square" rtlCol="0">
            <a:spAutoFit/>
          </a:bodyPr>
          <a:lstStyle/>
          <a:p>
            <a:pPr algn="r"/>
            <a:r>
              <a:rPr lang="hu-HU" dirty="0"/>
              <a:t>Y</a:t>
            </a:r>
          </a:p>
        </p:txBody>
      </p:sp>
      <p:sp>
        <p:nvSpPr>
          <p:cNvPr id="79" name="Szövegdoboz 78"/>
          <p:cNvSpPr txBox="1"/>
          <p:nvPr/>
        </p:nvSpPr>
        <p:spPr>
          <a:xfrm rot="5400000">
            <a:off x="9654362" y="5272779"/>
            <a:ext cx="1559733" cy="369332"/>
          </a:xfrm>
          <a:prstGeom prst="rect">
            <a:avLst/>
          </a:prstGeom>
          <a:noFill/>
        </p:spPr>
        <p:txBody>
          <a:bodyPr wrap="square" rtlCol="0">
            <a:spAutoFit/>
          </a:bodyPr>
          <a:lstStyle/>
          <a:p>
            <a:pPr algn="ctr"/>
            <a:r>
              <a:rPr lang="hu-HU" b="1" dirty="0" err="1"/>
              <a:t>Label</a:t>
            </a:r>
            <a:endParaRPr lang="hu-HU" b="1" dirty="0"/>
          </a:p>
        </p:txBody>
      </p:sp>
    </p:spTree>
    <p:extLst>
      <p:ext uri="{BB962C8B-B14F-4D97-AF65-F5344CB8AC3E}">
        <p14:creationId xmlns:p14="http://schemas.microsoft.com/office/powerpoint/2010/main" val="1365931661"/>
      </p:ext>
    </p:extLst>
  </p:cSld>
  <p:clrMapOvr>
    <a:masterClrMapping/>
  </p:clrMapOvr>
</p:sld>
</file>

<file path=ppt/theme/theme1.xml><?xml version="1.0" encoding="utf-8"?>
<a:theme xmlns:a="http://schemas.openxmlformats.org/drawingml/2006/main" name="Egyéni tervezé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E79E16FB-9E94-4A86-B2E9-3DCEA8C02F09}"/>
    </a:ext>
  </a:extLst>
</a:theme>
</file>

<file path=ppt/theme/theme2.xml><?xml version="1.0" encoding="utf-8"?>
<a:theme xmlns:a="http://schemas.openxmlformats.org/drawingml/2006/main" name="cnl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37644229-37D4-4547-AA00-C09893E9FA83}"/>
    </a:ext>
  </a:extLst>
</a:theme>
</file>

<file path=ppt/theme/theme3.xml><?xml version="1.0" encoding="utf-8"?>
<a:theme xmlns:a="http://schemas.openxmlformats.org/drawingml/2006/main" name="1_Egyéni tervezé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7E3A69BE-6C84-459F-B390-B934F2A42B8C}"/>
    </a:ext>
  </a:extLst>
</a:theme>
</file>

<file path=ppt/theme/theme4.xml><?xml version="1.0" encoding="utf-8"?>
<a:theme xmlns:a="http://schemas.openxmlformats.org/drawingml/2006/main" name="1_cnl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728CFFF3-AFC9-4271-B074-AEC7D577C703}"/>
    </a:ext>
  </a:extLst>
</a:theme>
</file>

<file path=ppt/theme/theme5.xml><?xml version="1.0" encoding="utf-8"?>
<a:theme xmlns:a="http://schemas.openxmlformats.org/drawingml/2006/main" name="2_Egyéni tervezé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l2019_template" id="{17A89BC4-8A02-4784-9B42-985D0C711FFB}" vid="{6C0B4047-62E0-4B63-BA49-CD436448B253}"/>
    </a:ext>
  </a:extLst>
</a:theme>
</file>

<file path=ppt/theme/theme6.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63EF65C0A8DA144BA3CE23371142F1C1" ma:contentTypeVersion="4" ma:contentTypeDescription="Új dokumentum létrehozása." ma:contentTypeScope="" ma:versionID="08942a852d57339bb1edb5de894ff026">
  <xsd:schema xmlns:xsd="http://www.w3.org/2001/XMLSchema" xmlns:xs="http://www.w3.org/2001/XMLSchema" xmlns:p="http://schemas.microsoft.com/office/2006/metadata/properties" xmlns:ns2="a58a214c-820c-4734-bda3-4e03de5b7370" targetNamespace="http://schemas.microsoft.com/office/2006/metadata/properties" ma:root="true" ma:fieldsID="4d0fec0d8da016b7e45316e010bba48a" ns2:_="">
    <xsd:import namespace="a58a214c-820c-4734-bda3-4e03de5b73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8a214c-820c-4734-bda3-4e03de5b7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8978FD-B752-4F0C-BDD4-7F535F2BF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8a214c-820c-4734-bda3-4e03de5b7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8425C-1E76-4532-AC8D-181FD1D18152}">
  <ds:schemaRefs>
    <ds:schemaRef ds:uri="http://schemas.microsoft.com/sharepoint/v3/contenttype/forms"/>
  </ds:schemaRefs>
</ds:datastoreItem>
</file>

<file path=customXml/itemProps3.xml><?xml version="1.0" encoding="utf-8"?>
<ds:datastoreItem xmlns:ds="http://schemas.openxmlformats.org/officeDocument/2006/customXml" ds:itemID="{66F4B8BA-B4AD-47F8-BFD1-9286CEC9125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cnl2019_template</Template>
  <TotalTime>661</TotalTime>
  <Words>3144</Words>
  <Application>Microsoft Office PowerPoint</Application>
  <PresentationFormat>Szélesvásznú</PresentationFormat>
  <Paragraphs>679</Paragraphs>
  <Slides>69</Slides>
  <Notes>10</Notes>
  <HiddenSlides>1</HiddenSlides>
  <MMClips>0</MMClips>
  <ScaleCrop>false</ScaleCrop>
  <HeadingPairs>
    <vt:vector size="8" baseType="variant">
      <vt:variant>
        <vt:lpstr>Használt betűtípusok</vt:lpstr>
      </vt:variant>
      <vt:variant>
        <vt:i4>4</vt:i4>
      </vt:variant>
      <vt:variant>
        <vt:lpstr>Téma</vt:lpstr>
      </vt:variant>
      <vt:variant>
        <vt:i4>5</vt:i4>
      </vt:variant>
      <vt:variant>
        <vt:lpstr>Beágyazott OLE kiszolgálók</vt:lpstr>
      </vt:variant>
      <vt:variant>
        <vt:i4>2</vt:i4>
      </vt:variant>
      <vt:variant>
        <vt:lpstr>Diacímek</vt:lpstr>
      </vt:variant>
      <vt:variant>
        <vt:i4>69</vt:i4>
      </vt:variant>
    </vt:vector>
  </HeadingPairs>
  <TitlesOfParts>
    <vt:vector size="80" baseType="lpstr">
      <vt:lpstr>Arial</vt:lpstr>
      <vt:lpstr>Calibri</vt:lpstr>
      <vt:lpstr>Calibri Light</vt:lpstr>
      <vt:lpstr>Cambria Math</vt:lpstr>
      <vt:lpstr>Egyéni tervezés</vt:lpstr>
      <vt:lpstr>cnl2019</vt:lpstr>
      <vt:lpstr>1_Egyéni tervezés</vt:lpstr>
      <vt:lpstr>1_cnl2019</vt:lpstr>
      <vt:lpstr>2_Egyéni tervezés</vt:lpstr>
      <vt:lpstr>Equation</vt:lpstr>
      <vt:lpstr>Visio</vt:lpstr>
      <vt:lpstr>Big Data Architektúrák és  Elemző Módszerek 8.EA Osztályozás – SVM, Naive Bayes, Ensemble methods</vt:lpstr>
      <vt:lpstr>Support Vector Machine (SVM)</vt:lpstr>
      <vt:lpstr>Reminder: Classification From scatter plot to decision surface</vt:lpstr>
      <vt:lpstr>Support Vector Machine</vt:lpstr>
      <vt:lpstr>And in this case???</vt:lpstr>
      <vt:lpstr>And in this case???</vt:lpstr>
      <vt:lpstr>And now???</vt:lpstr>
      <vt:lpstr>And now??? Outliers</vt:lpstr>
      <vt:lpstr>Will SVM work?</vt:lpstr>
      <vt:lpstr>And now?</vt:lpstr>
      <vt:lpstr>And now?</vt:lpstr>
      <vt:lpstr>Applying a kernel  for transforming the data</vt:lpstr>
      <vt:lpstr>SVM in sklearn</vt:lpstr>
      <vt:lpstr>Parameters in Machine Learning</vt:lpstr>
      <vt:lpstr>Parameters for SVM</vt:lpstr>
      <vt:lpstr>Parameter C</vt:lpstr>
      <vt:lpstr>Overfitting</vt:lpstr>
      <vt:lpstr>SVM algorithm</vt:lpstr>
      <vt:lpstr>Naive Bayes</vt:lpstr>
      <vt:lpstr>Example</vt:lpstr>
      <vt:lpstr>Example</vt:lpstr>
      <vt:lpstr>Bayes rule</vt:lpstr>
      <vt:lpstr>Bayes rule</vt:lpstr>
      <vt:lpstr>Example</vt:lpstr>
      <vt:lpstr>Example</vt:lpstr>
      <vt:lpstr>Example</vt:lpstr>
      <vt:lpstr>Example</vt:lpstr>
      <vt:lpstr>Example</vt:lpstr>
      <vt:lpstr>Example</vt:lpstr>
      <vt:lpstr>Example</vt:lpstr>
      <vt:lpstr>Bayes rule</vt:lpstr>
      <vt:lpstr>Bayes rule for classification</vt:lpstr>
      <vt:lpstr>Bayes rule for classification</vt:lpstr>
      <vt:lpstr>Bayes rule for classification</vt:lpstr>
      <vt:lpstr>Bayes rule for classification</vt:lpstr>
      <vt:lpstr>Bayes rule for classification</vt:lpstr>
      <vt:lpstr>Why naive?</vt:lpstr>
      <vt:lpstr>Naive bayes in scikit learn</vt:lpstr>
      <vt:lpstr>Text representation</vt:lpstr>
      <vt:lpstr>How to represent texts???</vt:lpstr>
      <vt:lpstr>Bag of words in sklearn</vt:lpstr>
      <vt:lpstr>Not all words are equally important</vt:lpstr>
      <vt:lpstr>Unique or not unique</vt:lpstr>
      <vt:lpstr>Stemming in python</vt:lpstr>
      <vt:lpstr>Order of operations</vt:lpstr>
      <vt:lpstr>Representation</vt:lpstr>
      <vt:lpstr>TF-IDF representation</vt:lpstr>
      <vt:lpstr>More about text representation</vt:lpstr>
      <vt:lpstr>Ensemble methods</vt:lpstr>
      <vt:lpstr>The ensemble concept</vt:lpstr>
      <vt:lpstr>Idea</vt:lpstr>
      <vt:lpstr>Homogenous case</vt:lpstr>
      <vt:lpstr>Bagging</vt:lpstr>
      <vt:lpstr>Bagging</vt:lpstr>
      <vt:lpstr>Boosting</vt:lpstr>
      <vt:lpstr>Boosting</vt:lpstr>
      <vt:lpstr>Example: AdaBoost</vt:lpstr>
      <vt:lpstr>Example: AdaBoost</vt:lpstr>
      <vt:lpstr>AdaBoost example</vt:lpstr>
      <vt:lpstr>AdaBoost example</vt:lpstr>
      <vt:lpstr>AdaBoost example</vt:lpstr>
      <vt:lpstr>AdaBoost example</vt:lpstr>
      <vt:lpstr>AdaBoost example</vt:lpstr>
      <vt:lpstr>Illustrating AdaBoost</vt:lpstr>
      <vt:lpstr>Illustrating AdaBoost</vt:lpstr>
      <vt:lpstr>How strong an AdaBoost classifier?</vt:lpstr>
      <vt:lpstr>More readings</vt:lpstr>
      <vt:lpstr>GradientBoostingTree</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Architektúrák és  Elemző Módszerek 6.EA Gépi tanulás – osztályozás alapok</dc:title>
  <dc:creator>LAKI Sandor</dc:creator>
  <cp:lastModifiedBy>LAKI Sandor</cp:lastModifiedBy>
  <cp:revision>12</cp:revision>
  <dcterms:created xsi:type="dcterms:W3CDTF">2020-11-05T21:52:30Z</dcterms:created>
  <dcterms:modified xsi:type="dcterms:W3CDTF">2022-11-03T15:42:09Z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0x01010063EF65C0A8DA144BA3CE23371142F1C1</vt:lpwstr>
  </property>
</Properties>
</file>