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3" r:id="rId5"/>
    <p:sldMasterId id="2147483677" r:id="rId6"/>
    <p:sldMasterId id="2147483679" r:id="rId7"/>
    <p:sldMasterId id="2147483692" r:id="rId8"/>
  </p:sldMasterIdLst>
  <p:notesMasterIdLst>
    <p:notesMasterId r:id="rId80"/>
  </p:notesMasterIdLst>
  <p:sldIdLst>
    <p:sldId id="256" r:id="rId9"/>
    <p:sldId id="321" r:id="rId10"/>
    <p:sldId id="322" r:id="rId11"/>
    <p:sldId id="286" r:id="rId12"/>
    <p:sldId id="287" r:id="rId13"/>
    <p:sldId id="288" r:id="rId14"/>
    <p:sldId id="289" r:id="rId15"/>
    <p:sldId id="323" r:id="rId16"/>
    <p:sldId id="324" r:id="rId17"/>
    <p:sldId id="325" r:id="rId18"/>
    <p:sldId id="326" r:id="rId19"/>
    <p:sldId id="327" r:id="rId20"/>
    <p:sldId id="328" r:id="rId21"/>
    <p:sldId id="329" r:id="rId22"/>
    <p:sldId id="330" r:id="rId23"/>
    <p:sldId id="331" r:id="rId24"/>
    <p:sldId id="332" r:id="rId25"/>
    <p:sldId id="333" r:id="rId26"/>
    <p:sldId id="372" r:id="rId27"/>
    <p:sldId id="373" r:id="rId28"/>
    <p:sldId id="334" r:id="rId29"/>
    <p:sldId id="335" r:id="rId30"/>
    <p:sldId id="336" r:id="rId31"/>
    <p:sldId id="259" r:id="rId32"/>
    <p:sldId id="261"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275" r:id="rId47"/>
    <p:sldId id="354" r:id="rId48"/>
    <p:sldId id="355" r:id="rId49"/>
    <p:sldId id="356" r:id="rId50"/>
    <p:sldId id="357" r:id="rId51"/>
    <p:sldId id="358" r:id="rId52"/>
    <p:sldId id="359" r:id="rId53"/>
    <p:sldId id="360" r:id="rId54"/>
    <p:sldId id="361" r:id="rId55"/>
    <p:sldId id="362" r:id="rId56"/>
    <p:sldId id="363" r:id="rId57"/>
    <p:sldId id="364" r:id="rId58"/>
    <p:sldId id="368" r:id="rId59"/>
    <p:sldId id="365" r:id="rId60"/>
    <p:sldId id="366" r:id="rId61"/>
    <p:sldId id="367" r:id="rId62"/>
    <p:sldId id="290" r:id="rId63"/>
    <p:sldId id="291" r:id="rId64"/>
    <p:sldId id="292" r:id="rId65"/>
    <p:sldId id="293" r:id="rId66"/>
    <p:sldId id="294" r:id="rId67"/>
    <p:sldId id="295" r:id="rId68"/>
    <p:sldId id="296" r:id="rId69"/>
    <p:sldId id="297" r:id="rId70"/>
    <p:sldId id="298" r:id="rId71"/>
    <p:sldId id="299" r:id="rId72"/>
    <p:sldId id="300" r:id="rId73"/>
    <p:sldId id="301" r:id="rId74"/>
    <p:sldId id="369" r:id="rId75"/>
    <p:sldId id="370" r:id="rId76"/>
    <p:sldId id="371" r:id="rId77"/>
    <p:sldId id="304" r:id="rId78"/>
    <p:sldId id="258" r:id="rId7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85739" autoAdjust="0"/>
  </p:normalViewPr>
  <p:slideViewPr>
    <p:cSldViewPr snapToGrid="0">
      <p:cViewPr varScale="1">
        <p:scale>
          <a:sx n="56" d="100"/>
          <a:sy n="56" d="100"/>
        </p:scale>
        <p:origin x="7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B05D7-F388-417A-9482-CD73EB0107A8}" type="datetimeFigureOut">
              <a:rPr lang="hu-HU" smtClean="0"/>
              <a:t>2022. 11. 10.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D0189-7CAC-49C6-A8B5-36B1ED5DD3E8}" type="slidenum">
              <a:rPr lang="hu-HU" smtClean="0"/>
              <a:t>‹#›</a:t>
            </a:fld>
            <a:endParaRPr lang="hu-HU"/>
          </a:p>
        </p:txBody>
      </p:sp>
    </p:spTree>
    <p:extLst>
      <p:ext uri="{BB962C8B-B14F-4D97-AF65-F5344CB8AC3E}">
        <p14:creationId xmlns:p14="http://schemas.microsoft.com/office/powerpoint/2010/main" val="77958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E2=0.214</a:t>
            </a:r>
          </a:p>
          <a:p>
            <a:r>
              <a:rPr lang="hu-HU" dirty="0"/>
              <a:t>A2=0.65</a:t>
            </a:r>
          </a:p>
        </p:txBody>
      </p:sp>
      <p:sp>
        <p:nvSpPr>
          <p:cNvPr id="4" name="Dia számának helye 3"/>
          <p:cNvSpPr>
            <a:spLocks noGrp="1"/>
          </p:cNvSpPr>
          <p:nvPr>
            <p:ph type="sldNum" sz="quarter" idx="10"/>
          </p:nvPr>
        </p:nvSpPr>
        <p:spPr/>
        <p:txBody>
          <a:bodyPr/>
          <a:lstStyle/>
          <a:p>
            <a:fld id="{E873B1F4-7031-4CCE-98AB-1B852392443C}" type="slidenum">
              <a:rPr lang="hu-HU" smtClean="0"/>
              <a:t>14</a:t>
            </a:fld>
            <a:endParaRPr lang="hu-HU"/>
          </a:p>
        </p:txBody>
      </p:sp>
    </p:spTree>
    <p:extLst>
      <p:ext uri="{BB962C8B-B14F-4D97-AF65-F5344CB8AC3E}">
        <p14:creationId xmlns:p14="http://schemas.microsoft.com/office/powerpoint/2010/main" val="2287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itchFamily="18" charset="0"/>
                <a:ea typeface="ＭＳ Ｐゴシック" pitchFamily="34" charset="-128"/>
              </a:rPr>
              <a:t>Isotropic means uniform in all directions</a:t>
            </a:r>
          </a:p>
          <a:p>
            <a:endParaRPr lang="en-US" altLang="en-US">
              <a:latin typeface="Times New Roman" pitchFamily="18" charset="0"/>
              <a:ea typeface="ＭＳ Ｐゴシック" pitchFamily="34" charset="-128"/>
            </a:endParaRPr>
          </a:p>
          <a:p>
            <a:r>
              <a:rPr lang="en-US" altLang="en-US">
                <a:latin typeface="Times New Roman" pitchFamily="18" charset="0"/>
                <a:ea typeface="ＭＳ Ｐゴシック" pitchFamily="34" charset="-128"/>
              </a:rPr>
              <a:t>Figure shows that simple scaling of the coordinate axes  can result  in a different grouping of the data into clusters.</a:t>
            </a:r>
          </a:p>
          <a:p>
            <a:endParaRPr lang="en-US" altLang="en-US">
              <a:latin typeface="Times New Roman" pitchFamily="18" charset="0"/>
              <a:ea typeface="ＭＳ Ｐゴシック" pitchFamily="34" charset="-128"/>
            </a:endParaRPr>
          </a:p>
          <a:p>
            <a:r>
              <a:rPr lang="en-US" altLang="en-US">
                <a:latin typeface="Times New Roman" pitchFamily="18" charset="0"/>
                <a:ea typeface="ＭＳ Ｐゴシック" pitchFamily="34" charset="-128"/>
              </a:rPr>
              <a:t>One way to achieve invariance is to normalize the data before clustering!!!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A2=0.65</a:t>
            </a:r>
          </a:p>
        </p:txBody>
      </p:sp>
      <p:sp>
        <p:nvSpPr>
          <p:cNvPr id="4" name="Dia számának helye 3"/>
          <p:cNvSpPr>
            <a:spLocks noGrp="1"/>
          </p:cNvSpPr>
          <p:nvPr>
            <p:ph type="sldNum" sz="quarter" idx="10"/>
          </p:nvPr>
        </p:nvSpPr>
        <p:spPr/>
        <p:txBody>
          <a:bodyPr/>
          <a:lstStyle/>
          <a:p>
            <a:fld id="{E873B1F4-7031-4CCE-98AB-1B852392443C}" type="slidenum">
              <a:rPr lang="hu-HU" smtClean="0"/>
              <a:t>16</a:t>
            </a:fld>
            <a:endParaRPr lang="hu-HU"/>
          </a:p>
        </p:txBody>
      </p:sp>
    </p:spTree>
    <p:extLst>
      <p:ext uri="{BB962C8B-B14F-4D97-AF65-F5344CB8AC3E}">
        <p14:creationId xmlns:p14="http://schemas.microsoft.com/office/powerpoint/2010/main" val="153486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itchFamily="18" charset="0"/>
                <a:ea typeface="ＭＳ Ｐゴシック" pitchFamily="34" charset="-128"/>
              </a:rPr>
              <a:t>Until now we have assumed that the training data is labeled.</a:t>
            </a:r>
          </a:p>
          <a:p>
            <a:r>
              <a:rPr lang="en-US" altLang="en-US">
                <a:latin typeface="Times New Roman" pitchFamily="18" charset="0"/>
                <a:ea typeface="ＭＳ Ｐゴシック" pitchFamily="34" charset="-128"/>
              </a:rPr>
              <a:t>Now we look at what can we do with data when we have not labels.</a:t>
            </a:r>
          </a:p>
          <a:p>
            <a:r>
              <a:rPr lang="en-US" altLang="en-US">
                <a:latin typeface="Times New Roman" pitchFamily="18" charset="0"/>
                <a:ea typeface="ＭＳ Ｐゴシック" pitchFamily="34" charset="-128"/>
              </a:rPr>
              <a:t>\item Example: group customer behavior, find similar buying patterns.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63538" y="701675"/>
            <a:ext cx="6115050" cy="3440113"/>
          </a:xfrm>
          <a:noFill/>
          <a:ln/>
          <a:extLst>
            <a:ext uri="{909E8E84-426E-40DD-AFC4-6F175D3DCCD1}">
              <a14:hiddenFill xmlns:a14="http://schemas.microsoft.com/office/drawing/2010/main">
                <a:solidFill>
                  <a:srgbClr val="FFFFFF"/>
                </a:solidFill>
              </a14:hiddenFill>
            </a:ext>
          </a:extLst>
        </p:spPr>
      </p:sp>
      <p:sp>
        <p:nvSpPr>
          <p:cNvPr id="82947" name="Text Box 3"/>
          <p:cNvSpPr txBox="1">
            <a:spLocks noGrp="1" noChangeArrowheads="1"/>
          </p:cNvSpPr>
          <p:nvPr>
            <p:ph type="body" idx="1"/>
          </p:nvPr>
        </p:nvSpPr>
        <p:spPr>
          <a:solidFill>
            <a:srgbClr val="FFFFFF"/>
          </a:solidFill>
          <a:ln>
            <a:solidFill>
              <a:srgbClr val="000000"/>
            </a:solidFill>
            <a:miter lim="800000"/>
            <a:headEnd/>
            <a:tailEnd/>
          </a:ln>
        </p:spPr>
        <p:txBody>
          <a:bodyPr/>
          <a:lstStyle/>
          <a:p>
            <a:r>
              <a:rPr lang="en-US" altLang="en-US">
                <a:latin typeface="Times New Roman" pitchFamily="18" charset="0"/>
                <a:ea typeface="ＭＳ Ｐゴシック" pitchFamily="34" charset="-128"/>
              </a:rPr>
              <a:t>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itchFamily="18" charset="0"/>
                <a:ea typeface="ＭＳ Ｐゴシック" pitchFamily="34" charset="-128"/>
              </a:rPr>
              <a:t>Have class break into groups and invent clustering algorithms.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itchFamily="18" charset="0"/>
                <a:ea typeface="ＭＳ Ｐゴシック" pitchFamily="34" charset="-128"/>
              </a:rPr>
              <a:t>In this case, the two highly separated subtrees are highly suggestive of two clusters. </a:t>
            </a:r>
            <a:r>
              <a:rPr lang="en-US" altLang="en-US" sz="1100">
                <a:solidFill>
                  <a:schemeClr val="bg2"/>
                </a:solidFill>
                <a:latin typeface="Times New Roman" pitchFamily="18" charset="0"/>
                <a:ea typeface="ＭＳ Ｐゴシック" pitchFamily="34" charset="-128"/>
              </a:rPr>
              <a:t>(Things are rarely this clear cut, unfortunately)</a:t>
            </a:r>
            <a:endParaRPr lang="en-US" altLang="en-US">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itchFamily="18" charset="0"/>
                <a:ea typeface="ＭＳ Ｐゴシック" pitchFamily="34" charset="-128"/>
              </a:rPr>
              <a:t>Assuming all features are important</a:t>
            </a:r>
          </a:p>
          <a:p>
            <a:r>
              <a:rPr lang="en-US" altLang="en-US">
                <a:latin typeface="Times New Roman" pitchFamily="18" charset="0"/>
                <a:ea typeface="ＭＳ Ｐゴシック" pitchFamily="34" charset="-128"/>
              </a:rPr>
              <a:t>normalized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8" charset="0"/>
                <a:ea typeface="ＭＳ Ｐゴシック" pitchFamily="34" charset="-128"/>
              </a:rPr>
              <a:t>If we say that two examples belong to the same cluster if the Euclidean distance </a:t>
            </a:r>
            <a:r>
              <a:rPr lang="en-US" altLang="en-US" dirty="0" err="1">
                <a:latin typeface="Times New Roman" pitchFamily="18" charset="0"/>
                <a:ea typeface="ＭＳ Ｐゴシック" pitchFamily="34" charset="-128"/>
              </a:rPr>
              <a:t>bwtween</a:t>
            </a:r>
            <a:r>
              <a:rPr lang="en-US" altLang="en-US" dirty="0">
                <a:latin typeface="Times New Roman" pitchFamily="18" charset="0"/>
                <a:ea typeface="ＭＳ Ｐゴシック" pitchFamily="34" charset="-128"/>
              </a:rPr>
              <a:t> them is less than some distance </a:t>
            </a:r>
            <a:r>
              <a:rPr lang="en-US" altLang="en-US" dirty="0" err="1">
                <a:latin typeface="Times New Roman" pitchFamily="18" charset="0"/>
                <a:ea typeface="ＭＳ Ｐゴシック" pitchFamily="34" charset="-128"/>
              </a:rPr>
              <a:t>d_o</a:t>
            </a:r>
            <a:r>
              <a:rPr lang="en-US" altLang="en-US" dirty="0">
                <a:latin typeface="Times New Roman" pitchFamily="18" charset="0"/>
                <a:ea typeface="ＭＳ Ｐゴシック" pitchFamily="34" charset="-128"/>
              </a:rPr>
              <a:t>.  It is immediately obvious that the choice of </a:t>
            </a:r>
            <a:r>
              <a:rPr lang="en-US" altLang="en-US" dirty="0" err="1">
                <a:latin typeface="Times New Roman" pitchFamily="18" charset="0"/>
                <a:ea typeface="ＭＳ Ｐゴシック" pitchFamily="34" charset="-128"/>
              </a:rPr>
              <a:t>d_o</a:t>
            </a:r>
            <a:r>
              <a:rPr lang="en-US" altLang="en-US" dirty="0">
                <a:latin typeface="Times New Roman" pitchFamily="18" charset="0"/>
                <a:ea typeface="ＭＳ Ｐゴシック" pitchFamily="34" charset="-128"/>
              </a:rPr>
              <a:t> is </a:t>
            </a:r>
          </a:p>
          <a:p>
            <a:r>
              <a:rPr lang="en-US" altLang="en-US" dirty="0">
                <a:latin typeface="Times New Roman" pitchFamily="18" charset="0"/>
                <a:ea typeface="ＭＳ Ｐゴシック" pitchFamily="34" charset="-128"/>
              </a:rPr>
              <a:t>critical.  If </a:t>
            </a:r>
            <a:r>
              <a:rPr lang="en-US" altLang="en-US" dirty="0" err="1">
                <a:latin typeface="Times New Roman" pitchFamily="18" charset="0"/>
                <a:ea typeface="ＭＳ Ｐゴシック" pitchFamily="34" charset="-128"/>
              </a:rPr>
              <a:t>d_o</a:t>
            </a:r>
            <a:r>
              <a:rPr lang="en-US" altLang="en-US" dirty="0">
                <a:latin typeface="Times New Roman" pitchFamily="18" charset="0"/>
                <a:ea typeface="ＭＳ Ｐゴシック" pitchFamily="34" charset="-128"/>
              </a:rPr>
              <a:t> is large all of the samples will be assigned to one cluster, if </a:t>
            </a:r>
            <a:r>
              <a:rPr lang="en-US" altLang="en-US" dirty="0" err="1">
                <a:latin typeface="Times New Roman" pitchFamily="18" charset="0"/>
                <a:ea typeface="ＭＳ Ｐゴシック" pitchFamily="34" charset="-128"/>
              </a:rPr>
              <a:t>d_o</a:t>
            </a:r>
            <a:r>
              <a:rPr lang="en-US" altLang="en-US" dirty="0">
                <a:latin typeface="Times New Roman" pitchFamily="18" charset="0"/>
                <a:ea typeface="ＭＳ Ｐゴシック" pitchFamily="34" charset="-128"/>
              </a:rPr>
              <a:t> is very small each sample will form an isolated singleton cluster.  To obtain natural clusters, </a:t>
            </a:r>
            <a:r>
              <a:rPr lang="en-US" altLang="en-US" dirty="0" err="1">
                <a:latin typeface="Times New Roman" pitchFamily="18" charset="0"/>
                <a:ea typeface="ＭＳ Ｐゴシック" pitchFamily="34" charset="-128"/>
              </a:rPr>
              <a:t>d_o</a:t>
            </a:r>
            <a:r>
              <a:rPr lang="en-US" altLang="en-US" dirty="0">
                <a:latin typeface="Times New Roman" pitchFamily="18" charset="0"/>
                <a:ea typeface="ＭＳ Ｐゴシック" pitchFamily="34" charset="-128"/>
              </a:rPr>
              <a:t> will have to be greater than the typical within cluster distances and less than the typical between cluster distances.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9BD1F27-765B-43BB-8803-2A76DAB2361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9172" y="2746500"/>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2FDF7C5A-A265-43C7-ADAA-A2C1A3DE184D}"/>
              </a:ext>
            </a:extLst>
          </p:cNvPr>
          <p:cNvPicPr>
            <a:picLocks noChangeAspect="1"/>
          </p:cNvPicPr>
          <p:nvPr userDrawn="1"/>
        </p:nvPicPr>
        <p:blipFill>
          <a:blip r:embed="rId3"/>
          <a:stretch>
            <a:fillRect/>
          </a:stretch>
        </p:blipFill>
        <p:spPr>
          <a:xfrm>
            <a:off x="5811916" y="2740238"/>
            <a:ext cx="2462291" cy="933480"/>
          </a:xfrm>
          <a:prstGeom prst="rect">
            <a:avLst/>
          </a:prstGeom>
        </p:spPr>
      </p:pic>
    </p:spTree>
    <p:extLst>
      <p:ext uri="{BB962C8B-B14F-4D97-AF65-F5344CB8AC3E}">
        <p14:creationId xmlns:p14="http://schemas.microsoft.com/office/powerpoint/2010/main" val="291868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A75C6B-B3EB-4F36-9472-2E158E67223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5736036-E041-4622-A3F9-11E73303EE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DEAE2CF-D9DB-491E-9DF0-B1A7DCCC74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02DD745-5C8E-44B7-AB67-30F1ADA8A9F9}"/>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6" name="Élőláb helye 5">
            <a:extLst>
              <a:ext uri="{FF2B5EF4-FFF2-40B4-BE49-F238E27FC236}">
                <a16:creationId xmlns:a16="http://schemas.microsoft.com/office/drawing/2014/main" id="{FD760CED-AD2F-4B04-93AF-D1D1EEF7E738}"/>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65987F5D-B14F-4B24-9336-90D9548FAC32}"/>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80293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6D21B9D-F4AF-4BDC-AC58-59403BFFD3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9B6383E3-14CC-4331-9AAA-9D5199A552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a:extLst>
              <a:ext uri="{FF2B5EF4-FFF2-40B4-BE49-F238E27FC236}">
                <a16:creationId xmlns:a16="http://schemas.microsoft.com/office/drawing/2014/main" id="{C634868E-0C57-423F-AC8F-71BB45DF5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0B62ABD-25B4-4DD0-B35B-80CDAD4078A6}"/>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6" name="Élőláb helye 5">
            <a:extLst>
              <a:ext uri="{FF2B5EF4-FFF2-40B4-BE49-F238E27FC236}">
                <a16:creationId xmlns:a16="http://schemas.microsoft.com/office/drawing/2014/main" id="{04780F92-D4AF-4343-8685-D620E8F25C89}"/>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325A2841-35AF-44EC-9F94-B8AF35597D82}"/>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72080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F3E9D7-332F-46EF-A5D6-C8113BD1BDD8}"/>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Függőleges szöveg helye 2">
            <a:extLst>
              <a:ext uri="{FF2B5EF4-FFF2-40B4-BE49-F238E27FC236}">
                <a16:creationId xmlns:a16="http://schemas.microsoft.com/office/drawing/2014/main" id="{26C34B5B-E8D2-4355-B707-FEB60365E778}"/>
              </a:ext>
            </a:extLst>
          </p:cNvPr>
          <p:cNvSpPr>
            <a:spLocks noGrp="1"/>
          </p:cNvSpPr>
          <p:nvPr>
            <p:ph type="body" orient="vert" idx="1"/>
          </p:nvPr>
        </p:nvSpPr>
        <p:spPr>
          <a:xfrm>
            <a:off x="838200" y="1825625"/>
            <a:ext cx="10515600" cy="43513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904B9CF-B4BC-4319-9253-BE8AC8F3D25B}"/>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B36261D5-EC86-403E-9A1E-2FBC5C3649A6}"/>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8F3FDC6D-2E8C-47B8-8F5A-1ED59990E537}"/>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101635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26DDD17B-B6C7-45A3-80F7-E14E5C34EE19}"/>
              </a:ext>
            </a:extLst>
          </p:cNvPr>
          <p:cNvSpPr>
            <a:spLocks noGrp="1"/>
          </p:cNvSpPr>
          <p:nvPr>
            <p:ph type="title" orient="vert"/>
          </p:nvPr>
        </p:nvSpPr>
        <p:spPr>
          <a:xfrm>
            <a:off x="8724900" y="365125"/>
            <a:ext cx="2628900" cy="5811838"/>
          </a:xfrm>
          <a:prstGeom prst="rect">
            <a:avLst/>
          </a:prstGeo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9F08FA2F-2399-4516-B7A9-201044C712F3}"/>
              </a:ext>
            </a:extLst>
          </p:cNvPr>
          <p:cNvSpPr>
            <a:spLocks noGrp="1"/>
          </p:cNvSpPr>
          <p:nvPr>
            <p:ph type="body" orient="vert" idx="1"/>
          </p:nvPr>
        </p:nvSpPr>
        <p:spPr>
          <a:xfrm>
            <a:off x="838200" y="365125"/>
            <a:ext cx="7734300" cy="58118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CFE6C52-06AC-4A3F-A48D-C1EE88E17E49}"/>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CEB70923-E62D-4374-A406-AE6B331189A7}"/>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BECF63C7-E99C-4AD8-A16F-B02EC3FD036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417007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6FAE6A-0361-48E1-A370-6C7F1831656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C9DC1C78-1960-46B2-976E-A897624F3676}"/>
              </a:ext>
            </a:extLst>
          </p:cNvPr>
          <p:cNvSpPr>
            <a:spLocks noGrp="1"/>
          </p:cNvSpPr>
          <p:nvPr>
            <p:ph type="dt" sz="half" idx="10"/>
          </p:nvPr>
        </p:nvSpPr>
        <p:spPr/>
        <p:txBody>
          <a:bodyPr/>
          <a:lstStyle/>
          <a:p>
            <a:fld id="{A1ADAD15-80EA-494D-99E5-9FD8B529A241}" type="datetimeFigureOut">
              <a:rPr lang="hu-HU" smtClean="0"/>
              <a:t>2022. 11. 10.</a:t>
            </a:fld>
            <a:endParaRPr lang="hu-HU"/>
          </a:p>
        </p:txBody>
      </p:sp>
      <p:sp>
        <p:nvSpPr>
          <p:cNvPr id="4" name="Élőláb helye 3">
            <a:extLst>
              <a:ext uri="{FF2B5EF4-FFF2-40B4-BE49-F238E27FC236}">
                <a16:creationId xmlns:a16="http://schemas.microsoft.com/office/drawing/2014/main" id="{4C01C1AC-508E-4F15-8C0C-379048E5296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B7C075DD-4044-4139-81CE-B911656DE205}"/>
              </a:ext>
            </a:extLst>
          </p:cNvPr>
          <p:cNvSpPr>
            <a:spLocks noGrp="1"/>
          </p:cNvSpPr>
          <p:nvPr>
            <p:ph type="sldNum" sz="quarter" idx="12"/>
          </p:nvPr>
        </p:nvSpPr>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821242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2F0CCB4-AFA9-4DED-8ABF-F436C9BE0DC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CEE9360-7FAB-491D-80DA-D3D257B344EA}"/>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477F43D-CD8C-4515-8FBC-EDBAD5E8D763}"/>
              </a:ext>
            </a:extLst>
          </p:cNvPr>
          <p:cNvSpPr>
            <a:spLocks noGrp="1"/>
          </p:cNvSpPr>
          <p:nvPr>
            <p:ph type="dt" sz="half" idx="10"/>
          </p:nvPr>
        </p:nvSpPr>
        <p:spPr/>
        <p:txBody>
          <a:bodyPr/>
          <a:lstStyle/>
          <a:p>
            <a:fld id="{EFD2617C-FEFF-4606-BBD9-0700DE06B05A}" type="datetimeFigureOut">
              <a:rPr lang="hu-HU" smtClean="0"/>
              <a:t>2022. 11. 10.</a:t>
            </a:fld>
            <a:endParaRPr lang="hu-HU"/>
          </a:p>
        </p:txBody>
      </p:sp>
      <p:sp>
        <p:nvSpPr>
          <p:cNvPr id="5" name="Élőláb helye 4">
            <a:extLst>
              <a:ext uri="{FF2B5EF4-FFF2-40B4-BE49-F238E27FC236}">
                <a16:creationId xmlns:a16="http://schemas.microsoft.com/office/drawing/2014/main" id="{E5683860-DCED-431A-BF41-56397F0AD6E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8E6021F-A579-473D-BBF9-EC0477B44518}"/>
              </a:ext>
            </a:extLst>
          </p:cNvPr>
          <p:cNvSpPr>
            <a:spLocks noGrp="1"/>
          </p:cNvSpPr>
          <p:nvPr>
            <p:ph type="sldNum" sz="quarter" idx="12"/>
          </p:nvPr>
        </p:nvSpPr>
        <p:spPr/>
        <p:txBody>
          <a:bodyPr/>
          <a:lstStyle/>
          <a:p>
            <a:fld id="{7C4DBB45-D3D6-4862-9150-C85FF24B109A}" type="slidenum">
              <a:rPr lang="hu-HU" smtClean="0"/>
              <a:t>‹#›</a:t>
            </a:fld>
            <a:endParaRPr lang="hu-HU"/>
          </a:p>
        </p:txBody>
      </p:sp>
    </p:spTree>
    <p:extLst>
      <p:ext uri="{BB962C8B-B14F-4D97-AF65-F5344CB8AC3E}">
        <p14:creationId xmlns:p14="http://schemas.microsoft.com/office/powerpoint/2010/main" val="2241987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508000" y="152400"/>
            <a:ext cx="11040533" cy="533400"/>
          </a:xfrm>
        </p:spPr>
        <p:txBody>
          <a:bodyPr/>
          <a:lstStyle/>
          <a:p>
            <a:r>
              <a:rPr lang="hu-HU"/>
              <a:t>Mintacím szerkesztése</a:t>
            </a:r>
          </a:p>
        </p:txBody>
      </p:sp>
      <p:sp>
        <p:nvSpPr>
          <p:cNvPr id="3" name="Szöveg helye 2"/>
          <p:cNvSpPr>
            <a:spLocks noGrp="1"/>
          </p:cNvSpPr>
          <p:nvPr>
            <p:ph type="body" sz="half" idx="1"/>
          </p:nvPr>
        </p:nvSpPr>
        <p:spPr>
          <a:xfrm>
            <a:off x="548217" y="1143000"/>
            <a:ext cx="5444067" cy="51816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5484" y="1143000"/>
            <a:ext cx="5444067" cy="51816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1923303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ímdia">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9BD1F27-765B-43BB-8803-2A76DAB23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172" y="2746500"/>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2FDF7C5A-A265-43C7-ADAA-A2C1A3DE184D}"/>
              </a:ext>
            </a:extLst>
          </p:cNvPr>
          <p:cNvPicPr>
            <a:picLocks noChangeAspect="1"/>
          </p:cNvPicPr>
          <p:nvPr/>
        </p:nvPicPr>
        <p:blipFill>
          <a:blip r:embed="rId3"/>
          <a:stretch>
            <a:fillRect/>
          </a:stretch>
        </p:blipFill>
        <p:spPr>
          <a:xfrm>
            <a:off x="5811916" y="2740238"/>
            <a:ext cx="2462291" cy="933480"/>
          </a:xfrm>
          <a:prstGeom prst="rect">
            <a:avLst/>
          </a:prstGeom>
        </p:spPr>
      </p:pic>
    </p:spTree>
    <p:extLst>
      <p:ext uri="{BB962C8B-B14F-4D97-AF65-F5344CB8AC3E}">
        <p14:creationId xmlns:p14="http://schemas.microsoft.com/office/powerpoint/2010/main" val="3259372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9705EA-D98C-4148-BC6C-0AEBFB440DF5}"/>
              </a:ext>
            </a:extLst>
          </p:cNvPr>
          <p:cNvSpPr>
            <a:spLocks noGrp="1"/>
          </p:cNvSpPr>
          <p:nvPr>
            <p:ph type="ctrTitle"/>
          </p:nvPr>
        </p:nvSpPr>
        <p:spPr>
          <a:xfrm>
            <a:off x="443882" y="1488987"/>
            <a:ext cx="11230253" cy="2585863"/>
          </a:xfrm>
          <a:prstGeom prst="rect">
            <a:avLst/>
          </a:prstGeom>
        </p:spPr>
        <p:txBody>
          <a:bodyPr anchor="ctr"/>
          <a:lstStyle>
            <a:lvl1pPr algn="l">
              <a:defRPr sz="6000">
                <a:solidFill>
                  <a:schemeClr val="tx1">
                    <a:lumMod val="75000"/>
                    <a:lumOff val="25000"/>
                  </a:schemeClr>
                </a:solidFill>
                <a:latin typeface="+mj-lt"/>
              </a:defRPr>
            </a:lvl1pPr>
          </a:lstStyle>
          <a:p>
            <a:r>
              <a:rPr lang="hu-HU"/>
              <a:t>Mintacím szerkesztése</a:t>
            </a:r>
            <a:endParaRPr lang="hu-HU" dirty="0"/>
          </a:p>
        </p:txBody>
      </p:sp>
      <p:sp>
        <p:nvSpPr>
          <p:cNvPr id="3" name="Alcím 2">
            <a:extLst>
              <a:ext uri="{FF2B5EF4-FFF2-40B4-BE49-F238E27FC236}">
                <a16:creationId xmlns:a16="http://schemas.microsoft.com/office/drawing/2014/main" id="{F0DDF7D1-031E-4553-A5FC-6AB8576766F9}"/>
              </a:ext>
            </a:extLst>
          </p:cNvPr>
          <p:cNvSpPr>
            <a:spLocks noGrp="1"/>
          </p:cNvSpPr>
          <p:nvPr>
            <p:ph type="subTitle" idx="1"/>
          </p:nvPr>
        </p:nvSpPr>
        <p:spPr>
          <a:xfrm>
            <a:off x="443882" y="4744996"/>
            <a:ext cx="11230252" cy="1646925"/>
          </a:xfrm>
          <a:prstGeom prst="rect">
            <a:avLst/>
          </a:prstGeom>
        </p:spPr>
        <p:txBody>
          <a:bodyPr anchor="b">
            <a:normAutofit/>
          </a:bodyPr>
          <a:lstStyle>
            <a:lvl1pPr marL="0" indent="0" algn="l">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hu-HU" dirty="0"/>
          </a:p>
        </p:txBody>
      </p:sp>
      <p:pic>
        <p:nvPicPr>
          <p:cNvPr id="7" name="Picture 3">
            <a:extLst>
              <a:ext uri="{FF2B5EF4-FFF2-40B4-BE49-F238E27FC236}">
                <a16:creationId xmlns:a16="http://schemas.microsoft.com/office/drawing/2014/main" id="{289ACF3F-6B88-4C81-BE6E-3D82EDFA82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556" y="163098"/>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Kép 3">
            <a:extLst>
              <a:ext uri="{FF2B5EF4-FFF2-40B4-BE49-F238E27FC236}">
                <a16:creationId xmlns:a16="http://schemas.microsoft.com/office/drawing/2014/main" id="{276B3BBA-5B09-45F0-B413-81E7C2767204}"/>
              </a:ext>
            </a:extLst>
          </p:cNvPr>
          <p:cNvPicPr>
            <a:picLocks noChangeAspect="1"/>
          </p:cNvPicPr>
          <p:nvPr/>
        </p:nvPicPr>
        <p:blipFill>
          <a:blip r:embed="rId3"/>
          <a:stretch>
            <a:fillRect/>
          </a:stretch>
        </p:blipFill>
        <p:spPr>
          <a:xfrm>
            <a:off x="9580300" y="156836"/>
            <a:ext cx="2462291" cy="933480"/>
          </a:xfrm>
          <a:prstGeom prst="rect">
            <a:avLst/>
          </a:prstGeom>
        </p:spPr>
      </p:pic>
      <p:pic>
        <p:nvPicPr>
          <p:cNvPr id="6" name="Picture 3">
            <a:extLst>
              <a:ext uri="{FF2B5EF4-FFF2-40B4-BE49-F238E27FC236}">
                <a16:creationId xmlns:a16="http://schemas.microsoft.com/office/drawing/2014/main" id="{6806FB36-7906-46A1-B2E8-5D58A18D4E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7556" y="163098"/>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A7A77DCB-3C6C-46D5-8908-9112B11E405F}"/>
              </a:ext>
            </a:extLst>
          </p:cNvPr>
          <p:cNvPicPr>
            <a:picLocks noChangeAspect="1"/>
          </p:cNvPicPr>
          <p:nvPr userDrawn="1"/>
        </p:nvPicPr>
        <p:blipFill>
          <a:blip r:embed="rId3"/>
          <a:stretch>
            <a:fillRect/>
          </a:stretch>
        </p:blipFill>
        <p:spPr>
          <a:xfrm>
            <a:off x="9580300" y="156836"/>
            <a:ext cx="2462291" cy="933480"/>
          </a:xfrm>
          <a:prstGeom prst="rect">
            <a:avLst/>
          </a:prstGeom>
        </p:spPr>
      </p:pic>
    </p:spTree>
    <p:extLst>
      <p:ext uri="{BB962C8B-B14F-4D97-AF65-F5344CB8AC3E}">
        <p14:creationId xmlns:p14="http://schemas.microsoft.com/office/powerpoint/2010/main" val="3192443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D9FF041-F901-4E36-9D06-F7239592AB63}"/>
              </a:ext>
            </a:extLst>
          </p:cNvPr>
          <p:cNvSpPr>
            <a:spLocks noGrp="1"/>
          </p:cNvSpPr>
          <p:nvPr>
            <p:ph idx="1"/>
          </p:nvPr>
        </p:nvSpPr>
        <p:spPr>
          <a:xfrm>
            <a:off x="452759" y="1526959"/>
            <a:ext cx="11203621" cy="4650004"/>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Dátum helye 3">
            <a:extLst>
              <a:ext uri="{FF2B5EF4-FFF2-40B4-BE49-F238E27FC236}">
                <a16:creationId xmlns:a16="http://schemas.microsoft.com/office/drawing/2014/main" id="{FF1EFD8C-6BBA-4C2C-AD9A-6DBDE4827F0B}"/>
              </a:ext>
            </a:extLst>
          </p:cNvPr>
          <p:cNvSpPr>
            <a:spLocks noGrp="1"/>
          </p:cNvSpPr>
          <p:nvPr>
            <p:ph type="dt" sz="half" idx="10"/>
          </p:nvPr>
        </p:nvSpPr>
        <p:spPr>
          <a:xfrm>
            <a:off x="452759" y="6356350"/>
            <a:ext cx="3128641" cy="365125"/>
          </a:xfrm>
          <a:prstGeom prst="rect">
            <a:avLst/>
          </a:prstGeom>
        </p:spPr>
        <p:txBody>
          <a:body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AA8CFC0E-DCAD-4B46-BD6B-53F95F66C9AF}"/>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244C0560-83AF-411C-955C-A92E8FEE13B0}"/>
              </a:ext>
            </a:extLst>
          </p:cNvPr>
          <p:cNvSpPr>
            <a:spLocks noGrp="1"/>
          </p:cNvSpPr>
          <p:nvPr>
            <p:ph type="sldNum" sz="quarter" idx="12"/>
          </p:nvPr>
        </p:nvSpPr>
        <p:spPr>
          <a:xfrm>
            <a:off x="8610600" y="6356350"/>
            <a:ext cx="3045780" cy="365125"/>
          </a:xfrm>
          <a:prstGeom prst="rect">
            <a:avLst/>
          </a:prstGeom>
        </p:spPr>
        <p:txBody>
          <a:bodyPr/>
          <a:lstStyle>
            <a:lvl1pPr>
              <a:defRPr sz="1600">
                <a:solidFill>
                  <a:srgbClr val="FF0000"/>
                </a:solidFill>
              </a:defRPr>
            </a:lvl1pPr>
          </a:lstStyle>
          <a:p>
            <a:fld id="{228E8589-41CB-4D86-9AD4-D0202C964D3D}" type="slidenum">
              <a:rPr lang="hu-HU" smtClean="0"/>
              <a:t>‹#›</a:t>
            </a:fld>
            <a:endParaRPr lang="hu-HU"/>
          </a:p>
        </p:txBody>
      </p:sp>
      <p:sp>
        <p:nvSpPr>
          <p:cNvPr id="2" name="Cím 1">
            <a:extLst>
              <a:ext uri="{FF2B5EF4-FFF2-40B4-BE49-F238E27FC236}">
                <a16:creationId xmlns:a16="http://schemas.microsoft.com/office/drawing/2014/main" id="{E25F1284-79AD-425D-998C-78A9D759989B}"/>
              </a:ext>
            </a:extLst>
          </p:cNvPr>
          <p:cNvSpPr>
            <a:spLocks noGrp="1"/>
          </p:cNvSpPr>
          <p:nvPr>
            <p:ph type="title"/>
          </p:nvPr>
        </p:nvSpPr>
        <p:spPr>
          <a:xfrm>
            <a:off x="452762" y="136525"/>
            <a:ext cx="9374819" cy="946551"/>
          </a:xfrm>
          <a:prstGeom prst="rect">
            <a:avLst/>
          </a:prstGeom>
        </p:spPr>
        <p:txBody>
          <a:bodyPr/>
          <a:lstStyle>
            <a:lvl1pPr>
              <a:defRPr>
                <a:solidFill>
                  <a:schemeClr val="tx1">
                    <a:lumMod val="75000"/>
                    <a:lumOff val="25000"/>
                  </a:schemeClr>
                </a:solidFill>
              </a:defRPr>
            </a:lvl1pPr>
          </a:lstStyle>
          <a:p>
            <a:r>
              <a:rPr lang="hu-HU"/>
              <a:t>Mintacím szerkesztése</a:t>
            </a:r>
            <a:endParaRPr lang="hu-HU" dirty="0"/>
          </a:p>
        </p:txBody>
      </p:sp>
    </p:spTree>
    <p:extLst>
      <p:ext uri="{BB962C8B-B14F-4D97-AF65-F5344CB8AC3E}">
        <p14:creationId xmlns:p14="http://schemas.microsoft.com/office/powerpoint/2010/main" val="351055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9705EA-D98C-4148-BC6C-0AEBFB440DF5}"/>
              </a:ext>
            </a:extLst>
          </p:cNvPr>
          <p:cNvSpPr>
            <a:spLocks noGrp="1"/>
          </p:cNvSpPr>
          <p:nvPr>
            <p:ph type="ctrTitle"/>
          </p:nvPr>
        </p:nvSpPr>
        <p:spPr>
          <a:xfrm>
            <a:off x="443882" y="1488987"/>
            <a:ext cx="11230253" cy="2585863"/>
          </a:xfrm>
          <a:prstGeom prst="rect">
            <a:avLst/>
          </a:prstGeom>
        </p:spPr>
        <p:txBody>
          <a:bodyPr anchor="ctr"/>
          <a:lstStyle>
            <a:lvl1pPr algn="l">
              <a:defRPr sz="6000">
                <a:solidFill>
                  <a:schemeClr val="tx1">
                    <a:lumMod val="75000"/>
                    <a:lumOff val="25000"/>
                  </a:schemeClr>
                </a:solidFill>
                <a:latin typeface="+mj-lt"/>
              </a:defRPr>
            </a:lvl1pPr>
          </a:lstStyle>
          <a:p>
            <a:r>
              <a:rPr lang="hu-HU"/>
              <a:t>Mintacím szerkesztése</a:t>
            </a:r>
            <a:endParaRPr lang="hu-HU" dirty="0"/>
          </a:p>
        </p:txBody>
      </p:sp>
      <p:sp>
        <p:nvSpPr>
          <p:cNvPr id="3" name="Alcím 2">
            <a:extLst>
              <a:ext uri="{FF2B5EF4-FFF2-40B4-BE49-F238E27FC236}">
                <a16:creationId xmlns:a16="http://schemas.microsoft.com/office/drawing/2014/main" id="{F0DDF7D1-031E-4553-A5FC-6AB8576766F9}"/>
              </a:ext>
            </a:extLst>
          </p:cNvPr>
          <p:cNvSpPr>
            <a:spLocks noGrp="1"/>
          </p:cNvSpPr>
          <p:nvPr>
            <p:ph type="subTitle" idx="1"/>
          </p:nvPr>
        </p:nvSpPr>
        <p:spPr>
          <a:xfrm>
            <a:off x="443882" y="4744996"/>
            <a:ext cx="11230252" cy="1646925"/>
          </a:xfrm>
          <a:prstGeom prst="rect">
            <a:avLst/>
          </a:prstGeom>
        </p:spPr>
        <p:txBody>
          <a:bodyPr anchor="b">
            <a:normAutofit/>
          </a:bodyPr>
          <a:lstStyle>
            <a:lvl1pPr marL="0" indent="0" algn="l">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hu-HU" dirty="0"/>
          </a:p>
        </p:txBody>
      </p:sp>
      <p:pic>
        <p:nvPicPr>
          <p:cNvPr id="7" name="Picture 3">
            <a:extLst>
              <a:ext uri="{FF2B5EF4-FFF2-40B4-BE49-F238E27FC236}">
                <a16:creationId xmlns:a16="http://schemas.microsoft.com/office/drawing/2014/main" id="{289ACF3F-6B88-4C81-BE6E-3D82EDFA82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556" y="163098"/>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Kép 3">
            <a:extLst>
              <a:ext uri="{FF2B5EF4-FFF2-40B4-BE49-F238E27FC236}">
                <a16:creationId xmlns:a16="http://schemas.microsoft.com/office/drawing/2014/main" id="{276B3BBA-5B09-45F0-B413-81E7C2767204}"/>
              </a:ext>
            </a:extLst>
          </p:cNvPr>
          <p:cNvPicPr>
            <a:picLocks noChangeAspect="1"/>
          </p:cNvPicPr>
          <p:nvPr/>
        </p:nvPicPr>
        <p:blipFill>
          <a:blip r:embed="rId3"/>
          <a:stretch>
            <a:fillRect/>
          </a:stretch>
        </p:blipFill>
        <p:spPr>
          <a:xfrm>
            <a:off x="9580300" y="156836"/>
            <a:ext cx="2462291" cy="933480"/>
          </a:xfrm>
          <a:prstGeom prst="rect">
            <a:avLst/>
          </a:prstGeom>
        </p:spPr>
      </p:pic>
      <p:pic>
        <p:nvPicPr>
          <p:cNvPr id="6" name="Picture 3">
            <a:extLst>
              <a:ext uri="{FF2B5EF4-FFF2-40B4-BE49-F238E27FC236}">
                <a16:creationId xmlns:a16="http://schemas.microsoft.com/office/drawing/2014/main" id="{59B9F7DA-C3D3-469A-961D-8196175069A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7556" y="163098"/>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39F81D9A-A336-468F-8EA7-7BAC22A541E5}"/>
              </a:ext>
            </a:extLst>
          </p:cNvPr>
          <p:cNvPicPr>
            <a:picLocks noChangeAspect="1"/>
          </p:cNvPicPr>
          <p:nvPr userDrawn="1"/>
        </p:nvPicPr>
        <p:blipFill>
          <a:blip r:embed="rId3"/>
          <a:stretch>
            <a:fillRect/>
          </a:stretch>
        </p:blipFill>
        <p:spPr>
          <a:xfrm>
            <a:off x="9580300" y="156836"/>
            <a:ext cx="2462291" cy="933480"/>
          </a:xfrm>
          <a:prstGeom prst="rect">
            <a:avLst/>
          </a:prstGeom>
        </p:spPr>
      </p:pic>
    </p:spTree>
    <p:extLst>
      <p:ext uri="{BB962C8B-B14F-4D97-AF65-F5344CB8AC3E}">
        <p14:creationId xmlns:p14="http://schemas.microsoft.com/office/powerpoint/2010/main" val="372026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6FAE6A-0361-48E1-A370-6C7F1831656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C9DC1C78-1960-46B2-976E-A897624F3676}"/>
              </a:ext>
            </a:extLst>
          </p:cNvPr>
          <p:cNvSpPr>
            <a:spLocks noGrp="1"/>
          </p:cNvSpPr>
          <p:nvPr>
            <p:ph type="dt" sz="half" idx="10"/>
          </p:nvPr>
        </p:nvSpPr>
        <p:spPr/>
        <p:txBody>
          <a:bodyPr/>
          <a:lstStyle/>
          <a:p>
            <a:fld id="{A1ADAD15-80EA-494D-99E5-9FD8B529A241}" type="datetimeFigureOut">
              <a:rPr lang="hu-HU" smtClean="0"/>
              <a:t>2022. 11. 10.</a:t>
            </a:fld>
            <a:endParaRPr lang="hu-HU"/>
          </a:p>
        </p:txBody>
      </p:sp>
      <p:sp>
        <p:nvSpPr>
          <p:cNvPr id="4" name="Élőláb helye 3">
            <a:extLst>
              <a:ext uri="{FF2B5EF4-FFF2-40B4-BE49-F238E27FC236}">
                <a16:creationId xmlns:a16="http://schemas.microsoft.com/office/drawing/2014/main" id="{4C01C1AC-508E-4F15-8C0C-379048E5296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B7C075DD-4044-4139-81CE-B911656DE205}"/>
              </a:ext>
            </a:extLst>
          </p:cNvPr>
          <p:cNvSpPr>
            <a:spLocks noGrp="1"/>
          </p:cNvSpPr>
          <p:nvPr>
            <p:ph type="sldNum" sz="quarter" idx="12"/>
          </p:nvPr>
        </p:nvSpPr>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97763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7ABC23D-4BA0-4258-B96D-A32512D7FE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DE2C7BC-7230-4929-B53D-0CA20A78CA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DEBD48A2-3369-44D2-ABB0-7CC3A20DD293}"/>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00B02450-9D1F-4814-9251-C77A372A2ACD}"/>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94CB29C4-2F4A-4DF6-B037-A45CD100E195}"/>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1472933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D991DB-2D66-418F-8463-619CC0370797}"/>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Tartalom helye 2">
            <a:extLst>
              <a:ext uri="{FF2B5EF4-FFF2-40B4-BE49-F238E27FC236}">
                <a16:creationId xmlns:a16="http://schemas.microsoft.com/office/drawing/2014/main" id="{B00B2B18-185A-4F9E-9383-0BF0E0F63160}"/>
              </a:ext>
            </a:extLst>
          </p:cNvPr>
          <p:cNvSpPr>
            <a:spLocks noGrp="1"/>
          </p:cNvSpPr>
          <p:nvPr>
            <p:ph sz="half" idx="1"/>
          </p:nvPr>
        </p:nvSpPr>
        <p:spPr>
          <a:xfrm>
            <a:off x="838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35A018E8-23FC-4D93-A7C3-18EDE096F20D}"/>
              </a:ext>
            </a:extLst>
          </p:cNvPr>
          <p:cNvSpPr>
            <a:spLocks noGrp="1"/>
          </p:cNvSpPr>
          <p:nvPr>
            <p:ph sz="half" idx="2"/>
          </p:nvPr>
        </p:nvSpPr>
        <p:spPr>
          <a:xfrm>
            <a:off x="6172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FA396C8F-6A48-4303-8F34-A96664FD6565}"/>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6" name="Élőláb helye 5">
            <a:extLst>
              <a:ext uri="{FF2B5EF4-FFF2-40B4-BE49-F238E27FC236}">
                <a16:creationId xmlns:a16="http://schemas.microsoft.com/office/drawing/2014/main" id="{BA8B294A-D639-43DD-93D9-D4BE1FD7F06E}"/>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D5462D41-9F92-4D4E-8A8E-F600A4A3EBF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4260550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AA32DBD-0C1A-4E79-82F0-7487D24488EF}"/>
              </a:ext>
            </a:extLst>
          </p:cNvPr>
          <p:cNvSpPr>
            <a:spLocks noGrp="1"/>
          </p:cNvSpPr>
          <p:nvPr>
            <p:ph type="title"/>
          </p:nvPr>
        </p:nvSpPr>
        <p:spPr>
          <a:xfrm>
            <a:off x="839788" y="365125"/>
            <a:ext cx="10515600" cy="1325563"/>
          </a:xfrm>
          <a:prstGeom prst="rect">
            <a:avLst/>
          </a:prstGeom>
        </p:spPr>
        <p:txBody>
          <a:bodyPr/>
          <a:lstStyle/>
          <a:p>
            <a:r>
              <a:rPr lang="hu-HU"/>
              <a:t>Mintacím szerkesztése</a:t>
            </a:r>
          </a:p>
        </p:txBody>
      </p:sp>
      <p:sp>
        <p:nvSpPr>
          <p:cNvPr id="3" name="Szöveg helye 2">
            <a:extLst>
              <a:ext uri="{FF2B5EF4-FFF2-40B4-BE49-F238E27FC236}">
                <a16:creationId xmlns:a16="http://schemas.microsoft.com/office/drawing/2014/main" id="{39E0C9A7-3A43-41DF-9158-B98DD109F0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B54E7547-046C-40DF-9DEF-459876216443}"/>
              </a:ext>
            </a:extLst>
          </p:cNvPr>
          <p:cNvSpPr>
            <a:spLocks noGrp="1"/>
          </p:cNvSpPr>
          <p:nvPr>
            <p:ph sz="half" idx="2"/>
          </p:nvPr>
        </p:nvSpPr>
        <p:spPr>
          <a:xfrm>
            <a:off x="839788" y="2505075"/>
            <a:ext cx="5157787"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6419496-C1F5-44EE-AE37-57B05A88E3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4BD823D-B260-4D34-A4DE-B5E99F026316}"/>
              </a:ext>
            </a:extLst>
          </p:cNvPr>
          <p:cNvSpPr>
            <a:spLocks noGrp="1"/>
          </p:cNvSpPr>
          <p:nvPr>
            <p:ph sz="quarter" idx="4"/>
          </p:nvPr>
        </p:nvSpPr>
        <p:spPr>
          <a:xfrm>
            <a:off x="6172200" y="2505075"/>
            <a:ext cx="5183188"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B028FFD-F427-4951-897C-7F4C18760A54}"/>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8" name="Élőláb helye 7">
            <a:extLst>
              <a:ext uri="{FF2B5EF4-FFF2-40B4-BE49-F238E27FC236}">
                <a16:creationId xmlns:a16="http://schemas.microsoft.com/office/drawing/2014/main" id="{FF19DC9D-FAE2-4664-8980-A395CCF52E56}"/>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9" name="Dia számának helye 8">
            <a:extLst>
              <a:ext uri="{FF2B5EF4-FFF2-40B4-BE49-F238E27FC236}">
                <a16:creationId xmlns:a16="http://schemas.microsoft.com/office/drawing/2014/main" id="{A48755F5-C85D-47F4-9434-0F4B926F39B1}"/>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4038823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7274E0-8469-4EC7-BD6E-52D6EF172FAB}"/>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Dátum helye 2">
            <a:extLst>
              <a:ext uri="{FF2B5EF4-FFF2-40B4-BE49-F238E27FC236}">
                <a16:creationId xmlns:a16="http://schemas.microsoft.com/office/drawing/2014/main" id="{0B1821C1-245B-4D76-9F4E-547B3D96F6E8}"/>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4" name="Élőláb helye 3">
            <a:extLst>
              <a:ext uri="{FF2B5EF4-FFF2-40B4-BE49-F238E27FC236}">
                <a16:creationId xmlns:a16="http://schemas.microsoft.com/office/drawing/2014/main" id="{84E7B448-3B40-4CBB-B66C-78C73B33C99A}"/>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5" name="Dia számának helye 4">
            <a:extLst>
              <a:ext uri="{FF2B5EF4-FFF2-40B4-BE49-F238E27FC236}">
                <a16:creationId xmlns:a16="http://schemas.microsoft.com/office/drawing/2014/main" id="{EDFB1349-59D4-4CCE-931D-708FDA8A912A}"/>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59472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3052CD38-ABF7-473F-83E9-50663BC3435B}"/>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3" name="Élőláb helye 2">
            <a:extLst>
              <a:ext uri="{FF2B5EF4-FFF2-40B4-BE49-F238E27FC236}">
                <a16:creationId xmlns:a16="http://schemas.microsoft.com/office/drawing/2014/main" id="{28F13DBD-04AD-477A-B5A8-09D361C07D20}"/>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4" name="Dia számának helye 3">
            <a:extLst>
              <a:ext uri="{FF2B5EF4-FFF2-40B4-BE49-F238E27FC236}">
                <a16:creationId xmlns:a16="http://schemas.microsoft.com/office/drawing/2014/main" id="{106F32DB-0CCF-4C4E-A747-5C4C9139967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58584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A75C6B-B3EB-4F36-9472-2E158E67223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5736036-E041-4622-A3F9-11E73303EE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DEAE2CF-D9DB-491E-9DF0-B1A7DCCC74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02DD745-5C8E-44B7-AB67-30F1ADA8A9F9}"/>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6" name="Élőláb helye 5">
            <a:extLst>
              <a:ext uri="{FF2B5EF4-FFF2-40B4-BE49-F238E27FC236}">
                <a16:creationId xmlns:a16="http://schemas.microsoft.com/office/drawing/2014/main" id="{FD760CED-AD2F-4B04-93AF-D1D1EEF7E738}"/>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65987F5D-B14F-4B24-9336-90D9548FAC32}"/>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3813401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6D21B9D-F4AF-4BDC-AC58-59403BFFD3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9B6383E3-14CC-4331-9AAA-9D5199A552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a:extLst>
              <a:ext uri="{FF2B5EF4-FFF2-40B4-BE49-F238E27FC236}">
                <a16:creationId xmlns:a16="http://schemas.microsoft.com/office/drawing/2014/main" id="{C634868E-0C57-423F-AC8F-71BB45DF5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0B62ABD-25B4-4DD0-B35B-80CDAD4078A6}"/>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6" name="Élőláb helye 5">
            <a:extLst>
              <a:ext uri="{FF2B5EF4-FFF2-40B4-BE49-F238E27FC236}">
                <a16:creationId xmlns:a16="http://schemas.microsoft.com/office/drawing/2014/main" id="{04780F92-D4AF-4343-8685-D620E8F25C89}"/>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325A2841-35AF-44EC-9F94-B8AF35597D82}"/>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1713690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F3E9D7-332F-46EF-A5D6-C8113BD1BDD8}"/>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Függőleges szöveg helye 2">
            <a:extLst>
              <a:ext uri="{FF2B5EF4-FFF2-40B4-BE49-F238E27FC236}">
                <a16:creationId xmlns:a16="http://schemas.microsoft.com/office/drawing/2014/main" id="{26C34B5B-E8D2-4355-B707-FEB60365E778}"/>
              </a:ext>
            </a:extLst>
          </p:cNvPr>
          <p:cNvSpPr>
            <a:spLocks noGrp="1"/>
          </p:cNvSpPr>
          <p:nvPr>
            <p:ph type="body" orient="vert" idx="1"/>
          </p:nvPr>
        </p:nvSpPr>
        <p:spPr>
          <a:xfrm>
            <a:off x="838200" y="1825625"/>
            <a:ext cx="10515600" cy="43513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904B9CF-B4BC-4319-9253-BE8AC8F3D25B}"/>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B36261D5-EC86-403E-9A1E-2FBC5C3649A6}"/>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8F3FDC6D-2E8C-47B8-8F5A-1ED59990E537}"/>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3065247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26DDD17B-B6C7-45A3-80F7-E14E5C34EE19}"/>
              </a:ext>
            </a:extLst>
          </p:cNvPr>
          <p:cNvSpPr>
            <a:spLocks noGrp="1"/>
          </p:cNvSpPr>
          <p:nvPr>
            <p:ph type="title" orient="vert"/>
          </p:nvPr>
        </p:nvSpPr>
        <p:spPr>
          <a:xfrm>
            <a:off x="8724900" y="365125"/>
            <a:ext cx="2628900" cy="5811838"/>
          </a:xfrm>
          <a:prstGeom prst="rect">
            <a:avLst/>
          </a:prstGeo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9F08FA2F-2399-4516-B7A9-201044C712F3}"/>
              </a:ext>
            </a:extLst>
          </p:cNvPr>
          <p:cNvSpPr>
            <a:spLocks noGrp="1"/>
          </p:cNvSpPr>
          <p:nvPr>
            <p:ph type="body" orient="vert" idx="1"/>
          </p:nvPr>
        </p:nvSpPr>
        <p:spPr>
          <a:xfrm>
            <a:off x="838200" y="365125"/>
            <a:ext cx="7734300" cy="58118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CFE6C52-06AC-4A3F-A48D-C1EE88E17E49}"/>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CEB70923-E62D-4374-A406-AE6B331189A7}"/>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BECF63C7-E99C-4AD8-A16F-B02EC3FD036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360054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D9FF041-F901-4E36-9D06-F7239592AB63}"/>
              </a:ext>
            </a:extLst>
          </p:cNvPr>
          <p:cNvSpPr>
            <a:spLocks noGrp="1"/>
          </p:cNvSpPr>
          <p:nvPr>
            <p:ph idx="1"/>
          </p:nvPr>
        </p:nvSpPr>
        <p:spPr>
          <a:xfrm>
            <a:off x="452759" y="1526959"/>
            <a:ext cx="11203621" cy="4650004"/>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Dátum helye 3">
            <a:extLst>
              <a:ext uri="{FF2B5EF4-FFF2-40B4-BE49-F238E27FC236}">
                <a16:creationId xmlns:a16="http://schemas.microsoft.com/office/drawing/2014/main" id="{FF1EFD8C-6BBA-4C2C-AD9A-6DBDE4827F0B}"/>
              </a:ext>
            </a:extLst>
          </p:cNvPr>
          <p:cNvSpPr>
            <a:spLocks noGrp="1"/>
          </p:cNvSpPr>
          <p:nvPr>
            <p:ph type="dt" sz="half" idx="10"/>
          </p:nvPr>
        </p:nvSpPr>
        <p:spPr>
          <a:xfrm>
            <a:off x="452759" y="6356350"/>
            <a:ext cx="3128641" cy="365125"/>
          </a:xfrm>
          <a:prstGeom prst="rect">
            <a:avLst/>
          </a:prstGeom>
        </p:spPr>
        <p:txBody>
          <a:body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AA8CFC0E-DCAD-4B46-BD6B-53F95F66C9AF}"/>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244C0560-83AF-411C-955C-A92E8FEE13B0}"/>
              </a:ext>
            </a:extLst>
          </p:cNvPr>
          <p:cNvSpPr>
            <a:spLocks noGrp="1"/>
          </p:cNvSpPr>
          <p:nvPr>
            <p:ph type="sldNum" sz="quarter" idx="12"/>
          </p:nvPr>
        </p:nvSpPr>
        <p:spPr>
          <a:xfrm>
            <a:off x="8610600" y="6356350"/>
            <a:ext cx="3045780" cy="365125"/>
          </a:xfrm>
          <a:prstGeom prst="rect">
            <a:avLst/>
          </a:prstGeom>
        </p:spPr>
        <p:txBody>
          <a:bodyPr/>
          <a:lstStyle>
            <a:lvl1pPr>
              <a:defRPr sz="1600">
                <a:solidFill>
                  <a:srgbClr val="FF0000"/>
                </a:solidFill>
              </a:defRPr>
            </a:lvl1pPr>
          </a:lstStyle>
          <a:p>
            <a:fld id="{228E8589-41CB-4D86-9AD4-D0202C964D3D}" type="slidenum">
              <a:rPr lang="hu-HU" smtClean="0"/>
              <a:pPr/>
              <a:t>‹#›</a:t>
            </a:fld>
            <a:endParaRPr lang="hu-HU"/>
          </a:p>
        </p:txBody>
      </p:sp>
      <p:sp>
        <p:nvSpPr>
          <p:cNvPr id="2" name="Cím 1">
            <a:extLst>
              <a:ext uri="{FF2B5EF4-FFF2-40B4-BE49-F238E27FC236}">
                <a16:creationId xmlns:a16="http://schemas.microsoft.com/office/drawing/2014/main" id="{E25F1284-79AD-425D-998C-78A9D759989B}"/>
              </a:ext>
            </a:extLst>
          </p:cNvPr>
          <p:cNvSpPr>
            <a:spLocks noGrp="1"/>
          </p:cNvSpPr>
          <p:nvPr>
            <p:ph type="title"/>
          </p:nvPr>
        </p:nvSpPr>
        <p:spPr>
          <a:xfrm>
            <a:off x="452762" y="136525"/>
            <a:ext cx="9374819" cy="946551"/>
          </a:xfrm>
          <a:prstGeom prst="rect">
            <a:avLst/>
          </a:prstGeom>
        </p:spPr>
        <p:txBody>
          <a:bodyPr/>
          <a:lstStyle>
            <a:lvl1pPr>
              <a:defRPr>
                <a:solidFill>
                  <a:schemeClr val="tx1">
                    <a:lumMod val="75000"/>
                    <a:lumOff val="25000"/>
                  </a:schemeClr>
                </a:solidFill>
              </a:defRPr>
            </a:lvl1pPr>
          </a:lstStyle>
          <a:p>
            <a:r>
              <a:rPr lang="hu-HU"/>
              <a:t>Mintacím szerkesztése</a:t>
            </a:r>
            <a:endParaRPr lang="hu-HU" dirty="0"/>
          </a:p>
        </p:txBody>
      </p:sp>
      <p:sp>
        <p:nvSpPr>
          <p:cNvPr id="7" name="Cím 1">
            <a:extLst>
              <a:ext uri="{FF2B5EF4-FFF2-40B4-BE49-F238E27FC236}">
                <a16:creationId xmlns:a16="http://schemas.microsoft.com/office/drawing/2014/main" id="{FC836BE7-B91E-448B-880F-1A93D7AE9CEB}"/>
              </a:ext>
            </a:extLst>
          </p:cNvPr>
          <p:cNvSpPr>
            <a:spLocks noGrp="1"/>
          </p:cNvSpPr>
          <p:nvPr>
            <p:ph type="title"/>
          </p:nvPr>
        </p:nvSpPr>
        <p:spPr>
          <a:xfrm>
            <a:off x="452762" y="136525"/>
            <a:ext cx="9374819" cy="946551"/>
          </a:xfrm>
          <a:prstGeom prst="rect">
            <a:avLst/>
          </a:prstGeom>
        </p:spPr>
        <p:txBody>
          <a:bodyPr/>
          <a:lstStyle>
            <a:lvl1pPr>
              <a:defRPr>
                <a:solidFill>
                  <a:schemeClr val="tx1">
                    <a:lumMod val="75000"/>
                    <a:lumOff val="25000"/>
                  </a:schemeClr>
                </a:solidFill>
              </a:defRPr>
            </a:lvl1pPr>
          </a:lstStyle>
          <a:p>
            <a:r>
              <a:rPr lang="hu-HU" dirty="0"/>
              <a:t>Mintacím szerkesztése</a:t>
            </a:r>
          </a:p>
        </p:txBody>
      </p:sp>
    </p:spTree>
    <p:extLst>
      <p:ext uri="{BB962C8B-B14F-4D97-AF65-F5344CB8AC3E}">
        <p14:creationId xmlns:p14="http://schemas.microsoft.com/office/powerpoint/2010/main" val="130900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ímdia">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9BD1F27-765B-43BB-8803-2A76DAB23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172" y="2746500"/>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2FDF7C5A-A265-43C7-ADAA-A2C1A3DE184D}"/>
              </a:ext>
            </a:extLst>
          </p:cNvPr>
          <p:cNvPicPr>
            <a:picLocks noChangeAspect="1"/>
          </p:cNvPicPr>
          <p:nvPr/>
        </p:nvPicPr>
        <p:blipFill>
          <a:blip r:embed="rId3"/>
          <a:stretch>
            <a:fillRect/>
          </a:stretch>
        </p:blipFill>
        <p:spPr>
          <a:xfrm>
            <a:off x="5811916" y="2740238"/>
            <a:ext cx="2462291" cy="933480"/>
          </a:xfrm>
          <a:prstGeom prst="rect">
            <a:avLst/>
          </a:prstGeom>
        </p:spPr>
      </p:pic>
    </p:spTree>
    <p:extLst>
      <p:ext uri="{BB962C8B-B14F-4D97-AF65-F5344CB8AC3E}">
        <p14:creationId xmlns:p14="http://schemas.microsoft.com/office/powerpoint/2010/main" val="231727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6FAE6A-0361-48E1-A370-6C7F1831656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C9DC1C78-1960-46B2-976E-A897624F3676}"/>
              </a:ext>
            </a:extLst>
          </p:cNvPr>
          <p:cNvSpPr>
            <a:spLocks noGrp="1"/>
          </p:cNvSpPr>
          <p:nvPr>
            <p:ph type="dt" sz="half" idx="10"/>
          </p:nvPr>
        </p:nvSpPr>
        <p:spPr/>
        <p:txBody>
          <a:bodyPr/>
          <a:lstStyle/>
          <a:p>
            <a:fld id="{A1ADAD15-80EA-494D-99E5-9FD8B529A241}" type="datetimeFigureOut">
              <a:rPr lang="hu-HU" smtClean="0"/>
              <a:t>2022. 11. 10.</a:t>
            </a:fld>
            <a:endParaRPr lang="hu-HU"/>
          </a:p>
        </p:txBody>
      </p:sp>
      <p:sp>
        <p:nvSpPr>
          <p:cNvPr id="4" name="Élőláb helye 3">
            <a:extLst>
              <a:ext uri="{FF2B5EF4-FFF2-40B4-BE49-F238E27FC236}">
                <a16:creationId xmlns:a16="http://schemas.microsoft.com/office/drawing/2014/main" id="{4C01C1AC-508E-4F15-8C0C-379048E5296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B7C075DD-4044-4139-81CE-B911656DE205}"/>
              </a:ext>
            </a:extLst>
          </p:cNvPr>
          <p:cNvSpPr>
            <a:spLocks noGrp="1"/>
          </p:cNvSpPr>
          <p:nvPr>
            <p:ph type="sldNum" sz="quarter" idx="12"/>
          </p:nvPr>
        </p:nvSpPr>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44582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7ABC23D-4BA0-4258-B96D-A32512D7FE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DE2C7BC-7230-4929-B53D-0CA20A78CA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DEBD48A2-3369-44D2-ABB0-7CC3A20DD293}"/>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00B02450-9D1F-4814-9251-C77A372A2ACD}"/>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94CB29C4-2F4A-4DF6-B037-A45CD100E195}"/>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120642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D991DB-2D66-418F-8463-619CC0370797}"/>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Tartalom helye 2">
            <a:extLst>
              <a:ext uri="{FF2B5EF4-FFF2-40B4-BE49-F238E27FC236}">
                <a16:creationId xmlns:a16="http://schemas.microsoft.com/office/drawing/2014/main" id="{B00B2B18-185A-4F9E-9383-0BF0E0F63160}"/>
              </a:ext>
            </a:extLst>
          </p:cNvPr>
          <p:cNvSpPr>
            <a:spLocks noGrp="1"/>
          </p:cNvSpPr>
          <p:nvPr>
            <p:ph sz="half" idx="1"/>
          </p:nvPr>
        </p:nvSpPr>
        <p:spPr>
          <a:xfrm>
            <a:off x="838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35A018E8-23FC-4D93-A7C3-18EDE096F20D}"/>
              </a:ext>
            </a:extLst>
          </p:cNvPr>
          <p:cNvSpPr>
            <a:spLocks noGrp="1"/>
          </p:cNvSpPr>
          <p:nvPr>
            <p:ph sz="half" idx="2"/>
          </p:nvPr>
        </p:nvSpPr>
        <p:spPr>
          <a:xfrm>
            <a:off x="6172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FA396C8F-6A48-4303-8F34-A96664FD6565}"/>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6" name="Élőláb helye 5">
            <a:extLst>
              <a:ext uri="{FF2B5EF4-FFF2-40B4-BE49-F238E27FC236}">
                <a16:creationId xmlns:a16="http://schemas.microsoft.com/office/drawing/2014/main" id="{BA8B294A-D639-43DD-93D9-D4BE1FD7F06E}"/>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D5462D41-9F92-4D4E-8A8E-F600A4A3EBF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5220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AA32DBD-0C1A-4E79-82F0-7487D24488EF}"/>
              </a:ext>
            </a:extLst>
          </p:cNvPr>
          <p:cNvSpPr>
            <a:spLocks noGrp="1"/>
          </p:cNvSpPr>
          <p:nvPr>
            <p:ph type="title"/>
          </p:nvPr>
        </p:nvSpPr>
        <p:spPr>
          <a:xfrm>
            <a:off x="839788" y="365125"/>
            <a:ext cx="10515600" cy="1325563"/>
          </a:xfrm>
          <a:prstGeom prst="rect">
            <a:avLst/>
          </a:prstGeom>
        </p:spPr>
        <p:txBody>
          <a:bodyPr/>
          <a:lstStyle/>
          <a:p>
            <a:r>
              <a:rPr lang="hu-HU"/>
              <a:t>Mintacím szerkesztése</a:t>
            </a:r>
          </a:p>
        </p:txBody>
      </p:sp>
      <p:sp>
        <p:nvSpPr>
          <p:cNvPr id="3" name="Szöveg helye 2">
            <a:extLst>
              <a:ext uri="{FF2B5EF4-FFF2-40B4-BE49-F238E27FC236}">
                <a16:creationId xmlns:a16="http://schemas.microsoft.com/office/drawing/2014/main" id="{39E0C9A7-3A43-41DF-9158-B98DD109F0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B54E7547-046C-40DF-9DEF-459876216443}"/>
              </a:ext>
            </a:extLst>
          </p:cNvPr>
          <p:cNvSpPr>
            <a:spLocks noGrp="1"/>
          </p:cNvSpPr>
          <p:nvPr>
            <p:ph sz="half" idx="2"/>
          </p:nvPr>
        </p:nvSpPr>
        <p:spPr>
          <a:xfrm>
            <a:off x="839788" y="2505075"/>
            <a:ext cx="5157787"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6419496-C1F5-44EE-AE37-57B05A88E3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4BD823D-B260-4D34-A4DE-B5E99F026316}"/>
              </a:ext>
            </a:extLst>
          </p:cNvPr>
          <p:cNvSpPr>
            <a:spLocks noGrp="1"/>
          </p:cNvSpPr>
          <p:nvPr>
            <p:ph sz="quarter" idx="4"/>
          </p:nvPr>
        </p:nvSpPr>
        <p:spPr>
          <a:xfrm>
            <a:off x="6172200" y="2505075"/>
            <a:ext cx="5183188"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B028FFD-F427-4951-897C-7F4C18760A54}"/>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8" name="Élőláb helye 7">
            <a:extLst>
              <a:ext uri="{FF2B5EF4-FFF2-40B4-BE49-F238E27FC236}">
                <a16:creationId xmlns:a16="http://schemas.microsoft.com/office/drawing/2014/main" id="{FF19DC9D-FAE2-4664-8980-A395CCF52E56}"/>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9" name="Dia számának helye 8">
            <a:extLst>
              <a:ext uri="{FF2B5EF4-FFF2-40B4-BE49-F238E27FC236}">
                <a16:creationId xmlns:a16="http://schemas.microsoft.com/office/drawing/2014/main" id="{A48755F5-C85D-47F4-9434-0F4B926F39B1}"/>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65897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7274E0-8469-4EC7-BD6E-52D6EF172FAB}"/>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Dátum helye 2">
            <a:extLst>
              <a:ext uri="{FF2B5EF4-FFF2-40B4-BE49-F238E27FC236}">
                <a16:creationId xmlns:a16="http://schemas.microsoft.com/office/drawing/2014/main" id="{0B1821C1-245B-4D76-9F4E-547B3D96F6E8}"/>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4" name="Élőláb helye 3">
            <a:extLst>
              <a:ext uri="{FF2B5EF4-FFF2-40B4-BE49-F238E27FC236}">
                <a16:creationId xmlns:a16="http://schemas.microsoft.com/office/drawing/2014/main" id="{84E7B448-3B40-4CBB-B66C-78C73B33C99A}"/>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5" name="Dia számának helye 4">
            <a:extLst>
              <a:ext uri="{FF2B5EF4-FFF2-40B4-BE49-F238E27FC236}">
                <a16:creationId xmlns:a16="http://schemas.microsoft.com/office/drawing/2014/main" id="{EDFB1349-59D4-4CCE-931D-708FDA8A912A}"/>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84442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3052CD38-ABF7-473F-83E9-50663BC3435B}"/>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2022. 11. 10.</a:t>
            </a:fld>
            <a:endParaRPr lang="hu-HU"/>
          </a:p>
        </p:txBody>
      </p:sp>
      <p:sp>
        <p:nvSpPr>
          <p:cNvPr id="3" name="Élőláb helye 2">
            <a:extLst>
              <a:ext uri="{FF2B5EF4-FFF2-40B4-BE49-F238E27FC236}">
                <a16:creationId xmlns:a16="http://schemas.microsoft.com/office/drawing/2014/main" id="{28F13DBD-04AD-477A-B5A8-09D361C07D20}"/>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4" name="Dia számának helye 3">
            <a:extLst>
              <a:ext uri="{FF2B5EF4-FFF2-40B4-BE49-F238E27FC236}">
                <a16:creationId xmlns:a16="http://schemas.microsoft.com/office/drawing/2014/main" id="{106F32DB-0CCF-4C4E-A747-5C4C9139967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580937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pn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938336"/>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33445483-8B80-4625-A19B-E9E55532247B}"/>
              </a:ext>
            </a:extLst>
          </p:cNvPr>
          <p:cNvSpPr>
            <a:spLocks noGrp="1"/>
          </p:cNvSpPr>
          <p:nvPr>
            <p:ph type="title"/>
          </p:nvPr>
        </p:nvSpPr>
        <p:spPr>
          <a:xfrm>
            <a:off x="423512" y="136525"/>
            <a:ext cx="9355755" cy="951130"/>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5A6EEA54-721E-4FBC-AA34-6CC7680F7E94}"/>
              </a:ext>
            </a:extLst>
          </p:cNvPr>
          <p:cNvSpPr>
            <a:spLocks noGrp="1"/>
          </p:cNvSpPr>
          <p:nvPr>
            <p:ph type="body" idx="1"/>
          </p:nvPr>
        </p:nvSpPr>
        <p:spPr>
          <a:xfrm>
            <a:off x="423511" y="1617044"/>
            <a:ext cx="11271183" cy="4559919"/>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9E188F8-DB50-4A6B-8CF3-A655D306300E}"/>
              </a:ext>
            </a:extLst>
          </p:cNvPr>
          <p:cNvSpPr>
            <a:spLocks noGrp="1"/>
          </p:cNvSpPr>
          <p:nvPr>
            <p:ph type="dt" sz="half" idx="2"/>
          </p:nvPr>
        </p:nvSpPr>
        <p:spPr>
          <a:xfrm>
            <a:off x="423512" y="6356350"/>
            <a:ext cx="31578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7FAB17EF-1637-46C4-B424-9BD592A46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81EDC772-B866-4533-ACBC-40145DC25385}"/>
              </a:ext>
            </a:extLst>
          </p:cNvPr>
          <p:cNvSpPr>
            <a:spLocks noGrp="1"/>
          </p:cNvSpPr>
          <p:nvPr>
            <p:ph type="sldNum" sz="quarter" idx="4"/>
          </p:nvPr>
        </p:nvSpPr>
        <p:spPr>
          <a:xfrm>
            <a:off x="8610600" y="6356350"/>
            <a:ext cx="30840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E8589-41CB-4D86-9AD4-D0202C964D3D}" type="slidenum">
              <a:rPr lang="hu-HU" smtClean="0"/>
              <a:t>‹#›</a:t>
            </a:fld>
            <a:endParaRPr lang="hu-HU"/>
          </a:p>
        </p:txBody>
      </p:sp>
      <p:pic>
        <p:nvPicPr>
          <p:cNvPr id="11" name="Picture 3">
            <a:extLst>
              <a:ext uri="{FF2B5EF4-FFF2-40B4-BE49-F238E27FC236}">
                <a16:creationId xmlns:a16="http://schemas.microsoft.com/office/drawing/2014/main" id="{DF641863-554C-4795-90EA-D94E0FFA7EF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100630" y="289339"/>
            <a:ext cx="1031830" cy="640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Kép 11">
            <a:extLst>
              <a:ext uri="{FF2B5EF4-FFF2-40B4-BE49-F238E27FC236}">
                <a16:creationId xmlns:a16="http://schemas.microsoft.com/office/drawing/2014/main" id="{B4A40B71-D913-413F-8072-84190437636F}"/>
              </a:ext>
            </a:extLst>
          </p:cNvPr>
          <p:cNvPicPr>
            <a:picLocks noChangeAspect="1"/>
          </p:cNvPicPr>
          <p:nvPr/>
        </p:nvPicPr>
        <p:blipFill rotWithShape="1">
          <a:blip r:embed="rId18"/>
          <a:srcRect r="62310"/>
          <a:stretch/>
        </p:blipFill>
        <p:spPr>
          <a:xfrm>
            <a:off x="11132459" y="289339"/>
            <a:ext cx="637173" cy="640921"/>
          </a:xfrm>
          <a:prstGeom prst="rect">
            <a:avLst/>
          </a:prstGeom>
        </p:spPr>
      </p:pic>
      <p:pic>
        <p:nvPicPr>
          <p:cNvPr id="9" name="Picture 3">
            <a:extLst>
              <a:ext uri="{FF2B5EF4-FFF2-40B4-BE49-F238E27FC236}">
                <a16:creationId xmlns:a16="http://schemas.microsoft.com/office/drawing/2014/main" id="{884ED8DC-7346-43BE-A532-6474D7AB507F}"/>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100630" y="289339"/>
            <a:ext cx="1031830" cy="640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Kép 9">
            <a:extLst>
              <a:ext uri="{FF2B5EF4-FFF2-40B4-BE49-F238E27FC236}">
                <a16:creationId xmlns:a16="http://schemas.microsoft.com/office/drawing/2014/main" id="{86DF97B1-F31A-4C69-8DEE-BAA64B32E0E6}"/>
              </a:ext>
            </a:extLst>
          </p:cNvPr>
          <p:cNvPicPr>
            <a:picLocks noChangeAspect="1"/>
          </p:cNvPicPr>
          <p:nvPr userDrawn="1"/>
        </p:nvPicPr>
        <p:blipFill rotWithShape="1">
          <a:blip r:embed="rId18"/>
          <a:srcRect r="62310"/>
          <a:stretch/>
        </p:blipFill>
        <p:spPr>
          <a:xfrm>
            <a:off x="11132459" y="289339"/>
            <a:ext cx="637173" cy="640921"/>
          </a:xfrm>
          <a:prstGeom prst="rect">
            <a:avLst/>
          </a:prstGeom>
        </p:spPr>
      </p:pic>
    </p:spTree>
    <p:extLst>
      <p:ext uri="{BB962C8B-B14F-4D97-AF65-F5344CB8AC3E}">
        <p14:creationId xmlns:p14="http://schemas.microsoft.com/office/powerpoint/2010/main" val="39997156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0" r:id="rId13"/>
    <p:sldLayoutId id="2147483694" r:id="rId14"/>
    <p:sldLayoutId id="214748369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59224"/>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33445483-8B80-4625-A19B-E9E55532247B}"/>
              </a:ext>
            </a:extLst>
          </p:cNvPr>
          <p:cNvSpPr>
            <a:spLocks noGrp="1"/>
          </p:cNvSpPr>
          <p:nvPr>
            <p:ph type="title"/>
          </p:nvPr>
        </p:nvSpPr>
        <p:spPr>
          <a:xfrm>
            <a:off x="423512" y="136525"/>
            <a:ext cx="9355755" cy="951130"/>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5A6EEA54-721E-4FBC-AA34-6CC7680F7E94}"/>
              </a:ext>
            </a:extLst>
          </p:cNvPr>
          <p:cNvSpPr>
            <a:spLocks noGrp="1"/>
          </p:cNvSpPr>
          <p:nvPr>
            <p:ph type="body" idx="1"/>
          </p:nvPr>
        </p:nvSpPr>
        <p:spPr>
          <a:xfrm>
            <a:off x="423511" y="1617044"/>
            <a:ext cx="11271183" cy="4559919"/>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9E188F8-DB50-4A6B-8CF3-A655D306300E}"/>
              </a:ext>
            </a:extLst>
          </p:cNvPr>
          <p:cNvSpPr>
            <a:spLocks noGrp="1"/>
          </p:cNvSpPr>
          <p:nvPr>
            <p:ph type="dt" sz="half" idx="2"/>
          </p:nvPr>
        </p:nvSpPr>
        <p:spPr>
          <a:xfrm>
            <a:off x="423512" y="6356350"/>
            <a:ext cx="31578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DAD15-80EA-494D-99E5-9FD8B529A241}" type="datetimeFigureOut">
              <a:rPr lang="hu-HU" smtClean="0"/>
              <a:t>2022. 11. 10.</a:t>
            </a:fld>
            <a:endParaRPr lang="hu-HU"/>
          </a:p>
        </p:txBody>
      </p:sp>
      <p:sp>
        <p:nvSpPr>
          <p:cNvPr id="5" name="Élőláb helye 4">
            <a:extLst>
              <a:ext uri="{FF2B5EF4-FFF2-40B4-BE49-F238E27FC236}">
                <a16:creationId xmlns:a16="http://schemas.microsoft.com/office/drawing/2014/main" id="{7FAB17EF-1637-46C4-B424-9BD592A46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81EDC772-B866-4533-ACBC-40145DC25385}"/>
              </a:ext>
            </a:extLst>
          </p:cNvPr>
          <p:cNvSpPr>
            <a:spLocks noGrp="1"/>
          </p:cNvSpPr>
          <p:nvPr>
            <p:ph type="sldNum" sz="quarter" idx="4"/>
          </p:nvPr>
        </p:nvSpPr>
        <p:spPr>
          <a:xfrm>
            <a:off x="8610600" y="6356350"/>
            <a:ext cx="30840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E8589-41CB-4D86-9AD4-D0202C964D3D}" type="slidenum">
              <a:rPr lang="hu-HU" smtClean="0"/>
              <a:t>‹#›</a:t>
            </a:fld>
            <a:endParaRPr lang="hu-HU"/>
          </a:p>
        </p:txBody>
      </p:sp>
      <p:pic>
        <p:nvPicPr>
          <p:cNvPr id="11" name="Picture 3">
            <a:extLst>
              <a:ext uri="{FF2B5EF4-FFF2-40B4-BE49-F238E27FC236}">
                <a16:creationId xmlns:a16="http://schemas.microsoft.com/office/drawing/2014/main" id="{DF641863-554C-4795-90EA-D94E0FFA7EF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00630" y="289339"/>
            <a:ext cx="1031830" cy="640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Kép 11">
            <a:extLst>
              <a:ext uri="{FF2B5EF4-FFF2-40B4-BE49-F238E27FC236}">
                <a16:creationId xmlns:a16="http://schemas.microsoft.com/office/drawing/2014/main" id="{B4A40B71-D913-413F-8072-84190437636F}"/>
              </a:ext>
            </a:extLst>
          </p:cNvPr>
          <p:cNvPicPr>
            <a:picLocks noChangeAspect="1"/>
          </p:cNvPicPr>
          <p:nvPr/>
        </p:nvPicPr>
        <p:blipFill rotWithShape="1">
          <a:blip r:embed="rId15"/>
          <a:srcRect r="62310"/>
          <a:stretch/>
        </p:blipFill>
        <p:spPr>
          <a:xfrm>
            <a:off x="11132459" y="289339"/>
            <a:ext cx="637173" cy="640921"/>
          </a:xfrm>
          <a:prstGeom prst="rect">
            <a:avLst/>
          </a:prstGeom>
        </p:spPr>
      </p:pic>
      <p:pic>
        <p:nvPicPr>
          <p:cNvPr id="9" name="Picture 3">
            <a:extLst>
              <a:ext uri="{FF2B5EF4-FFF2-40B4-BE49-F238E27FC236}">
                <a16:creationId xmlns:a16="http://schemas.microsoft.com/office/drawing/2014/main" id="{40A0D6C5-D259-4A3D-9C23-97B2CFA7E7C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00630" y="289339"/>
            <a:ext cx="1031830" cy="640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Kép 9">
            <a:extLst>
              <a:ext uri="{FF2B5EF4-FFF2-40B4-BE49-F238E27FC236}">
                <a16:creationId xmlns:a16="http://schemas.microsoft.com/office/drawing/2014/main" id="{7B98B00C-BCAA-4B11-B6E3-A1144FB55D4C}"/>
              </a:ext>
            </a:extLst>
          </p:cNvPr>
          <p:cNvPicPr>
            <a:picLocks noChangeAspect="1"/>
          </p:cNvPicPr>
          <p:nvPr userDrawn="1"/>
        </p:nvPicPr>
        <p:blipFill rotWithShape="1">
          <a:blip r:embed="rId15"/>
          <a:srcRect r="62310"/>
          <a:stretch/>
        </p:blipFill>
        <p:spPr>
          <a:xfrm>
            <a:off x="11132459" y="289339"/>
            <a:ext cx="637173" cy="640921"/>
          </a:xfrm>
          <a:prstGeom prst="rect">
            <a:avLst/>
          </a:prstGeom>
        </p:spPr>
      </p:pic>
    </p:spTree>
    <p:extLst>
      <p:ext uri="{BB962C8B-B14F-4D97-AF65-F5344CB8AC3E}">
        <p14:creationId xmlns:p14="http://schemas.microsoft.com/office/powerpoint/2010/main" val="1160932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1772"/>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akis.web.elte.h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15.x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5.bin"/><Relationship Id="rId1" Type="http://schemas.openxmlformats.org/officeDocument/2006/relationships/slideLayout" Target="../slideLayouts/slideLayout15.x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7.bin"/><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cs.princeton.edu/courses/archive/spring18/cos511/scribe_notes/0312.pdf" TargetMode="External"/><Relationship Id="rId2" Type="http://schemas.openxmlformats.org/officeDocument/2006/relationships/hyperlink" Target="https://towardsdatascience.com/adaboost-intuition-and-explanation-9c4e67034879"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8.png"/><Relationship Id="rId3" Type="http://schemas.openxmlformats.org/officeDocument/2006/relationships/image" Target="../media/image20.png"/><Relationship Id="rId7" Type="http://schemas.openxmlformats.org/officeDocument/2006/relationships/image" Target="../media/image29.pn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9.wmf"/><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3.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5.jpe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hyperlink" Target="http://images.google.com/imgres?imgurl=www.intheteam.com/images/club/50/brazil_flag.gif&amp;imgrefurl=http://www.intheteam.com/home/home.asp?ClubId=50&amp;h=144&amp;w=216&amp;prev=/images?q=brazil+flag&amp;start=20&amp;svnum=10&amp;hl=en&amp;lr=&amp;ie=UTF-8&amp;oe=UTF-8&amp;sa=N" TargetMode="External"/><Relationship Id="rId1" Type="http://schemas.openxmlformats.org/officeDocument/2006/relationships/slideLayout" Target="../slideLayouts/slideLayout9.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hyperlink" Target="http://www.theodora.com/maps/australia_maps.html" TargetMode="External"/><Relationship Id="rId9" Type="http://schemas.openxmlformats.org/officeDocument/2006/relationships/image" Target="../media/image50.png"/><Relationship Id="rId1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8.png"/><Relationship Id="rId7" Type="http://schemas.openxmlformats.org/officeDocument/2006/relationships/image" Target="../media/image37.png"/><Relationship Id="rId2"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png"/><Relationship Id="rId3" Type="http://schemas.openxmlformats.org/officeDocument/2006/relationships/image" Target="../media/image21.png"/><Relationship Id="rId7" Type="http://schemas.openxmlformats.org/officeDocument/2006/relationships/image" Target="../media/image61.png"/><Relationship Id="rId12" Type="http://schemas.openxmlformats.org/officeDocument/2006/relationships/image" Target="../media/image64.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60.png"/><Relationship Id="rId11" Type="http://schemas.openxmlformats.org/officeDocument/2006/relationships/image" Target="../media/image63.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oleObject" Target="../embeddings/oleObject8.bin"/><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5.xml"/><Relationship Id="rId6" Type="http://schemas.openxmlformats.org/officeDocument/2006/relationships/image" Target="../media/image77.wmf"/><Relationship Id="rId5" Type="http://schemas.openxmlformats.org/officeDocument/2006/relationships/oleObject" Target="../embeddings/oleObject9.bin"/><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10.bin"/><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11.bin"/><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92164F-A6C7-4DF6-870D-6335F3A612DC}"/>
              </a:ext>
            </a:extLst>
          </p:cNvPr>
          <p:cNvSpPr>
            <a:spLocks noGrp="1"/>
          </p:cNvSpPr>
          <p:nvPr>
            <p:ph type="ctrTitle"/>
          </p:nvPr>
        </p:nvSpPr>
        <p:spPr/>
        <p:txBody>
          <a:bodyPr>
            <a:normAutofit fontScale="90000"/>
          </a:bodyPr>
          <a:lstStyle/>
          <a:p>
            <a:r>
              <a:rPr lang="hu-HU" dirty="0"/>
              <a:t>Big Data Architektúrák és </a:t>
            </a:r>
            <a:br>
              <a:rPr lang="hu-HU" dirty="0"/>
            </a:br>
            <a:r>
              <a:rPr lang="hu-HU" dirty="0"/>
              <a:t>Elemző Módszerek 9.EA</a:t>
            </a:r>
            <a:br>
              <a:rPr lang="hu-HU" dirty="0"/>
            </a:br>
            <a:r>
              <a:rPr lang="hu-HU" sz="4000" dirty="0" err="1"/>
              <a:t>Ensemble</a:t>
            </a:r>
            <a:r>
              <a:rPr lang="hu-HU" sz="4000" dirty="0"/>
              <a:t> módszerek</a:t>
            </a:r>
            <a:br>
              <a:rPr lang="hu-HU" sz="4000" dirty="0"/>
            </a:br>
            <a:r>
              <a:rPr lang="hu-HU" sz="4000" dirty="0" err="1"/>
              <a:t>Klaszterezés</a:t>
            </a:r>
            <a:r>
              <a:rPr lang="hu-HU" sz="4000" dirty="0"/>
              <a:t> – K-</a:t>
            </a:r>
            <a:r>
              <a:rPr lang="hu-HU" sz="4000" dirty="0" err="1"/>
              <a:t>Means</a:t>
            </a:r>
            <a:endParaRPr lang="hu-HU" dirty="0"/>
          </a:p>
        </p:txBody>
      </p:sp>
      <p:sp>
        <p:nvSpPr>
          <p:cNvPr id="3" name="Alcím 2">
            <a:extLst>
              <a:ext uri="{FF2B5EF4-FFF2-40B4-BE49-F238E27FC236}">
                <a16:creationId xmlns:a16="http://schemas.microsoft.com/office/drawing/2014/main" id="{CF789601-4C75-4855-B2FE-2094F69DFC6E}"/>
              </a:ext>
            </a:extLst>
          </p:cNvPr>
          <p:cNvSpPr>
            <a:spLocks noGrp="1"/>
          </p:cNvSpPr>
          <p:nvPr>
            <p:ph type="subTitle" idx="1"/>
          </p:nvPr>
        </p:nvSpPr>
        <p:spPr/>
        <p:txBody>
          <a:bodyPr>
            <a:normAutofit fontScale="92500" lnSpcReduction="20000"/>
          </a:bodyPr>
          <a:lstStyle/>
          <a:p>
            <a:r>
              <a:rPr lang="hu-HU" b="1" dirty="0"/>
              <a:t>Laki Sándor, PhD</a:t>
            </a:r>
          </a:p>
          <a:p>
            <a:r>
              <a:rPr lang="hu-HU" dirty="0"/>
              <a:t>Információs Rendszerek Tanszék</a:t>
            </a:r>
          </a:p>
          <a:p>
            <a:r>
              <a:rPr lang="hu-HU" dirty="0"/>
              <a:t>ELTE Eötvös Loránd Tudományegyetem</a:t>
            </a:r>
          </a:p>
          <a:p>
            <a:r>
              <a:rPr lang="hu-HU" dirty="0"/>
              <a:t>Web: </a:t>
            </a:r>
            <a:r>
              <a:rPr lang="hu-HU" dirty="0">
                <a:hlinkClick r:id="rId2"/>
              </a:rPr>
              <a:t>http://lakis.web.elte.hu</a:t>
            </a:r>
            <a:endParaRPr lang="hu-HU" dirty="0"/>
          </a:p>
        </p:txBody>
      </p:sp>
    </p:spTree>
    <p:extLst>
      <p:ext uri="{BB962C8B-B14F-4D97-AF65-F5344CB8AC3E}">
        <p14:creationId xmlns:p14="http://schemas.microsoft.com/office/powerpoint/2010/main" val="177665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hu-HU"/>
              <a:t>Example: AdaBoost</a:t>
            </a:r>
          </a:p>
        </p:txBody>
      </p:sp>
      <p:sp>
        <p:nvSpPr>
          <p:cNvPr id="8195" name="Rectangle 3"/>
          <p:cNvSpPr>
            <a:spLocks noGrp="1" noChangeArrowheads="1"/>
          </p:cNvSpPr>
          <p:nvPr>
            <p:ph type="body" sz="half" idx="1"/>
          </p:nvPr>
        </p:nvSpPr>
        <p:spPr>
          <a:xfrm>
            <a:off x="1935164" y="1143000"/>
            <a:ext cx="4770437" cy="5181600"/>
          </a:xfrm>
        </p:spPr>
        <p:txBody>
          <a:bodyPr/>
          <a:lstStyle/>
          <a:p>
            <a:r>
              <a:rPr lang="en-US" altLang="hu-HU" sz="2400" dirty="0"/>
              <a:t>Base classifiers: C</a:t>
            </a:r>
            <a:r>
              <a:rPr lang="en-US" altLang="hu-HU" sz="2400" baseline="-25000" dirty="0"/>
              <a:t>1</a:t>
            </a:r>
            <a:r>
              <a:rPr lang="en-US" altLang="hu-HU" sz="2400" dirty="0"/>
              <a:t>, C</a:t>
            </a:r>
            <a:r>
              <a:rPr lang="en-US" altLang="hu-HU" sz="2400" baseline="-25000" dirty="0"/>
              <a:t>2</a:t>
            </a:r>
            <a:r>
              <a:rPr lang="en-US" altLang="hu-HU" sz="2400" dirty="0"/>
              <a:t>, …, C</a:t>
            </a:r>
            <a:r>
              <a:rPr lang="en-US" altLang="hu-HU" sz="2400" baseline="-25000" dirty="0"/>
              <a:t>T</a:t>
            </a:r>
          </a:p>
          <a:p>
            <a:pPr lvl="4"/>
            <a:endParaRPr lang="en-US" altLang="hu-HU" dirty="0"/>
          </a:p>
          <a:p>
            <a:r>
              <a:rPr lang="en-US" altLang="hu-HU" sz="2400" dirty="0"/>
              <a:t>Error rate:</a:t>
            </a:r>
          </a:p>
          <a:p>
            <a:endParaRPr lang="en-US" altLang="hu-HU" sz="2400" dirty="0"/>
          </a:p>
          <a:p>
            <a:endParaRPr lang="en-US" altLang="hu-HU" sz="2400" dirty="0"/>
          </a:p>
          <a:p>
            <a:endParaRPr lang="en-US" altLang="hu-HU" sz="2400" dirty="0"/>
          </a:p>
          <a:p>
            <a:pPr lvl="4"/>
            <a:endParaRPr lang="en-US" altLang="hu-HU" dirty="0"/>
          </a:p>
          <a:p>
            <a:r>
              <a:rPr lang="en-US" altLang="hu-HU" sz="2400" dirty="0"/>
              <a:t>Importance of a classifier: </a:t>
            </a:r>
          </a:p>
          <a:p>
            <a:pPr lvl="4"/>
            <a:endParaRPr lang="en-US" altLang="hu-HU" dirty="0"/>
          </a:p>
        </p:txBody>
      </p:sp>
      <p:graphicFrame>
        <p:nvGraphicFramePr>
          <p:cNvPr id="8196" name="Object 4"/>
          <p:cNvGraphicFramePr>
            <a:graphicFrameLocks noGrp="1" noChangeAspect="1"/>
          </p:cNvGraphicFramePr>
          <p:nvPr>
            <p:ph sz="half" idx="4294967295"/>
          </p:nvPr>
        </p:nvGraphicFramePr>
        <p:xfrm>
          <a:off x="2209800" y="2668589"/>
          <a:ext cx="3962400" cy="1049337"/>
        </p:xfrm>
        <a:graphic>
          <a:graphicData uri="http://schemas.openxmlformats.org/presentationml/2006/ole">
            <mc:AlternateContent xmlns:mc="http://schemas.openxmlformats.org/markup-compatibility/2006">
              <mc:Choice xmlns:v="urn:schemas-microsoft-com:vml" Requires="v">
                <p:oleObj name="Equation" r:id="rId2" imgW="1676160" imgH="444240" progId="Equation.3">
                  <p:embed/>
                </p:oleObj>
              </mc:Choice>
              <mc:Fallback>
                <p:oleObj name="Equation" r:id="rId2" imgW="1676160" imgH="444240" progId="Equation.3">
                  <p:embed/>
                  <p:pic>
                    <p:nvPicPr>
                      <p:cNvPr id="819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68589"/>
                        <a:ext cx="3962400"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2743201" y="4725145"/>
          <a:ext cx="2492375" cy="1141413"/>
        </p:xfrm>
        <a:graphic>
          <a:graphicData uri="http://schemas.openxmlformats.org/presentationml/2006/ole">
            <mc:AlternateContent xmlns:mc="http://schemas.openxmlformats.org/markup-compatibility/2006">
              <mc:Choice xmlns:v="urn:schemas-microsoft-com:vml" Requires="v">
                <p:oleObj name="Equation" r:id="rId4" imgW="1054080" imgH="482400" progId="Equation.3">
                  <p:embed/>
                </p:oleObj>
              </mc:Choice>
              <mc:Fallback>
                <p:oleObj name="Equation" r:id="rId4" imgW="1054080" imgH="482400" progId="Equation.3">
                  <p:embed/>
                  <p:pic>
                    <p:nvPicPr>
                      <p:cNvPr id="8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1" y="4725145"/>
                        <a:ext cx="249237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8" name="Picture 6"/>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r="6688"/>
          <a:stretch>
            <a:fillRect/>
          </a:stretch>
        </p:blipFill>
        <p:spPr>
          <a:xfrm>
            <a:off x="6324600" y="2514601"/>
            <a:ext cx="4191000" cy="3641725"/>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18213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hu-HU"/>
              <a:t>Example: AdaBoost</a:t>
            </a:r>
          </a:p>
        </p:txBody>
      </p:sp>
      <p:sp>
        <p:nvSpPr>
          <p:cNvPr id="9219" name="Rectangle 3"/>
          <p:cNvSpPr>
            <a:spLocks noGrp="1" noChangeArrowheads="1"/>
          </p:cNvSpPr>
          <p:nvPr>
            <p:ph type="body" idx="1"/>
          </p:nvPr>
        </p:nvSpPr>
        <p:spPr/>
        <p:txBody>
          <a:bodyPr>
            <a:normAutofit/>
          </a:bodyPr>
          <a:lstStyle/>
          <a:p>
            <a:r>
              <a:rPr lang="en-US" altLang="hu-HU" dirty="0"/>
              <a:t>Weight update:</a:t>
            </a:r>
          </a:p>
          <a:p>
            <a:endParaRPr lang="en-US" altLang="hu-HU" dirty="0"/>
          </a:p>
          <a:p>
            <a:endParaRPr lang="en-US" altLang="hu-HU" dirty="0"/>
          </a:p>
          <a:p>
            <a:endParaRPr lang="en-US" altLang="hu-HU" dirty="0"/>
          </a:p>
          <a:p>
            <a:pPr lvl="4"/>
            <a:endParaRPr lang="en-US" altLang="hu-HU" dirty="0"/>
          </a:p>
          <a:p>
            <a:r>
              <a:rPr lang="en-US" altLang="hu-HU" dirty="0"/>
              <a:t>Classification:</a:t>
            </a:r>
          </a:p>
        </p:txBody>
      </p:sp>
      <p:graphicFrame>
        <p:nvGraphicFramePr>
          <p:cNvPr id="9220" name="Object 4"/>
          <p:cNvGraphicFramePr>
            <a:graphicFrameLocks noGrp="1" noChangeAspect="1"/>
          </p:cNvGraphicFramePr>
          <p:nvPr>
            <p:ph sz="half" idx="4294967295"/>
          </p:nvPr>
        </p:nvGraphicFramePr>
        <p:xfrm>
          <a:off x="3071664" y="2060849"/>
          <a:ext cx="5257800" cy="1800225"/>
        </p:xfrm>
        <a:graphic>
          <a:graphicData uri="http://schemas.openxmlformats.org/presentationml/2006/ole">
            <mc:AlternateContent xmlns:mc="http://schemas.openxmlformats.org/markup-compatibility/2006">
              <mc:Choice xmlns:v="urn:schemas-microsoft-com:vml" Requires="v">
                <p:oleObj name="Equation" r:id="rId2" imgW="2298600" imgH="787320" progId="Equation.3">
                  <p:embed/>
                </p:oleObj>
              </mc:Choice>
              <mc:Fallback>
                <p:oleObj name="Equation" r:id="rId2" imgW="2298600" imgH="787320" progId="Equation.3">
                  <p:embed/>
                  <p:pic>
                    <p:nvPicPr>
                      <p:cNvPr id="922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2060849"/>
                        <a:ext cx="52578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5"/>
          <p:cNvGraphicFramePr>
            <a:graphicFrameLocks noGrp="1" noChangeAspect="1"/>
          </p:cNvGraphicFramePr>
          <p:nvPr>
            <p:ph sz="half" idx="4294967295"/>
          </p:nvPr>
        </p:nvGraphicFramePr>
        <p:xfrm>
          <a:off x="4007768" y="4941169"/>
          <a:ext cx="5791200" cy="1165225"/>
        </p:xfrm>
        <a:graphic>
          <a:graphicData uri="http://schemas.openxmlformats.org/presentationml/2006/ole">
            <mc:AlternateContent xmlns:mc="http://schemas.openxmlformats.org/markup-compatibility/2006">
              <mc:Choice xmlns:v="urn:schemas-microsoft-com:vml" Requires="v">
                <p:oleObj name="Equation" r:id="rId4" imgW="2209680" imgH="444240" progId="Equation.3">
                  <p:embed/>
                </p:oleObj>
              </mc:Choice>
              <mc:Fallback>
                <p:oleObj name="Equation" r:id="rId4" imgW="2209680" imgH="444240" progId="Equation.3">
                  <p:embed/>
                  <p:pic>
                    <p:nvPicPr>
                      <p:cNvPr id="9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768" y="4941169"/>
                        <a:ext cx="57912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5153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1657350"/>
            <a:ext cx="65341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46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4" y="1495425"/>
            <a:ext cx="665797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05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sp>
        <p:nvSpPr>
          <p:cNvPr id="3" name="Tartalom helye 2"/>
          <p:cNvSpPr>
            <a:spLocks noGrp="1"/>
          </p:cNvSpPr>
          <p:nvPr>
            <p:ph idx="1"/>
          </p:nvPr>
        </p:nvSpPr>
        <p:spPr>
          <a:xfrm>
            <a:off x="1981200" y="1600201"/>
            <a:ext cx="8229600" cy="1252736"/>
          </a:xfrm>
        </p:spPr>
        <p:txBody>
          <a:bodyPr/>
          <a:lstStyle/>
          <a:p>
            <a:r>
              <a:rPr lang="hu-HU" dirty="0" err="1"/>
              <a:t>Compute</a:t>
            </a:r>
            <a:r>
              <a:rPr lang="hu-HU" dirty="0"/>
              <a:t> </a:t>
            </a:r>
            <a:r>
              <a:rPr lang="hu-HU" dirty="0" err="1"/>
              <a:t>the</a:t>
            </a:r>
            <a:r>
              <a:rPr lang="hu-HU" dirty="0"/>
              <a:t> </a:t>
            </a:r>
            <a:r>
              <a:rPr lang="hu-HU" dirty="0" err="1"/>
              <a:t>two</a:t>
            </a:r>
            <a:r>
              <a:rPr lang="hu-HU" dirty="0"/>
              <a:t> </a:t>
            </a:r>
            <a:r>
              <a:rPr lang="hu-HU" dirty="0" err="1"/>
              <a:t>values</a:t>
            </a:r>
            <a:r>
              <a:rPr lang="hu-HU" dirty="0"/>
              <a:t> and </a:t>
            </a:r>
            <a:r>
              <a:rPr lang="hu-HU" dirty="0" err="1"/>
              <a:t>the</a:t>
            </a:r>
            <a:r>
              <a:rPr lang="hu-HU" dirty="0"/>
              <a:t> </a:t>
            </a:r>
            <a:r>
              <a:rPr lang="hu-HU" dirty="0" err="1"/>
              <a:t>weight</a:t>
            </a:r>
            <a:r>
              <a:rPr lang="hu-HU" dirty="0"/>
              <a:t> of </a:t>
            </a:r>
            <a:r>
              <a:rPr lang="hu-HU" dirty="0" err="1"/>
              <a:t>the</a:t>
            </a:r>
            <a:r>
              <a:rPr lang="hu-HU" dirty="0"/>
              <a:t> </a:t>
            </a:r>
            <a:r>
              <a:rPr lang="hu-HU" dirty="0" err="1"/>
              <a:t>instances</a:t>
            </a:r>
            <a:r>
              <a:rPr lang="hu-HU" dirty="0"/>
              <a:t> </a:t>
            </a:r>
            <a:r>
              <a:rPr lang="hu-HU" dirty="0" err="1"/>
              <a:t>in</a:t>
            </a:r>
            <a:r>
              <a:rPr lang="hu-HU" dirty="0"/>
              <a:t> </a:t>
            </a:r>
            <a:r>
              <a:rPr lang="hu-HU" dirty="0" err="1"/>
              <a:t>Round</a:t>
            </a:r>
            <a:r>
              <a:rPr lang="hu-HU" dirty="0"/>
              <a:t> 2</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2852936"/>
            <a:ext cx="668655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32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538289"/>
            <a:ext cx="62103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26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9" y="1404939"/>
            <a:ext cx="663892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923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752600" y="3657600"/>
          <a:ext cx="8763000" cy="1644650"/>
        </p:xfrm>
        <a:graphic>
          <a:graphicData uri="http://schemas.openxmlformats.org/presentationml/2006/ole">
            <mc:AlternateContent xmlns:mc="http://schemas.openxmlformats.org/markup-compatibility/2006">
              <mc:Choice xmlns:v="urn:schemas-microsoft-com:vml" Requires="v">
                <p:oleObj name="Visio" r:id="rId2" imgW="6986829" imgH="1311120" progId="Visio.Drawing.6">
                  <p:embed/>
                </p:oleObj>
              </mc:Choice>
              <mc:Fallback>
                <p:oleObj name="Visio" r:id="rId2" imgW="6986829" imgH="1311120" progId="Visio.Drawing.6">
                  <p:embed/>
                  <p:pic>
                    <p:nvPicPr>
                      <p:cNvPr id="102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57600"/>
                        <a:ext cx="87630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3"/>
          <p:cNvSpPr>
            <a:spLocks noGrp="1" noChangeArrowheads="1"/>
          </p:cNvSpPr>
          <p:nvPr>
            <p:ph type="title"/>
          </p:nvPr>
        </p:nvSpPr>
        <p:spPr/>
        <p:txBody>
          <a:bodyPr/>
          <a:lstStyle/>
          <a:p>
            <a:r>
              <a:rPr lang="en-US" altLang="hu-HU"/>
              <a:t>Illustrating AdaBoost</a:t>
            </a:r>
          </a:p>
        </p:txBody>
      </p:sp>
      <p:grpSp>
        <p:nvGrpSpPr>
          <p:cNvPr id="10244" name="Group 4"/>
          <p:cNvGrpSpPr>
            <a:grpSpLocks/>
          </p:cNvGrpSpPr>
          <p:nvPr/>
        </p:nvGrpSpPr>
        <p:grpSpPr bwMode="auto">
          <a:xfrm>
            <a:off x="3352800" y="1295400"/>
            <a:ext cx="6781800" cy="1752600"/>
            <a:chOff x="1152" y="816"/>
            <a:chExt cx="4272" cy="1104"/>
          </a:xfrm>
        </p:grpSpPr>
        <p:grpSp>
          <p:nvGrpSpPr>
            <p:cNvPr id="10245" name="Group 5"/>
            <p:cNvGrpSpPr>
              <a:grpSpLocks/>
            </p:cNvGrpSpPr>
            <p:nvPr/>
          </p:nvGrpSpPr>
          <p:grpSpPr bwMode="auto">
            <a:xfrm>
              <a:off x="1152" y="1584"/>
              <a:ext cx="2784" cy="336"/>
              <a:chOff x="1152" y="1584"/>
              <a:chExt cx="2784" cy="336"/>
            </a:xfrm>
          </p:grpSpPr>
          <p:sp>
            <p:nvSpPr>
              <p:cNvPr id="10246" name="Rectangle 6"/>
              <p:cNvSpPr>
                <a:spLocks noChangeArrowheads="1"/>
              </p:cNvSpPr>
              <p:nvPr/>
            </p:nvSpPr>
            <p:spPr bwMode="auto">
              <a:xfrm>
                <a:off x="115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47" name="Rectangle 7"/>
              <p:cNvSpPr>
                <a:spLocks noChangeArrowheads="1"/>
              </p:cNvSpPr>
              <p:nvPr/>
            </p:nvSpPr>
            <p:spPr bwMode="auto">
              <a:xfrm>
                <a:off x="163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48" name="Rectangle 8"/>
              <p:cNvSpPr>
                <a:spLocks noChangeArrowheads="1"/>
              </p:cNvSpPr>
              <p:nvPr/>
            </p:nvSpPr>
            <p:spPr bwMode="auto">
              <a:xfrm>
                <a:off x="235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49" name="Rectangle 9"/>
              <p:cNvSpPr>
                <a:spLocks noChangeArrowheads="1"/>
              </p:cNvSpPr>
              <p:nvPr/>
            </p:nvSpPr>
            <p:spPr bwMode="auto">
              <a:xfrm>
                <a:off x="259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50" name="Rectangle 10"/>
              <p:cNvSpPr>
                <a:spLocks noChangeArrowheads="1"/>
              </p:cNvSpPr>
              <p:nvPr/>
            </p:nvSpPr>
            <p:spPr bwMode="auto">
              <a:xfrm>
                <a:off x="307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51" name="Rectangle 11"/>
              <p:cNvSpPr>
                <a:spLocks noChangeArrowheads="1"/>
              </p:cNvSpPr>
              <p:nvPr/>
            </p:nvSpPr>
            <p:spPr bwMode="auto">
              <a:xfrm>
                <a:off x="3696"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10252" name="Line 12"/>
            <p:cNvSpPr>
              <a:spLocks noChangeShapeType="1"/>
            </p:cNvSpPr>
            <p:nvPr/>
          </p:nvSpPr>
          <p:spPr bwMode="auto">
            <a:xfrm flipV="1">
              <a:off x="3936" y="1152"/>
              <a:ext cx="48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53" name="Text Box 13"/>
            <p:cNvSpPr txBox="1">
              <a:spLocks noChangeArrowheads="1"/>
            </p:cNvSpPr>
            <p:nvPr/>
          </p:nvSpPr>
          <p:spPr bwMode="auto">
            <a:xfrm>
              <a:off x="4464" y="816"/>
              <a:ext cx="9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hu-HU"/>
                <a:t>Data points for training</a:t>
              </a:r>
            </a:p>
          </p:txBody>
        </p:sp>
      </p:grpSp>
      <p:grpSp>
        <p:nvGrpSpPr>
          <p:cNvPr id="10254" name="Group 14"/>
          <p:cNvGrpSpPr>
            <a:grpSpLocks/>
          </p:cNvGrpSpPr>
          <p:nvPr/>
        </p:nvGrpSpPr>
        <p:grpSpPr bwMode="auto">
          <a:xfrm>
            <a:off x="1828800" y="1295400"/>
            <a:ext cx="6781800" cy="1752600"/>
            <a:chOff x="192" y="816"/>
            <a:chExt cx="4272" cy="1104"/>
          </a:xfrm>
        </p:grpSpPr>
        <p:sp>
          <p:nvSpPr>
            <p:cNvPr id="10255" name="AutoShape 15"/>
            <p:cNvSpPr>
              <a:spLocks/>
            </p:cNvSpPr>
            <p:nvPr/>
          </p:nvSpPr>
          <p:spPr bwMode="auto">
            <a:xfrm rot="16200000">
              <a:off x="2520" y="-15"/>
              <a:ext cx="240" cy="2496"/>
            </a:xfrm>
            <a:prstGeom prst="rightBrace">
              <a:avLst>
                <a:gd name="adj1" fmla="val 866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56" name="Text Box 16"/>
            <p:cNvSpPr txBox="1">
              <a:spLocks noChangeArrowheads="1"/>
            </p:cNvSpPr>
            <p:nvPr/>
          </p:nvSpPr>
          <p:spPr bwMode="auto">
            <a:xfrm>
              <a:off x="1488" y="816"/>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hu-HU"/>
                <a:t>Initial weights for each data point</a:t>
              </a:r>
            </a:p>
          </p:txBody>
        </p:sp>
        <p:graphicFrame>
          <p:nvGraphicFramePr>
            <p:cNvPr id="10257" name="Object 17"/>
            <p:cNvGraphicFramePr>
              <a:graphicFrameLocks noChangeAspect="1"/>
            </p:cNvGraphicFramePr>
            <p:nvPr/>
          </p:nvGraphicFramePr>
          <p:xfrm>
            <a:off x="192" y="1373"/>
            <a:ext cx="4272" cy="547"/>
          </p:xfrm>
          <a:graphic>
            <a:graphicData uri="http://schemas.openxmlformats.org/presentationml/2006/ole">
              <mc:AlternateContent xmlns:mc="http://schemas.openxmlformats.org/markup-compatibility/2006">
                <mc:Choice xmlns:v="urn:schemas-microsoft-com:vml" Requires="v">
                  <p:oleObj name="Visio" r:id="rId4" imgW="5441391" imgH="704436" progId="Visio.Drawing.6">
                    <p:embed/>
                  </p:oleObj>
                </mc:Choice>
                <mc:Fallback>
                  <p:oleObj name="Visio" r:id="rId4" imgW="5441391" imgH="704436" progId="Visio.Drawing.6">
                    <p:embed/>
                    <p:pic>
                      <p:nvPicPr>
                        <p:cNvPr id="10257"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373"/>
                          <a:ext cx="4272" cy="547"/>
                        </a:xfrm>
                        <a:prstGeom prst="rect">
                          <a:avLst/>
                        </a:prstGeom>
                      </p:spPr>
                    </p:pic>
                  </p:oleObj>
                </mc:Fallback>
              </mc:AlternateContent>
            </a:graphicData>
          </a:graphic>
        </p:graphicFrame>
      </p:grpSp>
      <p:grpSp>
        <p:nvGrpSpPr>
          <p:cNvPr id="10258" name="Group 18"/>
          <p:cNvGrpSpPr>
            <a:grpSpLocks/>
          </p:cNvGrpSpPr>
          <p:nvPr/>
        </p:nvGrpSpPr>
        <p:grpSpPr bwMode="auto">
          <a:xfrm>
            <a:off x="3733800" y="2057400"/>
            <a:ext cx="5486400" cy="2895600"/>
            <a:chOff x="1392" y="1296"/>
            <a:chExt cx="3456" cy="1824"/>
          </a:xfrm>
        </p:grpSpPr>
        <p:grpSp>
          <p:nvGrpSpPr>
            <p:cNvPr id="10259" name="Group 19"/>
            <p:cNvGrpSpPr>
              <a:grpSpLocks/>
            </p:cNvGrpSpPr>
            <p:nvPr/>
          </p:nvGrpSpPr>
          <p:grpSpPr bwMode="auto">
            <a:xfrm>
              <a:off x="1392" y="2784"/>
              <a:ext cx="2544" cy="336"/>
              <a:chOff x="1392" y="2496"/>
              <a:chExt cx="2544" cy="336"/>
            </a:xfrm>
          </p:grpSpPr>
          <p:sp>
            <p:nvSpPr>
              <p:cNvPr id="10260" name="Rectangle 20"/>
              <p:cNvSpPr>
                <a:spLocks noChangeArrowheads="1"/>
              </p:cNvSpPr>
              <p:nvPr/>
            </p:nvSpPr>
            <p:spPr bwMode="auto">
              <a:xfrm>
                <a:off x="3456"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1" name="Rectangle 21"/>
              <p:cNvSpPr>
                <a:spLocks noChangeArrowheads="1"/>
              </p:cNvSpPr>
              <p:nvPr/>
            </p:nvSpPr>
            <p:spPr bwMode="auto">
              <a:xfrm>
                <a:off x="3696"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2" name="Rectangle 22"/>
              <p:cNvSpPr>
                <a:spLocks noChangeArrowheads="1"/>
              </p:cNvSpPr>
              <p:nvPr/>
            </p:nvSpPr>
            <p:spPr bwMode="auto">
              <a:xfrm>
                <a:off x="2592"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3" name="Rectangle 23"/>
              <p:cNvSpPr>
                <a:spLocks noChangeArrowheads="1"/>
              </p:cNvSpPr>
              <p:nvPr/>
            </p:nvSpPr>
            <p:spPr bwMode="auto">
              <a:xfrm>
                <a:off x="3072"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4" name="Rectangle 24"/>
              <p:cNvSpPr>
                <a:spLocks noChangeArrowheads="1"/>
              </p:cNvSpPr>
              <p:nvPr/>
            </p:nvSpPr>
            <p:spPr bwMode="auto">
              <a:xfrm>
                <a:off x="2112"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5" name="Rectangle 25"/>
              <p:cNvSpPr>
                <a:spLocks noChangeArrowheads="1"/>
              </p:cNvSpPr>
              <p:nvPr/>
            </p:nvSpPr>
            <p:spPr bwMode="auto">
              <a:xfrm>
                <a:off x="1392"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10266" name="Line 26"/>
            <p:cNvSpPr>
              <a:spLocks noChangeShapeType="1"/>
            </p:cNvSpPr>
            <p:nvPr/>
          </p:nvSpPr>
          <p:spPr bwMode="auto">
            <a:xfrm flipV="1">
              <a:off x="3936" y="1296"/>
              <a:ext cx="912" cy="1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Tree>
    <p:extLst>
      <p:ext uri="{BB962C8B-B14F-4D97-AF65-F5344CB8AC3E}">
        <p14:creationId xmlns:p14="http://schemas.microsoft.com/office/powerpoint/2010/main" val="2142759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2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2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2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0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hu-HU"/>
              <a:t>Illustrating AdaBoost</a:t>
            </a:r>
          </a:p>
        </p:txBody>
      </p:sp>
      <p:graphicFrame>
        <p:nvGraphicFramePr>
          <p:cNvPr id="11267" name="Object 3"/>
          <p:cNvGraphicFramePr>
            <a:graphicFrameLocks noGrp="1" noChangeAspect="1"/>
          </p:cNvGraphicFramePr>
          <p:nvPr>
            <p:ph idx="1"/>
          </p:nvPr>
        </p:nvGraphicFramePr>
        <p:xfrm>
          <a:off x="2590800" y="1066800"/>
          <a:ext cx="6961188" cy="5181600"/>
        </p:xfrm>
        <a:graphic>
          <a:graphicData uri="http://schemas.openxmlformats.org/presentationml/2006/ole">
            <mc:AlternateContent xmlns:mc="http://schemas.openxmlformats.org/markup-compatibility/2006">
              <mc:Choice xmlns:v="urn:schemas-microsoft-com:vml" Requires="v">
                <p:oleObj name="Visio" r:id="rId2" imgW="7014921" imgH="5220826" progId="Visio.Drawing.6">
                  <p:embed/>
                </p:oleObj>
              </mc:Choice>
              <mc:Fallback>
                <p:oleObj name="Visio" r:id="rId2" imgW="7014921" imgH="5220826" progId="Visio.Drawing.6">
                  <p:embed/>
                  <p:pic>
                    <p:nvPicPr>
                      <p:cNvPr id="1126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66800"/>
                        <a:ext cx="696118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4"/>
          <p:cNvSpPr>
            <a:spLocks noChangeArrowheads="1"/>
          </p:cNvSpPr>
          <p:nvPr/>
        </p:nvSpPr>
        <p:spPr bwMode="auto">
          <a:xfrm>
            <a:off x="41148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69" name="Rectangle 5"/>
          <p:cNvSpPr>
            <a:spLocks noChangeArrowheads="1"/>
          </p:cNvSpPr>
          <p:nvPr/>
        </p:nvSpPr>
        <p:spPr bwMode="auto">
          <a:xfrm>
            <a:off x="56388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0" name="Rectangle 6"/>
          <p:cNvSpPr>
            <a:spLocks noChangeArrowheads="1"/>
          </p:cNvSpPr>
          <p:nvPr/>
        </p:nvSpPr>
        <p:spPr bwMode="auto">
          <a:xfrm>
            <a:off x="67056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1" name="Rectangle 7"/>
          <p:cNvSpPr>
            <a:spLocks noChangeArrowheads="1"/>
          </p:cNvSpPr>
          <p:nvPr/>
        </p:nvSpPr>
        <p:spPr bwMode="auto">
          <a:xfrm>
            <a:off x="62484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2" name="Rectangle 8"/>
          <p:cNvSpPr>
            <a:spLocks noChangeArrowheads="1"/>
          </p:cNvSpPr>
          <p:nvPr/>
        </p:nvSpPr>
        <p:spPr bwMode="auto">
          <a:xfrm>
            <a:off x="70104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3" name="Rectangle 9"/>
          <p:cNvSpPr>
            <a:spLocks noChangeArrowheads="1"/>
          </p:cNvSpPr>
          <p:nvPr/>
        </p:nvSpPr>
        <p:spPr bwMode="auto">
          <a:xfrm>
            <a:off x="50292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4" name="Rectangle 10"/>
          <p:cNvSpPr>
            <a:spLocks noChangeArrowheads="1"/>
          </p:cNvSpPr>
          <p:nvPr/>
        </p:nvSpPr>
        <p:spPr bwMode="auto">
          <a:xfrm>
            <a:off x="38100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5" name="Rectangle 11"/>
          <p:cNvSpPr>
            <a:spLocks noChangeArrowheads="1"/>
          </p:cNvSpPr>
          <p:nvPr/>
        </p:nvSpPr>
        <p:spPr bwMode="auto">
          <a:xfrm>
            <a:off x="41148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6" name="Rectangle 12"/>
          <p:cNvSpPr>
            <a:spLocks noChangeArrowheads="1"/>
          </p:cNvSpPr>
          <p:nvPr/>
        </p:nvSpPr>
        <p:spPr bwMode="auto">
          <a:xfrm>
            <a:off x="44196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7" name="Rectangle 13"/>
          <p:cNvSpPr>
            <a:spLocks noChangeArrowheads="1"/>
          </p:cNvSpPr>
          <p:nvPr/>
        </p:nvSpPr>
        <p:spPr bwMode="auto">
          <a:xfrm>
            <a:off x="67056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8" name="Rectangle 14"/>
          <p:cNvSpPr>
            <a:spLocks noChangeArrowheads="1"/>
          </p:cNvSpPr>
          <p:nvPr/>
        </p:nvSpPr>
        <p:spPr bwMode="auto">
          <a:xfrm>
            <a:off x="70104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9" name="Rectangle 15"/>
          <p:cNvSpPr>
            <a:spLocks noChangeArrowheads="1"/>
          </p:cNvSpPr>
          <p:nvPr/>
        </p:nvSpPr>
        <p:spPr bwMode="auto">
          <a:xfrm>
            <a:off x="56388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extLst>
      <p:ext uri="{BB962C8B-B14F-4D97-AF65-F5344CB8AC3E}">
        <p14:creationId xmlns:p14="http://schemas.microsoft.com/office/powerpoint/2010/main" val="107672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CD48F4-592E-7378-D7FE-DF422B125F28}"/>
              </a:ext>
            </a:extLst>
          </p:cNvPr>
          <p:cNvSpPr>
            <a:spLocks noGrp="1"/>
          </p:cNvSpPr>
          <p:nvPr>
            <p:ph type="title"/>
          </p:nvPr>
        </p:nvSpPr>
        <p:spPr/>
        <p:txBody>
          <a:bodyPr/>
          <a:lstStyle/>
          <a:p>
            <a:r>
              <a:rPr lang="hu-HU" dirty="0" err="1"/>
              <a:t>How</a:t>
            </a:r>
            <a:r>
              <a:rPr lang="hu-HU" dirty="0"/>
              <a:t> </a:t>
            </a:r>
            <a:r>
              <a:rPr lang="hu-HU" dirty="0" err="1"/>
              <a:t>strong</a:t>
            </a:r>
            <a:r>
              <a:rPr lang="hu-HU" dirty="0"/>
              <a:t> an </a:t>
            </a:r>
            <a:r>
              <a:rPr lang="hu-HU" dirty="0" err="1"/>
              <a:t>AdaBoost</a:t>
            </a:r>
            <a:r>
              <a:rPr lang="hu-HU" dirty="0"/>
              <a:t> </a:t>
            </a:r>
            <a:r>
              <a:rPr lang="hu-HU" dirty="0" err="1"/>
              <a:t>classifier</a:t>
            </a:r>
            <a:r>
              <a:rPr lang="hu-HU" dirty="0"/>
              <a:t>?</a:t>
            </a:r>
            <a:endParaRPr lang="en-US" dirty="0"/>
          </a:p>
        </p:txBody>
      </p:sp>
      <p:sp>
        <p:nvSpPr>
          <p:cNvPr id="3" name="Tartalom helye 2">
            <a:extLst>
              <a:ext uri="{FF2B5EF4-FFF2-40B4-BE49-F238E27FC236}">
                <a16:creationId xmlns:a16="http://schemas.microsoft.com/office/drawing/2014/main" id="{3C984848-8433-BA6D-C190-C4266016276E}"/>
              </a:ext>
            </a:extLst>
          </p:cNvPr>
          <p:cNvSpPr>
            <a:spLocks noGrp="1"/>
          </p:cNvSpPr>
          <p:nvPr>
            <p:ph idx="1"/>
          </p:nvPr>
        </p:nvSpPr>
        <p:spPr/>
        <p:txBody>
          <a:bodyPr>
            <a:normAutofit/>
          </a:bodyPr>
          <a:lstStyle/>
          <a:p>
            <a:r>
              <a:rPr lang="en-US" b="1" dirty="0"/>
              <a:t>The training set error</a:t>
            </a:r>
            <a:r>
              <a:rPr lang="en-US" dirty="0"/>
              <a:t> decreases exponentially with the number of </a:t>
            </a:r>
            <a:r>
              <a:rPr lang="en-US" dirty="0" err="1"/>
              <a:t>Adaboost</a:t>
            </a:r>
            <a:r>
              <a:rPr lang="en-US" dirty="0"/>
              <a:t> iterations T. Therefore, we can make the training set error arbitrarily small by running more iterations.</a:t>
            </a:r>
          </a:p>
          <a:p>
            <a:pPr marL="0" indent="0">
              <a:buNone/>
            </a:pPr>
            <a:endParaRPr lang="hu-HU" dirty="0"/>
          </a:p>
          <a:p>
            <a:pPr marL="0" indent="0">
              <a:buNone/>
            </a:pPr>
            <a:endParaRPr lang="hu-HU" dirty="0"/>
          </a:p>
          <a:p>
            <a:r>
              <a:rPr lang="en-US" b="1" dirty="0"/>
              <a:t>The generalization error</a:t>
            </a:r>
            <a:r>
              <a:rPr lang="en-US" dirty="0"/>
              <a:t> (error on the parent distribution) decreases with the square root of the size of the training set. Therefore, we can make the generalization error arbitrarily small by increasing the size of the training set.</a:t>
            </a:r>
            <a:endParaRPr lang="hu-HU" dirty="0"/>
          </a:p>
          <a:p>
            <a:pPr marL="0" indent="0">
              <a:buNone/>
            </a:pPr>
            <a:endParaRPr lang="hu-HU" dirty="0"/>
          </a:p>
        </p:txBody>
      </p:sp>
    </p:spTree>
    <p:extLst>
      <p:ext uri="{BB962C8B-B14F-4D97-AF65-F5344CB8AC3E}">
        <p14:creationId xmlns:p14="http://schemas.microsoft.com/office/powerpoint/2010/main" val="166269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EF54986-8F2A-46F6-9B2C-4E9F8A06215D}"/>
              </a:ext>
            </a:extLst>
          </p:cNvPr>
          <p:cNvSpPr>
            <a:spLocks noGrp="1"/>
          </p:cNvSpPr>
          <p:nvPr>
            <p:ph type="title"/>
          </p:nvPr>
        </p:nvSpPr>
        <p:spPr/>
        <p:txBody>
          <a:bodyPr/>
          <a:lstStyle/>
          <a:p>
            <a:r>
              <a:rPr lang="hu-HU" dirty="0" err="1"/>
              <a:t>Ensemble</a:t>
            </a:r>
            <a:r>
              <a:rPr lang="hu-HU" dirty="0"/>
              <a:t> </a:t>
            </a:r>
            <a:r>
              <a:rPr lang="hu-HU" dirty="0" err="1"/>
              <a:t>methods</a:t>
            </a:r>
            <a:endParaRPr lang="hu-HU" dirty="0"/>
          </a:p>
        </p:txBody>
      </p:sp>
      <p:sp>
        <p:nvSpPr>
          <p:cNvPr id="3" name="Szöveg helye 2">
            <a:extLst>
              <a:ext uri="{FF2B5EF4-FFF2-40B4-BE49-F238E27FC236}">
                <a16:creationId xmlns:a16="http://schemas.microsoft.com/office/drawing/2014/main" id="{DFA77E13-DE8C-416B-B708-17043B39399C}"/>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3072010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64AA5-EF8F-96AE-F1CF-7EC30EDDD731}"/>
              </a:ext>
            </a:extLst>
          </p:cNvPr>
          <p:cNvSpPr>
            <a:spLocks noGrp="1"/>
          </p:cNvSpPr>
          <p:nvPr>
            <p:ph type="title"/>
          </p:nvPr>
        </p:nvSpPr>
        <p:spPr/>
        <p:txBody>
          <a:bodyPr/>
          <a:lstStyle/>
          <a:p>
            <a:r>
              <a:rPr lang="hu-HU" dirty="0"/>
              <a:t>More </a:t>
            </a:r>
            <a:r>
              <a:rPr lang="hu-HU" dirty="0" err="1"/>
              <a:t>readings</a:t>
            </a:r>
            <a:endParaRPr lang="en-US" dirty="0"/>
          </a:p>
        </p:txBody>
      </p:sp>
      <p:sp>
        <p:nvSpPr>
          <p:cNvPr id="3" name="Tartalom helye 2">
            <a:extLst>
              <a:ext uri="{FF2B5EF4-FFF2-40B4-BE49-F238E27FC236}">
                <a16:creationId xmlns:a16="http://schemas.microsoft.com/office/drawing/2014/main" id="{B69FCC7C-1AD0-40AD-3801-4D2319B446E5}"/>
              </a:ext>
            </a:extLst>
          </p:cNvPr>
          <p:cNvSpPr>
            <a:spLocks noGrp="1"/>
          </p:cNvSpPr>
          <p:nvPr>
            <p:ph idx="1"/>
          </p:nvPr>
        </p:nvSpPr>
        <p:spPr/>
        <p:txBody>
          <a:bodyPr/>
          <a:lstStyle/>
          <a:p>
            <a:r>
              <a:rPr lang="hu-HU" dirty="0" err="1"/>
              <a:t>AdaBoost</a:t>
            </a:r>
            <a:r>
              <a:rPr lang="hu-HU" dirty="0"/>
              <a:t> </a:t>
            </a:r>
            <a:r>
              <a:rPr lang="hu-HU" dirty="0" err="1"/>
              <a:t>explained</a:t>
            </a:r>
            <a:endParaRPr lang="hu-HU" dirty="0"/>
          </a:p>
          <a:p>
            <a:pPr lvl="1"/>
            <a:r>
              <a:rPr lang="en-US" dirty="0">
                <a:hlinkClick r:id="rId2"/>
              </a:rPr>
              <a:t>https://towardsdatascience.com/adaboost-intuition-and-explanation-9c4e67034879</a:t>
            </a:r>
            <a:endParaRPr lang="hu-HU" dirty="0"/>
          </a:p>
          <a:p>
            <a:endParaRPr lang="hu-HU" dirty="0"/>
          </a:p>
          <a:p>
            <a:r>
              <a:rPr lang="hu-HU" dirty="0" err="1"/>
              <a:t>Or</a:t>
            </a:r>
            <a:r>
              <a:rPr lang="hu-HU" dirty="0"/>
              <a:t> more </a:t>
            </a:r>
            <a:r>
              <a:rPr lang="hu-HU" dirty="0" err="1"/>
              <a:t>deeply</a:t>
            </a:r>
            <a:endParaRPr lang="hu-HU" dirty="0"/>
          </a:p>
          <a:p>
            <a:pPr lvl="1"/>
            <a:r>
              <a:rPr lang="hu-HU" dirty="0">
                <a:hlinkClick r:id="rId3"/>
              </a:rPr>
              <a:t>https://www.cs.princeton.edu/courses/archive/spring18/cos511/scribe_notes/0312.pdf</a:t>
            </a:r>
            <a:endParaRPr lang="hu-HU" dirty="0"/>
          </a:p>
          <a:p>
            <a:endParaRPr lang="en-US" dirty="0"/>
          </a:p>
        </p:txBody>
      </p:sp>
    </p:spTree>
    <p:extLst>
      <p:ext uri="{BB962C8B-B14F-4D97-AF65-F5344CB8AC3E}">
        <p14:creationId xmlns:p14="http://schemas.microsoft.com/office/powerpoint/2010/main" val="87807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GradientBoostingTree</a:t>
            </a:r>
            <a:endParaRPr lang="hu-HU" dirty="0"/>
          </a:p>
        </p:txBody>
      </p:sp>
      <p:sp>
        <p:nvSpPr>
          <p:cNvPr id="3" name="Tartalom helye 2"/>
          <p:cNvSpPr>
            <a:spLocks noGrp="1"/>
          </p:cNvSpPr>
          <p:nvPr>
            <p:ph idx="1"/>
          </p:nvPr>
        </p:nvSpPr>
        <p:spPr/>
        <p:txBody>
          <a:bodyPr/>
          <a:lstStyle/>
          <a:p>
            <a:r>
              <a:rPr lang="hu-HU" dirty="0"/>
              <a:t>The idea is </a:t>
            </a:r>
            <a:r>
              <a:rPr lang="hu-HU" dirty="0" err="1"/>
              <a:t>similar</a:t>
            </a:r>
            <a:r>
              <a:rPr lang="hu-HU" dirty="0"/>
              <a:t> </a:t>
            </a:r>
            <a:r>
              <a:rPr lang="hu-HU" dirty="0" err="1"/>
              <a:t>to</a:t>
            </a:r>
            <a:r>
              <a:rPr lang="hu-HU" dirty="0"/>
              <a:t> </a:t>
            </a:r>
            <a:r>
              <a:rPr lang="hu-HU" dirty="0" err="1"/>
              <a:t>AdaBoost</a:t>
            </a:r>
            <a:r>
              <a:rPr lang="hu-HU" dirty="0"/>
              <a:t>…</a:t>
            </a:r>
          </a:p>
        </p:txBody>
      </p:sp>
      <p:pic>
        <p:nvPicPr>
          <p:cNvPr id="11266" name="Picture 2" descr="http://databricks.com/wp-content/uploads/2015/01/Ensemble-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2708920"/>
            <a:ext cx="35433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13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6F3EC6-9776-438D-B35C-49223491C924}"/>
              </a:ext>
            </a:extLst>
          </p:cNvPr>
          <p:cNvSpPr>
            <a:spLocks noGrp="1"/>
          </p:cNvSpPr>
          <p:nvPr>
            <p:ph type="title"/>
          </p:nvPr>
        </p:nvSpPr>
        <p:spPr/>
        <p:txBody>
          <a:bodyPr/>
          <a:lstStyle/>
          <a:p>
            <a:r>
              <a:rPr lang="hu-HU" dirty="0" err="1"/>
              <a:t>Clustering</a:t>
            </a:r>
            <a:endParaRPr lang="hu-HU" dirty="0"/>
          </a:p>
        </p:txBody>
      </p:sp>
      <p:sp>
        <p:nvSpPr>
          <p:cNvPr id="3" name="Szöveg helye 2">
            <a:extLst>
              <a:ext uri="{FF2B5EF4-FFF2-40B4-BE49-F238E27FC236}">
                <a16:creationId xmlns:a16="http://schemas.microsoft.com/office/drawing/2014/main" id="{A87BFC07-BA23-4263-B719-53B70850A75D}"/>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122372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Unsupervised</a:t>
            </a:r>
            <a:r>
              <a:rPr lang="hu-HU" dirty="0"/>
              <a:t> </a:t>
            </a:r>
            <a:r>
              <a:rPr lang="hu-HU" dirty="0" err="1"/>
              <a:t>learning</a:t>
            </a:r>
            <a:endParaRPr lang="hu-HU" dirty="0"/>
          </a:p>
        </p:txBody>
      </p:sp>
      <p:sp>
        <p:nvSpPr>
          <p:cNvPr id="3" name="Tartalom helye 2"/>
          <p:cNvSpPr>
            <a:spLocks noGrp="1"/>
          </p:cNvSpPr>
          <p:nvPr>
            <p:ph idx="1"/>
          </p:nvPr>
        </p:nvSpPr>
        <p:spPr>
          <a:xfrm>
            <a:off x="1991544" y="1662937"/>
            <a:ext cx="8229600" cy="4525963"/>
          </a:xfrm>
        </p:spPr>
        <p:txBody>
          <a:bodyPr/>
          <a:lstStyle/>
          <a:p>
            <a:r>
              <a:rPr lang="hu-HU" dirty="0"/>
              <a:t>No </a:t>
            </a:r>
            <a:r>
              <a:rPr lang="hu-HU" dirty="0" err="1"/>
              <a:t>training</a:t>
            </a:r>
            <a:r>
              <a:rPr lang="hu-HU" dirty="0"/>
              <a:t> </a:t>
            </a:r>
            <a:r>
              <a:rPr lang="hu-HU" dirty="0" err="1"/>
              <a:t>data</a:t>
            </a:r>
            <a:endParaRPr lang="hu-HU" dirty="0"/>
          </a:p>
          <a:p>
            <a:pPr lvl="1"/>
            <a:r>
              <a:rPr lang="hu-HU" dirty="0" err="1"/>
              <a:t>Learning</a:t>
            </a:r>
            <a:r>
              <a:rPr lang="hu-HU" dirty="0"/>
              <a:t> </a:t>
            </a:r>
            <a:r>
              <a:rPr lang="hu-HU" dirty="0" err="1"/>
              <a:t>insights</a:t>
            </a:r>
            <a:r>
              <a:rPr lang="hu-HU" dirty="0"/>
              <a:t> and </a:t>
            </a:r>
            <a:r>
              <a:rPr lang="hu-HU" dirty="0" err="1"/>
              <a:t>structure</a:t>
            </a:r>
            <a:r>
              <a:rPr lang="hu-HU" dirty="0"/>
              <a:t> </a:t>
            </a:r>
            <a:r>
              <a:rPr lang="hu-HU" dirty="0" err="1"/>
              <a:t>from</a:t>
            </a:r>
            <a:r>
              <a:rPr lang="hu-HU" dirty="0"/>
              <a:t> </a:t>
            </a:r>
            <a:r>
              <a:rPr lang="hu-HU" dirty="0" err="1"/>
              <a:t>the</a:t>
            </a:r>
            <a:r>
              <a:rPr lang="hu-HU" dirty="0"/>
              <a:t> </a:t>
            </a:r>
            <a:r>
              <a:rPr lang="hu-HU" dirty="0" err="1"/>
              <a:t>data</a:t>
            </a:r>
            <a:r>
              <a:rPr lang="hu-HU" dirty="0"/>
              <a:t> </a:t>
            </a:r>
            <a:r>
              <a:rPr lang="hu-HU" dirty="0" err="1"/>
              <a:t>itself</a:t>
            </a:r>
            <a:endParaRPr lang="hu-HU" dirty="0"/>
          </a:p>
          <a:p>
            <a:endParaRPr lang="hu-HU" dirty="0"/>
          </a:p>
          <a:p>
            <a:endParaRPr lang="hu-HU" dirty="0"/>
          </a:p>
        </p:txBody>
      </p:sp>
      <p:cxnSp>
        <p:nvCxnSpPr>
          <p:cNvPr id="5" name="Egyenes összekötő nyíllal 4"/>
          <p:cNvCxnSpPr/>
          <p:nvPr/>
        </p:nvCxnSpPr>
        <p:spPr>
          <a:xfrm flipV="1">
            <a:off x="2207568" y="2924944"/>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2207568" y="5877272"/>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 name="Csoportba foglalás 8"/>
          <p:cNvGrpSpPr/>
          <p:nvPr/>
        </p:nvGrpSpPr>
        <p:grpSpPr>
          <a:xfrm>
            <a:off x="2703240" y="3216736"/>
            <a:ext cx="144016" cy="184666"/>
            <a:chOff x="2123728" y="2389530"/>
            <a:chExt cx="144016" cy="184666"/>
          </a:xfrm>
        </p:grpSpPr>
        <p:cxnSp>
          <p:nvCxnSpPr>
            <p:cNvPr id="10" name="Egyenes összekötő 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Csoportba foglalás 11"/>
          <p:cNvGrpSpPr/>
          <p:nvPr/>
        </p:nvGrpSpPr>
        <p:grpSpPr>
          <a:xfrm>
            <a:off x="2855640" y="3369136"/>
            <a:ext cx="144016" cy="184666"/>
            <a:chOff x="2123728" y="2389530"/>
            <a:chExt cx="144016" cy="184666"/>
          </a:xfrm>
        </p:grpSpPr>
        <p:cxnSp>
          <p:nvCxnSpPr>
            <p:cNvPr id="13" name="Egyenes összekötő 1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Csoportba foglalás 14"/>
          <p:cNvGrpSpPr/>
          <p:nvPr/>
        </p:nvGrpSpPr>
        <p:grpSpPr>
          <a:xfrm>
            <a:off x="3008040" y="3521536"/>
            <a:ext cx="144016" cy="184666"/>
            <a:chOff x="2123728" y="2389530"/>
            <a:chExt cx="144016" cy="184666"/>
          </a:xfrm>
        </p:grpSpPr>
        <p:cxnSp>
          <p:nvCxnSpPr>
            <p:cNvPr id="16" name="Egyenes összekötő 1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Csoportba foglalás 17"/>
          <p:cNvGrpSpPr/>
          <p:nvPr/>
        </p:nvGrpSpPr>
        <p:grpSpPr>
          <a:xfrm>
            <a:off x="3160440" y="3673936"/>
            <a:ext cx="144016" cy="184666"/>
            <a:chOff x="2123728" y="2389530"/>
            <a:chExt cx="144016" cy="184666"/>
          </a:xfrm>
        </p:grpSpPr>
        <p:cxnSp>
          <p:nvCxnSpPr>
            <p:cNvPr id="19" name="Egyenes összekötő 1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Csoportba foglalás 20"/>
          <p:cNvGrpSpPr/>
          <p:nvPr/>
        </p:nvGrpSpPr>
        <p:grpSpPr>
          <a:xfrm>
            <a:off x="3071589" y="3251786"/>
            <a:ext cx="144016" cy="184666"/>
            <a:chOff x="2123728" y="2389530"/>
            <a:chExt cx="144016" cy="184666"/>
          </a:xfrm>
        </p:grpSpPr>
        <p:cxnSp>
          <p:nvCxnSpPr>
            <p:cNvPr id="22" name="Egyenes összekötő 2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Csoportba foglalás 23"/>
          <p:cNvGrpSpPr/>
          <p:nvPr/>
        </p:nvGrpSpPr>
        <p:grpSpPr>
          <a:xfrm>
            <a:off x="3223989" y="3404186"/>
            <a:ext cx="144016" cy="184666"/>
            <a:chOff x="2123728" y="2389530"/>
            <a:chExt cx="144016" cy="184666"/>
          </a:xfrm>
        </p:grpSpPr>
        <p:cxnSp>
          <p:nvCxnSpPr>
            <p:cNvPr id="25" name="Egyenes összekötő 2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Csoportba foglalás 26"/>
          <p:cNvGrpSpPr/>
          <p:nvPr/>
        </p:nvGrpSpPr>
        <p:grpSpPr>
          <a:xfrm>
            <a:off x="2694856" y="3588852"/>
            <a:ext cx="144016" cy="184666"/>
            <a:chOff x="2123728" y="2389530"/>
            <a:chExt cx="144016" cy="184666"/>
          </a:xfrm>
        </p:grpSpPr>
        <p:cxnSp>
          <p:nvCxnSpPr>
            <p:cNvPr id="28" name="Egyenes összekötő 2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Csoportba foglalás 29"/>
          <p:cNvGrpSpPr/>
          <p:nvPr/>
        </p:nvGrpSpPr>
        <p:grpSpPr>
          <a:xfrm>
            <a:off x="2847256" y="3741252"/>
            <a:ext cx="144016" cy="184666"/>
            <a:chOff x="2123728" y="2389530"/>
            <a:chExt cx="144016" cy="184666"/>
          </a:xfrm>
        </p:grpSpPr>
        <p:cxnSp>
          <p:nvCxnSpPr>
            <p:cNvPr id="31" name="Egyenes összekötő 3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Csoportba foglalás 32"/>
          <p:cNvGrpSpPr/>
          <p:nvPr/>
        </p:nvGrpSpPr>
        <p:grpSpPr>
          <a:xfrm>
            <a:off x="4450533" y="5054706"/>
            <a:ext cx="144016" cy="184666"/>
            <a:chOff x="2123728" y="2389530"/>
            <a:chExt cx="144016" cy="184666"/>
          </a:xfrm>
        </p:grpSpPr>
        <p:cxnSp>
          <p:nvCxnSpPr>
            <p:cNvPr id="34" name="Egyenes összekötő 3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Csoportba foglalás 35"/>
          <p:cNvGrpSpPr/>
          <p:nvPr/>
        </p:nvGrpSpPr>
        <p:grpSpPr>
          <a:xfrm>
            <a:off x="4602933" y="5207106"/>
            <a:ext cx="144016" cy="184666"/>
            <a:chOff x="2123728" y="2389530"/>
            <a:chExt cx="144016" cy="184666"/>
          </a:xfrm>
        </p:grpSpPr>
        <p:cxnSp>
          <p:nvCxnSpPr>
            <p:cNvPr id="37" name="Egyenes összekötő 3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Csoportba foglalás 38"/>
          <p:cNvGrpSpPr/>
          <p:nvPr/>
        </p:nvGrpSpPr>
        <p:grpSpPr>
          <a:xfrm>
            <a:off x="4450533" y="4790525"/>
            <a:ext cx="144016" cy="184666"/>
            <a:chOff x="2123728" y="2389530"/>
            <a:chExt cx="144016" cy="184666"/>
          </a:xfrm>
        </p:grpSpPr>
        <p:cxnSp>
          <p:nvCxnSpPr>
            <p:cNvPr id="40" name="Egyenes összekötő 3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Csoportba foglalás 41"/>
          <p:cNvGrpSpPr/>
          <p:nvPr/>
        </p:nvGrpSpPr>
        <p:grpSpPr>
          <a:xfrm>
            <a:off x="4602933" y="4942925"/>
            <a:ext cx="144016" cy="184666"/>
            <a:chOff x="2123728" y="2389530"/>
            <a:chExt cx="144016" cy="184666"/>
          </a:xfrm>
        </p:grpSpPr>
        <p:cxnSp>
          <p:nvCxnSpPr>
            <p:cNvPr id="43" name="Egyenes összekötő 4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Csoportba foglalás 44"/>
          <p:cNvGrpSpPr/>
          <p:nvPr/>
        </p:nvGrpSpPr>
        <p:grpSpPr>
          <a:xfrm>
            <a:off x="4727848" y="4815481"/>
            <a:ext cx="144016" cy="184666"/>
            <a:chOff x="2123728" y="2389530"/>
            <a:chExt cx="144016" cy="184666"/>
          </a:xfrm>
        </p:grpSpPr>
        <p:cxnSp>
          <p:nvCxnSpPr>
            <p:cNvPr id="46" name="Egyenes összekötő 4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Csoportba foglalás 47"/>
          <p:cNvGrpSpPr/>
          <p:nvPr/>
        </p:nvGrpSpPr>
        <p:grpSpPr>
          <a:xfrm>
            <a:off x="4880248" y="4967881"/>
            <a:ext cx="144016" cy="184666"/>
            <a:chOff x="2123728" y="2389530"/>
            <a:chExt cx="144016" cy="184666"/>
          </a:xfrm>
        </p:grpSpPr>
        <p:cxnSp>
          <p:nvCxnSpPr>
            <p:cNvPr id="49" name="Egyenes összekötő 4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Egyenes összekötő 4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2" name="Egyenes összekötő nyíllal 51"/>
          <p:cNvCxnSpPr/>
          <p:nvPr/>
        </p:nvCxnSpPr>
        <p:spPr>
          <a:xfrm flipV="1">
            <a:off x="6888088" y="2924944"/>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gyenes összekötő nyíllal 52"/>
          <p:cNvCxnSpPr/>
          <p:nvPr/>
        </p:nvCxnSpPr>
        <p:spPr>
          <a:xfrm>
            <a:off x="6888088" y="5877272"/>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4" name="Csoportba foglalás 53"/>
          <p:cNvGrpSpPr/>
          <p:nvPr/>
        </p:nvGrpSpPr>
        <p:grpSpPr>
          <a:xfrm>
            <a:off x="7104112" y="3817689"/>
            <a:ext cx="144016" cy="184666"/>
            <a:chOff x="2123728" y="2389530"/>
            <a:chExt cx="144016" cy="184666"/>
          </a:xfrm>
        </p:grpSpPr>
        <p:cxnSp>
          <p:nvCxnSpPr>
            <p:cNvPr id="55" name="Egyenes összekötő 5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Csoportba foglalás 56"/>
          <p:cNvGrpSpPr/>
          <p:nvPr/>
        </p:nvGrpSpPr>
        <p:grpSpPr>
          <a:xfrm>
            <a:off x="7256512" y="4036422"/>
            <a:ext cx="144016" cy="184666"/>
            <a:chOff x="2123728" y="2389530"/>
            <a:chExt cx="144016" cy="184666"/>
          </a:xfrm>
        </p:grpSpPr>
        <p:cxnSp>
          <p:nvCxnSpPr>
            <p:cNvPr id="58" name="Egyenes összekötő 5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Csoportba foglalás 59"/>
          <p:cNvGrpSpPr/>
          <p:nvPr/>
        </p:nvGrpSpPr>
        <p:grpSpPr>
          <a:xfrm>
            <a:off x="7408912" y="4197206"/>
            <a:ext cx="144016" cy="184666"/>
            <a:chOff x="2123728" y="2389530"/>
            <a:chExt cx="144016" cy="184666"/>
          </a:xfrm>
        </p:grpSpPr>
        <p:cxnSp>
          <p:nvCxnSpPr>
            <p:cNvPr id="61" name="Egyenes összekötő 6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Egyenes összekötő 6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Csoportba foglalás 62"/>
          <p:cNvGrpSpPr/>
          <p:nvPr/>
        </p:nvGrpSpPr>
        <p:grpSpPr>
          <a:xfrm>
            <a:off x="7552928" y="4321805"/>
            <a:ext cx="144016" cy="184666"/>
            <a:chOff x="2123728" y="2389530"/>
            <a:chExt cx="144016" cy="184666"/>
          </a:xfrm>
        </p:grpSpPr>
        <p:cxnSp>
          <p:nvCxnSpPr>
            <p:cNvPr id="64" name="Egyenes összekötő 6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Egyenes összekötő 6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Csoportba foglalás 65"/>
          <p:cNvGrpSpPr/>
          <p:nvPr/>
        </p:nvGrpSpPr>
        <p:grpSpPr>
          <a:xfrm>
            <a:off x="7713712" y="4427289"/>
            <a:ext cx="144016" cy="184666"/>
            <a:chOff x="2123728" y="2389530"/>
            <a:chExt cx="144016" cy="184666"/>
          </a:xfrm>
        </p:grpSpPr>
        <p:cxnSp>
          <p:nvCxnSpPr>
            <p:cNvPr id="67" name="Egyenes összekötő 6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Egyenes összekötő 6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Csoportba foglalás 68"/>
          <p:cNvGrpSpPr/>
          <p:nvPr/>
        </p:nvGrpSpPr>
        <p:grpSpPr>
          <a:xfrm>
            <a:off x="7866112" y="4437112"/>
            <a:ext cx="144016" cy="184666"/>
            <a:chOff x="2123728" y="2389530"/>
            <a:chExt cx="144016" cy="184666"/>
          </a:xfrm>
        </p:grpSpPr>
        <p:cxnSp>
          <p:nvCxnSpPr>
            <p:cNvPr id="70" name="Egyenes összekötő 6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Egyenes összekötő 7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Csoportba foglalás 71"/>
          <p:cNvGrpSpPr/>
          <p:nvPr/>
        </p:nvGrpSpPr>
        <p:grpSpPr>
          <a:xfrm>
            <a:off x="8018512" y="4396462"/>
            <a:ext cx="144016" cy="184666"/>
            <a:chOff x="2123728" y="2389530"/>
            <a:chExt cx="144016" cy="184666"/>
          </a:xfrm>
        </p:grpSpPr>
        <p:cxnSp>
          <p:nvCxnSpPr>
            <p:cNvPr id="73" name="Egyenes összekötő 7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Egyenes összekötő 7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Csoportba foglalás 74"/>
          <p:cNvGrpSpPr/>
          <p:nvPr/>
        </p:nvGrpSpPr>
        <p:grpSpPr>
          <a:xfrm>
            <a:off x="8170912" y="4077072"/>
            <a:ext cx="144016" cy="184666"/>
            <a:chOff x="2123728" y="2389530"/>
            <a:chExt cx="144016" cy="184666"/>
          </a:xfrm>
        </p:grpSpPr>
        <p:cxnSp>
          <p:nvCxnSpPr>
            <p:cNvPr id="76" name="Egyenes összekötő 7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Csoportba foglalás 77"/>
          <p:cNvGrpSpPr/>
          <p:nvPr/>
        </p:nvGrpSpPr>
        <p:grpSpPr>
          <a:xfrm>
            <a:off x="8323312" y="4005064"/>
            <a:ext cx="144016" cy="184666"/>
            <a:chOff x="2123728" y="2389530"/>
            <a:chExt cx="144016" cy="184666"/>
          </a:xfrm>
        </p:grpSpPr>
        <p:cxnSp>
          <p:nvCxnSpPr>
            <p:cNvPr id="79" name="Egyenes összekötő 7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Csoportba foglalás 80"/>
          <p:cNvGrpSpPr/>
          <p:nvPr/>
        </p:nvGrpSpPr>
        <p:grpSpPr>
          <a:xfrm>
            <a:off x="8475712" y="4077072"/>
            <a:ext cx="144016" cy="184666"/>
            <a:chOff x="2123728" y="2389530"/>
            <a:chExt cx="144016" cy="184666"/>
          </a:xfrm>
        </p:grpSpPr>
        <p:cxnSp>
          <p:nvCxnSpPr>
            <p:cNvPr id="82" name="Egyenes összekötő 8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Egyenes összekötő 8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4" name="Csoportba foglalás 83"/>
          <p:cNvGrpSpPr/>
          <p:nvPr/>
        </p:nvGrpSpPr>
        <p:grpSpPr>
          <a:xfrm>
            <a:off x="8628112" y="4149080"/>
            <a:ext cx="144016" cy="184666"/>
            <a:chOff x="2123728" y="2389530"/>
            <a:chExt cx="144016" cy="184666"/>
          </a:xfrm>
        </p:grpSpPr>
        <p:cxnSp>
          <p:nvCxnSpPr>
            <p:cNvPr id="85" name="Egyenes összekötő 8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7" name="Csoportba foglalás 86"/>
          <p:cNvGrpSpPr/>
          <p:nvPr/>
        </p:nvGrpSpPr>
        <p:grpSpPr>
          <a:xfrm>
            <a:off x="8780512" y="4324454"/>
            <a:ext cx="144016" cy="184666"/>
            <a:chOff x="2123728" y="2389530"/>
            <a:chExt cx="144016" cy="184666"/>
          </a:xfrm>
        </p:grpSpPr>
        <p:cxnSp>
          <p:nvCxnSpPr>
            <p:cNvPr id="88" name="Egyenes összekötő 8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Egyenes összekötő 8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0" name="Csoportba foglalás 89"/>
          <p:cNvGrpSpPr/>
          <p:nvPr/>
        </p:nvGrpSpPr>
        <p:grpSpPr>
          <a:xfrm>
            <a:off x="8932912" y="4534272"/>
            <a:ext cx="144016" cy="184666"/>
            <a:chOff x="2123728" y="2389530"/>
            <a:chExt cx="144016" cy="184666"/>
          </a:xfrm>
        </p:grpSpPr>
        <p:cxnSp>
          <p:nvCxnSpPr>
            <p:cNvPr id="91" name="Egyenes összekötő 9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Egyenes összekötő 9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3" name="Csoportba foglalás 92"/>
          <p:cNvGrpSpPr/>
          <p:nvPr/>
        </p:nvGrpSpPr>
        <p:grpSpPr>
          <a:xfrm>
            <a:off x="9076928" y="4416787"/>
            <a:ext cx="144016" cy="184666"/>
            <a:chOff x="2123728" y="2389530"/>
            <a:chExt cx="144016" cy="184666"/>
          </a:xfrm>
        </p:grpSpPr>
        <p:cxnSp>
          <p:nvCxnSpPr>
            <p:cNvPr id="94" name="Egyenes összekötő 9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Egyenes összekötő 9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8" name="Csoportba foglalás 107"/>
          <p:cNvGrpSpPr/>
          <p:nvPr/>
        </p:nvGrpSpPr>
        <p:grpSpPr>
          <a:xfrm>
            <a:off x="8112224" y="4252446"/>
            <a:ext cx="144016" cy="184666"/>
            <a:chOff x="2123728" y="2389530"/>
            <a:chExt cx="144016" cy="184666"/>
          </a:xfrm>
        </p:grpSpPr>
        <p:cxnSp>
          <p:nvCxnSpPr>
            <p:cNvPr id="109" name="Egyenes összekötő 10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Egyenes összekötő 10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605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Unsupervised</a:t>
            </a:r>
            <a:r>
              <a:rPr lang="hu-HU" dirty="0"/>
              <a:t> </a:t>
            </a:r>
            <a:r>
              <a:rPr lang="hu-HU" dirty="0" err="1"/>
              <a:t>learning</a:t>
            </a:r>
            <a:endParaRPr lang="hu-HU" dirty="0"/>
          </a:p>
        </p:txBody>
      </p:sp>
      <p:sp>
        <p:nvSpPr>
          <p:cNvPr id="3" name="Tartalom helye 2"/>
          <p:cNvSpPr>
            <a:spLocks noGrp="1"/>
          </p:cNvSpPr>
          <p:nvPr>
            <p:ph idx="1"/>
          </p:nvPr>
        </p:nvSpPr>
        <p:spPr>
          <a:xfrm>
            <a:off x="1991544" y="1662937"/>
            <a:ext cx="8229600" cy="4525963"/>
          </a:xfrm>
        </p:spPr>
        <p:txBody>
          <a:bodyPr/>
          <a:lstStyle/>
          <a:p>
            <a:r>
              <a:rPr lang="hu-HU" dirty="0"/>
              <a:t>No </a:t>
            </a:r>
            <a:r>
              <a:rPr lang="hu-HU" dirty="0" err="1"/>
              <a:t>training</a:t>
            </a:r>
            <a:r>
              <a:rPr lang="hu-HU" dirty="0"/>
              <a:t> </a:t>
            </a:r>
            <a:r>
              <a:rPr lang="hu-HU" dirty="0" err="1"/>
              <a:t>data</a:t>
            </a:r>
            <a:endParaRPr lang="hu-HU" dirty="0"/>
          </a:p>
          <a:p>
            <a:pPr lvl="1"/>
            <a:r>
              <a:rPr lang="hu-HU" dirty="0" err="1"/>
              <a:t>Learning</a:t>
            </a:r>
            <a:r>
              <a:rPr lang="hu-HU" dirty="0"/>
              <a:t> </a:t>
            </a:r>
            <a:r>
              <a:rPr lang="hu-HU" dirty="0" err="1"/>
              <a:t>insights</a:t>
            </a:r>
            <a:r>
              <a:rPr lang="hu-HU" dirty="0"/>
              <a:t> and </a:t>
            </a:r>
            <a:r>
              <a:rPr lang="hu-HU" dirty="0" err="1"/>
              <a:t>structure</a:t>
            </a:r>
            <a:r>
              <a:rPr lang="hu-HU" dirty="0"/>
              <a:t> </a:t>
            </a:r>
            <a:r>
              <a:rPr lang="hu-HU" dirty="0" err="1"/>
              <a:t>from</a:t>
            </a:r>
            <a:r>
              <a:rPr lang="hu-HU" dirty="0"/>
              <a:t> </a:t>
            </a:r>
            <a:r>
              <a:rPr lang="hu-HU" dirty="0" err="1"/>
              <a:t>the</a:t>
            </a:r>
            <a:r>
              <a:rPr lang="hu-HU" dirty="0"/>
              <a:t> </a:t>
            </a:r>
            <a:r>
              <a:rPr lang="hu-HU" dirty="0" err="1"/>
              <a:t>data</a:t>
            </a:r>
            <a:r>
              <a:rPr lang="hu-HU" dirty="0"/>
              <a:t> </a:t>
            </a:r>
            <a:r>
              <a:rPr lang="hu-HU" dirty="0" err="1"/>
              <a:t>itself</a:t>
            </a:r>
            <a:endParaRPr lang="hu-HU" dirty="0"/>
          </a:p>
          <a:p>
            <a:endParaRPr lang="hu-HU" dirty="0"/>
          </a:p>
          <a:p>
            <a:endParaRPr lang="hu-HU" dirty="0"/>
          </a:p>
        </p:txBody>
      </p:sp>
      <p:cxnSp>
        <p:nvCxnSpPr>
          <p:cNvPr id="5" name="Egyenes összekötő nyíllal 4"/>
          <p:cNvCxnSpPr/>
          <p:nvPr/>
        </p:nvCxnSpPr>
        <p:spPr>
          <a:xfrm flipV="1">
            <a:off x="2207568" y="2924944"/>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2207568" y="5877272"/>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 name="Csoportba foglalás 8"/>
          <p:cNvGrpSpPr/>
          <p:nvPr/>
        </p:nvGrpSpPr>
        <p:grpSpPr>
          <a:xfrm>
            <a:off x="2703240" y="3216736"/>
            <a:ext cx="144016" cy="184666"/>
            <a:chOff x="2123728" y="2389530"/>
            <a:chExt cx="144016" cy="184666"/>
          </a:xfrm>
        </p:grpSpPr>
        <p:cxnSp>
          <p:nvCxnSpPr>
            <p:cNvPr id="10" name="Egyenes összekötő 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Csoportba foglalás 11"/>
          <p:cNvGrpSpPr/>
          <p:nvPr/>
        </p:nvGrpSpPr>
        <p:grpSpPr>
          <a:xfrm>
            <a:off x="2855640" y="3369136"/>
            <a:ext cx="144016" cy="184666"/>
            <a:chOff x="2123728" y="2389530"/>
            <a:chExt cx="144016" cy="184666"/>
          </a:xfrm>
        </p:grpSpPr>
        <p:cxnSp>
          <p:nvCxnSpPr>
            <p:cNvPr id="13" name="Egyenes összekötő 1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Csoportba foglalás 14"/>
          <p:cNvGrpSpPr/>
          <p:nvPr/>
        </p:nvGrpSpPr>
        <p:grpSpPr>
          <a:xfrm>
            <a:off x="3008040" y="3521536"/>
            <a:ext cx="144016" cy="184666"/>
            <a:chOff x="2123728" y="2389530"/>
            <a:chExt cx="144016" cy="184666"/>
          </a:xfrm>
        </p:grpSpPr>
        <p:cxnSp>
          <p:nvCxnSpPr>
            <p:cNvPr id="16" name="Egyenes összekötő 1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Csoportba foglalás 17"/>
          <p:cNvGrpSpPr/>
          <p:nvPr/>
        </p:nvGrpSpPr>
        <p:grpSpPr>
          <a:xfrm>
            <a:off x="3160440" y="3673936"/>
            <a:ext cx="144016" cy="184666"/>
            <a:chOff x="2123728" y="2389530"/>
            <a:chExt cx="144016" cy="184666"/>
          </a:xfrm>
        </p:grpSpPr>
        <p:cxnSp>
          <p:nvCxnSpPr>
            <p:cNvPr id="19" name="Egyenes összekötő 1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Csoportba foglalás 20"/>
          <p:cNvGrpSpPr/>
          <p:nvPr/>
        </p:nvGrpSpPr>
        <p:grpSpPr>
          <a:xfrm>
            <a:off x="3071589" y="3251786"/>
            <a:ext cx="144016" cy="184666"/>
            <a:chOff x="2123728" y="2389530"/>
            <a:chExt cx="144016" cy="184666"/>
          </a:xfrm>
        </p:grpSpPr>
        <p:cxnSp>
          <p:nvCxnSpPr>
            <p:cNvPr id="22" name="Egyenes összekötő 2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Csoportba foglalás 23"/>
          <p:cNvGrpSpPr/>
          <p:nvPr/>
        </p:nvGrpSpPr>
        <p:grpSpPr>
          <a:xfrm>
            <a:off x="3223989" y="3404186"/>
            <a:ext cx="144016" cy="184666"/>
            <a:chOff x="2123728" y="2389530"/>
            <a:chExt cx="144016" cy="184666"/>
          </a:xfrm>
        </p:grpSpPr>
        <p:cxnSp>
          <p:nvCxnSpPr>
            <p:cNvPr id="25" name="Egyenes összekötő 2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Csoportba foglalás 26"/>
          <p:cNvGrpSpPr/>
          <p:nvPr/>
        </p:nvGrpSpPr>
        <p:grpSpPr>
          <a:xfrm>
            <a:off x="2694856" y="3588852"/>
            <a:ext cx="144016" cy="184666"/>
            <a:chOff x="2123728" y="2389530"/>
            <a:chExt cx="144016" cy="184666"/>
          </a:xfrm>
        </p:grpSpPr>
        <p:cxnSp>
          <p:nvCxnSpPr>
            <p:cNvPr id="28" name="Egyenes összekötő 2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Csoportba foglalás 29"/>
          <p:cNvGrpSpPr/>
          <p:nvPr/>
        </p:nvGrpSpPr>
        <p:grpSpPr>
          <a:xfrm>
            <a:off x="2847256" y="3741252"/>
            <a:ext cx="144016" cy="184666"/>
            <a:chOff x="2123728" y="2389530"/>
            <a:chExt cx="144016" cy="184666"/>
          </a:xfrm>
        </p:grpSpPr>
        <p:cxnSp>
          <p:nvCxnSpPr>
            <p:cNvPr id="31" name="Egyenes összekötő 3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Csoportba foglalás 32"/>
          <p:cNvGrpSpPr/>
          <p:nvPr/>
        </p:nvGrpSpPr>
        <p:grpSpPr>
          <a:xfrm>
            <a:off x="4450533" y="5054706"/>
            <a:ext cx="144016" cy="184666"/>
            <a:chOff x="2123728" y="2389530"/>
            <a:chExt cx="144016" cy="184666"/>
          </a:xfrm>
        </p:grpSpPr>
        <p:cxnSp>
          <p:nvCxnSpPr>
            <p:cNvPr id="34" name="Egyenes összekötő 3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Csoportba foglalás 35"/>
          <p:cNvGrpSpPr/>
          <p:nvPr/>
        </p:nvGrpSpPr>
        <p:grpSpPr>
          <a:xfrm>
            <a:off x="4602933" y="5207106"/>
            <a:ext cx="144016" cy="184666"/>
            <a:chOff x="2123728" y="2389530"/>
            <a:chExt cx="144016" cy="184666"/>
          </a:xfrm>
        </p:grpSpPr>
        <p:cxnSp>
          <p:nvCxnSpPr>
            <p:cNvPr id="37" name="Egyenes összekötő 3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Csoportba foglalás 38"/>
          <p:cNvGrpSpPr/>
          <p:nvPr/>
        </p:nvGrpSpPr>
        <p:grpSpPr>
          <a:xfrm>
            <a:off x="4450533" y="4790525"/>
            <a:ext cx="144016" cy="184666"/>
            <a:chOff x="2123728" y="2389530"/>
            <a:chExt cx="144016" cy="184666"/>
          </a:xfrm>
        </p:grpSpPr>
        <p:cxnSp>
          <p:nvCxnSpPr>
            <p:cNvPr id="40" name="Egyenes összekötő 3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Csoportba foglalás 41"/>
          <p:cNvGrpSpPr/>
          <p:nvPr/>
        </p:nvGrpSpPr>
        <p:grpSpPr>
          <a:xfrm>
            <a:off x="4602933" y="4942925"/>
            <a:ext cx="144016" cy="184666"/>
            <a:chOff x="2123728" y="2389530"/>
            <a:chExt cx="144016" cy="184666"/>
          </a:xfrm>
        </p:grpSpPr>
        <p:cxnSp>
          <p:nvCxnSpPr>
            <p:cNvPr id="43" name="Egyenes összekötő 4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Csoportba foglalás 44"/>
          <p:cNvGrpSpPr/>
          <p:nvPr/>
        </p:nvGrpSpPr>
        <p:grpSpPr>
          <a:xfrm>
            <a:off x="4727848" y="4815481"/>
            <a:ext cx="144016" cy="184666"/>
            <a:chOff x="2123728" y="2389530"/>
            <a:chExt cx="144016" cy="184666"/>
          </a:xfrm>
        </p:grpSpPr>
        <p:cxnSp>
          <p:nvCxnSpPr>
            <p:cNvPr id="46" name="Egyenes összekötő 4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Csoportba foglalás 47"/>
          <p:cNvGrpSpPr/>
          <p:nvPr/>
        </p:nvGrpSpPr>
        <p:grpSpPr>
          <a:xfrm>
            <a:off x="4880248" y="4967881"/>
            <a:ext cx="144016" cy="184666"/>
            <a:chOff x="2123728" y="2389530"/>
            <a:chExt cx="144016" cy="184666"/>
          </a:xfrm>
        </p:grpSpPr>
        <p:cxnSp>
          <p:nvCxnSpPr>
            <p:cNvPr id="49" name="Egyenes összekötő 4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Egyenes összekötő 4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2" name="Egyenes összekötő nyíllal 51"/>
          <p:cNvCxnSpPr/>
          <p:nvPr/>
        </p:nvCxnSpPr>
        <p:spPr>
          <a:xfrm flipV="1">
            <a:off x="6888088" y="2924944"/>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gyenes összekötő nyíllal 52"/>
          <p:cNvCxnSpPr/>
          <p:nvPr/>
        </p:nvCxnSpPr>
        <p:spPr>
          <a:xfrm>
            <a:off x="6888088" y="5877272"/>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4" name="Csoportba foglalás 53"/>
          <p:cNvGrpSpPr/>
          <p:nvPr/>
        </p:nvGrpSpPr>
        <p:grpSpPr>
          <a:xfrm>
            <a:off x="7104112" y="3817689"/>
            <a:ext cx="144016" cy="184666"/>
            <a:chOff x="2123728" y="2389530"/>
            <a:chExt cx="144016" cy="184666"/>
          </a:xfrm>
        </p:grpSpPr>
        <p:cxnSp>
          <p:nvCxnSpPr>
            <p:cNvPr id="55" name="Egyenes összekötő 5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Csoportba foglalás 56"/>
          <p:cNvGrpSpPr/>
          <p:nvPr/>
        </p:nvGrpSpPr>
        <p:grpSpPr>
          <a:xfrm>
            <a:off x="7256512" y="4036422"/>
            <a:ext cx="144016" cy="184666"/>
            <a:chOff x="2123728" y="2389530"/>
            <a:chExt cx="144016" cy="184666"/>
          </a:xfrm>
        </p:grpSpPr>
        <p:cxnSp>
          <p:nvCxnSpPr>
            <p:cNvPr id="58" name="Egyenes összekötő 5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Csoportba foglalás 59"/>
          <p:cNvGrpSpPr/>
          <p:nvPr/>
        </p:nvGrpSpPr>
        <p:grpSpPr>
          <a:xfrm>
            <a:off x="7408912" y="4197206"/>
            <a:ext cx="144016" cy="184666"/>
            <a:chOff x="2123728" y="2389530"/>
            <a:chExt cx="144016" cy="184666"/>
          </a:xfrm>
        </p:grpSpPr>
        <p:cxnSp>
          <p:nvCxnSpPr>
            <p:cNvPr id="61" name="Egyenes összekötő 6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Egyenes összekötő 6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Csoportba foglalás 62"/>
          <p:cNvGrpSpPr/>
          <p:nvPr/>
        </p:nvGrpSpPr>
        <p:grpSpPr>
          <a:xfrm>
            <a:off x="7552928" y="4321805"/>
            <a:ext cx="144016" cy="184666"/>
            <a:chOff x="2123728" y="2389530"/>
            <a:chExt cx="144016" cy="184666"/>
          </a:xfrm>
        </p:grpSpPr>
        <p:cxnSp>
          <p:nvCxnSpPr>
            <p:cNvPr id="64" name="Egyenes összekötő 6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Egyenes összekötő 6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Csoportba foglalás 65"/>
          <p:cNvGrpSpPr/>
          <p:nvPr/>
        </p:nvGrpSpPr>
        <p:grpSpPr>
          <a:xfrm>
            <a:off x="7713712" y="4427289"/>
            <a:ext cx="144016" cy="184666"/>
            <a:chOff x="2123728" y="2389530"/>
            <a:chExt cx="144016" cy="184666"/>
          </a:xfrm>
        </p:grpSpPr>
        <p:cxnSp>
          <p:nvCxnSpPr>
            <p:cNvPr id="67" name="Egyenes összekötő 6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Egyenes összekötő 6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Csoportba foglalás 68"/>
          <p:cNvGrpSpPr/>
          <p:nvPr/>
        </p:nvGrpSpPr>
        <p:grpSpPr>
          <a:xfrm>
            <a:off x="7866112" y="4437112"/>
            <a:ext cx="144016" cy="184666"/>
            <a:chOff x="2123728" y="2389530"/>
            <a:chExt cx="144016" cy="184666"/>
          </a:xfrm>
        </p:grpSpPr>
        <p:cxnSp>
          <p:nvCxnSpPr>
            <p:cNvPr id="70" name="Egyenes összekötő 6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Egyenes összekötő 7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Csoportba foglalás 71"/>
          <p:cNvGrpSpPr/>
          <p:nvPr/>
        </p:nvGrpSpPr>
        <p:grpSpPr>
          <a:xfrm>
            <a:off x="8018512" y="4396462"/>
            <a:ext cx="144016" cy="184666"/>
            <a:chOff x="2123728" y="2389530"/>
            <a:chExt cx="144016" cy="184666"/>
          </a:xfrm>
        </p:grpSpPr>
        <p:cxnSp>
          <p:nvCxnSpPr>
            <p:cNvPr id="73" name="Egyenes összekötő 7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Egyenes összekötő 7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Csoportba foglalás 74"/>
          <p:cNvGrpSpPr/>
          <p:nvPr/>
        </p:nvGrpSpPr>
        <p:grpSpPr>
          <a:xfrm>
            <a:off x="8170912" y="4077072"/>
            <a:ext cx="144016" cy="184666"/>
            <a:chOff x="2123728" y="2389530"/>
            <a:chExt cx="144016" cy="184666"/>
          </a:xfrm>
        </p:grpSpPr>
        <p:cxnSp>
          <p:nvCxnSpPr>
            <p:cNvPr id="76" name="Egyenes összekötő 7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Csoportba foglalás 77"/>
          <p:cNvGrpSpPr/>
          <p:nvPr/>
        </p:nvGrpSpPr>
        <p:grpSpPr>
          <a:xfrm>
            <a:off x="8323312" y="4005064"/>
            <a:ext cx="144016" cy="184666"/>
            <a:chOff x="2123728" y="2389530"/>
            <a:chExt cx="144016" cy="184666"/>
          </a:xfrm>
        </p:grpSpPr>
        <p:cxnSp>
          <p:nvCxnSpPr>
            <p:cNvPr id="79" name="Egyenes összekötő 7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Csoportba foglalás 80"/>
          <p:cNvGrpSpPr/>
          <p:nvPr/>
        </p:nvGrpSpPr>
        <p:grpSpPr>
          <a:xfrm>
            <a:off x="8475712" y="4077072"/>
            <a:ext cx="144016" cy="184666"/>
            <a:chOff x="2123728" y="2389530"/>
            <a:chExt cx="144016" cy="184666"/>
          </a:xfrm>
        </p:grpSpPr>
        <p:cxnSp>
          <p:nvCxnSpPr>
            <p:cNvPr id="82" name="Egyenes összekötő 8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Egyenes összekötő 8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4" name="Csoportba foglalás 83"/>
          <p:cNvGrpSpPr/>
          <p:nvPr/>
        </p:nvGrpSpPr>
        <p:grpSpPr>
          <a:xfrm>
            <a:off x="8628112" y="4149080"/>
            <a:ext cx="144016" cy="184666"/>
            <a:chOff x="2123728" y="2389530"/>
            <a:chExt cx="144016" cy="184666"/>
          </a:xfrm>
        </p:grpSpPr>
        <p:cxnSp>
          <p:nvCxnSpPr>
            <p:cNvPr id="85" name="Egyenes összekötő 8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7" name="Csoportba foglalás 86"/>
          <p:cNvGrpSpPr/>
          <p:nvPr/>
        </p:nvGrpSpPr>
        <p:grpSpPr>
          <a:xfrm>
            <a:off x="8780512" y="4324454"/>
            <a:ext cx="144016" cy="184666"/>
            <a:chOff x="2123728" y="2389530"/>
            <a:chExt cx="144016" cy="184666"/>
          </a:xfrm>
        </p:grpSpPr>
        <p:cxnSp>
          <p:nvCxnSpPr>
            <p:cNvPr id="88" name="Egyenes összekötő 8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Egyenes összekötő 8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0" name="Csoportba foglalás 89"/>
          <p:cNvGrpSpPr/>
          <p:nvPr/>
        </p:nvGrpSpPr>
        <p:grpSpPr>
          <a:xfrm>
            <a:off x="8932912" y="4534272"/>
            <a:ext cx="144016" cy="184666"/>
            <a:chOff x="2123728" y="2389530"/>
            <a:chExt cx="144016" cy="184666"/>
          </a:xfrm>
        </p:grpSpPr>
        <p:cxnSp>
          <p:nvCxnSpPr>
            <p:cNvPr id="91" name="Egyenes összekötő 9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Egyenes összekötő 9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3" name="Csoportba foglalás 92"/>
          <p:cNvGrpSpPr/>
          <p:nvPr/>
        </p:nvGrpSpPr>
        <p:grpSpPr>
          <a:xfrm>
            <a:off x="9076928" y="4416787"/>
            <a:ext cx="144016" cy="184666"/>
            <a:chOff x="2123728" y="2389530"/>
            <a:chExt cx="144016" cy="184666"/>
          </a:xfrm>
        </p:grpSpPr>
        <p:cxnSp>
          <p:nvCxnSpPr>
            <p:cNvPr id="94" name="Egyenes összekötő 9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Egyenes összekötő 9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8" name="Csoportba foglalás 107"/>
          <p:cNvGrpSpPr/>
          <p:nvPr/>
        </p:nvGrpSpPr>
        <p:grpSpPr>
          <a:xfrm>
            <a:off x="8112224" y="4252446"/>
            <a:ext cx="144016" cy="184666"/>
            <a:chOff x="2123728" y="2389530"/>
            <a:chExt cx="144016" cy="184666"/>
          </a:xfrm>
        </p:grpSpPr>
        <p:cxnSp>
          <p:nvCxnSpPr>
            <p:cNvPr id="109" name="Egyenes összekötő 10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Egyenes összekötő 10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Ellipszis 3"/>
          <p:cNvSpPr/>
          <p:nvPr/>
        </p:nvSpPr>
        <p:spPr>
          <a:xfrm>
            <a:off x="2567608" y="3068961"/>
            <a:ext cx="1008112" cy="10597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Ellipszis 95"/>
          <p:cNvSpPr/>
          <p:nvPr/>
        </p:nvSpPr>
        <p:spPr>
          <a:xfrm>
            <a:off x="4242893" y="4509121"/>
            <a:ext cx="1008112" cy="10597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rot="19265626">
            <a:off x="2001260" y="4151041"/>
            <a:ext cx="3816424" cy="461665"/>
          </a:xfrm>
          <a:prstGeom prst="rect">
            <a:avLst/>
          </a:prstGeom>
          <a:noFill/>
        </p:spPr>
        <p:txBody>
          <a:bodyPr wrap="square" rtlCol="0">
            <a:spAutoFit/>
          </a:bodyPr>
          <a:lstStyle/>
          <a:p>
            <a:pPr algn="ctr"/>
            <a:r>
              <a:rPr lang="hu-HU" sz="2400" b="1" dirty="0" err="1"/>
              <a:t>Clustering</a:t>
            </a:r>
            <a:endParaRPr lang="hu-HU" sz="2400" b="1" dirty="0"/>
          </a:p>
        </p:txBody>
      </p:sp>
      <p:sp>
        <p:nvSpPr>
          <p:cNvPr id="8" name="Szabadkézi sokszög 7"/>
          <p:cNvSpPr/>
          <p:nvPr/>
        </p:nvSpPr>
        <p:spPr>
          <a:xfrm>
            <a:off x="7100552" y="3786389"/>
            <a:ext cx="2086378" cy="840394"/>
          </a:xfrm>
          <a:custGeom>
            <a:avLst/>
            <a:gdLst>
              <a:gd name="connsiteX0" fmla="*/ 0 w 2086378"/>
              <a:gd name="connsiteY0" fmla="*/ 0 h 840394"/>
              <a:gd name="connsiteX1" fmla="*/ 257578 w 2086378"/>
              <a:gd name="connsiteY1" fmla="*/ 386366 h 840394"/>
              <a:gd name="connsiteX2" fmla="*/ 553792 w 2086378"/>
              <a:gd name="connsiteY2" fmla="*/ 656822 h 840394"/>
              <a:gd name="connsiteX3" fmla="*/ 798490 w 2086378"/>
              <a:gd name="connsiteY3" fmla="*/ 734096 h 840394"/>
              <a:gd name="connsiteX4" fmla="*/ 1043189 w 2086378"/>
              <a:gd name="connsiteY4" fmla="*/ 708338 h 840394"/>
              <a:gd name="connsiteX5" fmla="*/ 1171978 w 2086378"/>
              <a:gd name="connsiteY5" fmla="*/ 373487 h 840394"/>
              <a:gd name="connsiteX6" fmla="*/ 1339403 w 2086378"/>
              <a:gd name="connsiteY6" fmla="*/ 296214 h 840394"/>
              <a:gd name="connsiteX7" fmla="*/ 1712890 w 2086378"/>
              <a:gd name="connsiteY7" fmla="*/ 553791 h 840394"/>
              <a:gd name="connsiteX8" fmla="*/ 1854558 w 2086378"/>
              <a:gd name="connsiteY8" fmla="*/ 837126 h 840394"/>
              <a:gd name="connsiteX9" fmla="*/ 2086378 w 2086378"/>
              <a:gd name="connsiteY9" fmla="*/ 682580 h 84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6378" h="840394">
                <a:moveTo>
                  <a:pt x="0" y="0"/>
                </a:moveTo>
                <a:cubicBezTo>
                  <a:pt x="82639" y="138448"/>
                  <a:pt x="165279" y="276896"/>
                  <a:pt x="257578" y="386366"/>
                </a:cubicBezTo>
                <a:cubicBezTo>
                  <a:pt x="349877" y="495836"/>
                  <a:pt x="463640" y="598867"/>
                  <a:pt x="553792" y="656822"/>
                </a:cubicBezTo>
                <a:cubicBezTo>
                  <a:pt x="643944" y="714777"/>
                  <a:pt x="716924" y="725510"/>
                  <a:pt x="798490" y="734096"/>
                </a:cubicBezTo>
                <a:cubicBezTo>
                  <a:pt x="880056" y="742682"/>
                  <a:pt x="980941" y="768439"/>
                  <a:pt x="1043189" y="708338"/>
                </a:cubicBezTo>
                <a:cubicBezTo>
                  <a:pt x="1105437" y="648237"/>
                  <a:pt x="1122609" y="442174"/>
                  <a:pt x="1171978" y="373487"/>
                </a:cubicBezTo>
                <a:cubicBezTo>
                  <a:pt x="1221347" y="304800"/>
                  <a:pt x="1249251" y="266163"/>
                  <a:pt x="1339403" y="296214"/>
                </a:cubicBezTo>
                <a:cubicBezTo>
                  <a:pt x="1429555" y="326265"/>
                  <a:pt x="1627031" y="463639"/>
                  <a:pt x="1712890" y="553791"/>
                </a:cubicBezTo>
                <a:cubicBezTo>
                  <a:pt x="1798749" y="643943"/>
                  <a:pt x="1792310" y="815661"/>
                  <a:pt x="1854558" y="837126"/>
                </a:cubicBezTo>
                <a:cubicBezTo>
                  <a:pt x="1916806" y="858591"/>
                  <a:pt x="2001592" y="770585"/>
                  <a:pt x="2086378" y="6825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Szövegdoboz 98"/>
          <p:cNvSpPr txBox="1"/>
          <p:nvPr/>
        </p:nvSpPr>
        <p:spPr>
          <a:xfrm rot="20105986">
            <a:off x="7050204" y="4884178"/>
            <a:ext cx="3816424" cy="461665"/>
          </a:xfrm>
          <a:prstGeom prst="rect">
            <a:avLst/>
          </a:prstGeom>
          <a:noFill/>
        </p:spPr>
        <p:txBody>
          <a:bodyPr wrap="square" rtlCol="0">
            <a:spAutoFit/>
          </a:bodyPr>
          <a:lstStyle/>
          <a:p>
            <a:pPr algn="ctr"/>
            <a:r>
              <a:rPr lang="hu-HU" sz="2400" b="1" dirty="0" err="1"/>
              <a:t>Dimension</a:t>
            </a:r>
            <a:r>
              <a:rPr lang="hu-HU" sz="2400" b="1" dirty="0"/>
              <a:t> </a:t>
            </a:r>
            <a:r>
              <a:rPr lang="hu-HU" sz="2400" b="1" dirty="0" err="1"/>
              <a:t>reduction</a:t>
            </a:r>
            <a:endParaRPr lang="hu-HU" sz="2400" b="1" dirty="0"/>
          </a:p>
        </p:txBody>
      </p:sp>
    </p:spTree>
    <p:extLst>
      <p:ext uri="{BB962C8B-B14F-4D97-AF65-F5344CB8AC3E}">
        <p14:creationId xmlns:p14="http://schemas.microsoft.com/office/powerpoint/2010/main" val="348198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buFont typeface="Futura Bk" charset="0"/>
              <a:buNone/>
              <a:defRPr/>
            </a:pPr>
            <a:r>
              <a:rPr lang="en-US" dirty="0">
                <a:cs typeface="+mj-cs"/>
              </a:rPr>
              <a:t>Why cluster?</a:t>
            </a:r>
          </a:p>
        </p:txBody>
      </p:sp>
      <p:sp>
        <p:nvSpPr>
          <p:cNvPr id="6147" name="Content Placeholder 2"/>
          <p:cNvSpPr>
            <a:spLocks noGrp="1"/>
          </p:cNvSpPr>
          <p:nvPr>
            <p:ph idx="1"/>
          </p:nvPr>
        </p:nvSpPr>
        <p:spPr/>
        <p:txBody>
          <a:bodyPr/>
          <a:lstStyle/>
          <a:p>
            <a:pPr eaLnBrk="1" hangingPunct="1"/>
            <a:r>
              <a:rPr lang="en-US" altLang="en-US"/>
              <a:t>Labeling is expensive</a:t>
            </a:r>
          </a:p>
          <a:p>
            <a:pPr eaLnBrk="1" hangingPunct="1"/>
            <a:r>
              <a:rPr lang="en-US" altLang="en-US"/>
              <a:t>Gain insight into the structure of the data</a:t>
            </a:r>
          </a:p>
          <a:p>
            <a:pPr eaLnBrk="1" hangingPunct="1"/>
            <a:r>
              <a:rPr lang="en-US" altLang="en-US"/>
              <a:t>Find prototypes in the data</a:t>
            </a:r>
          </a:p>
        </p:txBody>
      </p:sp>
    </p:spTree>
    <p:extLst>
      <p:ext uri="{BB962C8B-B14F-4D97-AF65-F5344CB8AC3E}">
        <p14:creationId xmlns:p14="http://schemas.microsoft.com/office/powerpoint/2010/main" val="298032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br>
              <a:rPr lang="en-US" altLang="en-US"/>
            </a:br>
            <a:r>
              <a:rPr lang="en-US" altLang="en-US"/>
              <a:t>Goal of Clustering</a:t>
            </a:r>
          </a:p>
        </p:txBody>
      </p:sp>
      <p:sp>
        <p:nvSpPr>
          <p:cNvPr id="7171" name="Rectangle 3"/>
          <p:cNvSpPr>
            <a:spLocks noGrp="1" noChangeArrowheads="1"/>
          </p:cNvSpPr>
          <p:nvPr>
            <p:ph type="body" idx="1"/>
          </p:nvPr>
        </p:nvSpPr>
        <p:spPr>
          <a:xfrm>
            <a:off x="1952625" y="1323975"/>
            <a:ext cx="8262938" cy="5018088"/>
          </a:xfrm>
        </p:spPr>
        <p:txBody>
          <a:bodyPr>
            <a:normAutofit/>
          </a:bodyPr>
          <a:lstStyle/>
          <a:p>
            <a:pPr eaLnBrk="1" hangingPunct="1"/>
            <a:r>
              <a:rPr lang="en-US" altLang="en-US"/>
              <a:t>Given a set of data points, each described by a set of attributes, find clusters such that:</a:t>
            </a:r>
          </a:p>
          <a:p>
            <a:pPr eaLnBrk="1" hangingPunct="1"/>
            <a:endParaRPr lang="en-US" altLang="en-US"/>
          </a:p>
          <a:p>
            <a:pPr lvl="1" eaLnBrk="1" hangingPunct="1"/>
            <a:r>
              <a:rPr lang="en-US" altLang="en-US"/>
              <a:t>Inter-cluster similarity is </a:t>
            </a:r>
          </a:p>
          <a:p>
            <a:pPr lvl="1" eaLnBrk="1" hangingPunct="1">
              <a:buFont typeface="Times" pitchFamily="-111" charset="0"/>
              <a:buNone/>
            </a:pPr>
            <a:r>
              <a:rPr lang="en-US" altLang="en-US"/>
              <a:t>   maximized</a:t>
            </a:r>
          </a:p>
          <a:p>
            <a:pPr lvl="1" eaLnBrk="1" hangingPunct="1"/>
            <a:endParaRPr lang="en-US" altLang="en-US"/>
          </a:p>
          <a:p>
            <a:pPr lvl="1" eaLnBrk="1" hangingPunct="1"/>
            <a:r>
              <a:rPr lang="en-US" altLang="en-US"/>
              <a:t>Intra-cluster similarity is </a:t>
            </a:r>
          </a:p>
          <a:p>
            <a:pPr lvl="1" eaLnBrk="1" hangingPunct="1">
              <a:buFont typeface="Times" pitchFamily="-111" charset="0"/>
              <a:buNone/>
            </a:pPr>
            <a:r>
              <a:rPr lang="en-US" altLang="en-US"/>
              <a:t>   minimized </a:t>
            </a:r>
          </a:p>
          <a:p>
            <a:pPr lvl="1" eaLnBrk="1" hangingPunct="1"/>
            <a:endParaRPr lang="en-US" altLang="en-US"/>
          </a:p>
          <a:p>
            <a:pPr eaLnBrk="1" hangingPunct="1"/>
            <a:r>
              <a:rPr lang="en-US" altLang="en-US"/>
              <a:t>Requires the definition of a similarity measure</a:t>
            </a:r>
          </a:p>
        </p:txBody>
      </p:sp>
      <p:sp>
        <p:nvSpPr>
          <p:cNvPr id="7172" name="Line 4"/>
          <p:cNvSpPr>
            <a:spLocks noChangeShapeType="1"/>
          </p:cNvSpPr>
          <p:nvPr/>
        </p:nvSpPr>
        <p:spPr bwMode="auto">
          <a:xfrm>
            <a:off x="7400925" y="2435226"/>
            <a:ext cx="1588" cy="2138363"/>
          </a:xfrm>
          <a:prstGeom prst="line">
            <a:avLst/>
          </a:prstGeom>
          <a:noFill/>
          <a:ln w="222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7400925" y="4573589"/>
            <a:ext cx="2438400" cy="15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4" name="Text Box 6"/>
          <p:cNvSpPr txBox="1">
            <a:spLocks noChangeArrowheads="1"/>
          </p:cNvSpPr>
          <p:nvPr/>
        </p:nvSpPr>
        <p:spPr bwMode="auto">
          <a:xfrm>
            <a:off x="6657975" y="25654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F1</a:t>
            </a:r>
          </a:p>
        </p:txBody>
      </p:sp>
      <p:sp>
        <p:nvSpPr>
          <p:cNvPr id="7175" name="Text Box 7"/>
          <p:cNvSpPr txBox="1">
            <a:spLocks noChangeArrowheads="1"/>
          </p:cNvSpPr>
          <p:nvPr/>
        </p:nvSpPr>
        <p:spPr bwMode="auto">
          <a:xfrm>
            <a:off x="9077325" y="4767263"/>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F2</a:t>
            </a:r>
          </a:p>
        </p:txBody>
      </p:sp>
      <p:sp>
        <p:nvSpPr>
          <p:cNvPr id="7176" name="Text Box 8"/>
          <p:cNvSpPr txBox="1">
            <a:spLocks noChangeArrowheads="1"/>
          </p:cNvSpPr>
          <p:nvPr/>
        </p:nvSpPr>
        <p:spPr bwMode="auto">
          <a:xfrm>
            <a:off x="7766050" y="2884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77" name="Text Box 9"/>
          <p:cNvSpPr txBox="1">
            <a:spLocks noChangeArrowheads="1"/>
          </p:cNvSpPr>
          <p:nvPr/>
        </p:nvSpPr>
        <p:spPr bwMode="auto">
          <a:xfrm>
            <a:off x="7673975" y="2962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78" name="Text Box 10"/>
          <p:cNvSpPr txBox="1">
            <a:spLocks noChangeArrowheads="1"/>
          </p:cNvSpPr>
          <p:nvPr/>
        </p:nvSpPr>
        <p:spPr bwMode="auto">
          <a:xfrm>
            <a:off x="8010525" y="2936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79" name="Text Box 11"/>
          <p:cNvSpPr txBox="1">
            <a:spLocks noChangeArrowheads="1"/>
          </p:cNvSpPr>
          <p:nvPr/>
        </p:nvSpPr>
        <p:spPr bwMode="auto">
          <a:xfrm>
            <a:off x="7918450" y="3041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0" name="Text Box 12"/>
          <p:cNvSpPr txBox="1">
            <a:spLocks noChangeArrowheads="1"/>
          </p:cNvSpPr>
          <p:nvPr/>
        </p:nvSpPr>
        <p:spPr bwMode="auto">
          <a:xfrm>
            <a:off x="7826375" y="3165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xx</a:t>
            </a:r>
          </a:p>
        </p:txBody>
      </p:sp>
      <p:sp>
        <p:nvSpPr>
          <p:cNvPr id="7181" name="Text Box 13"/>
          <p:cNvSpPr txBox="1">
            <a:spLocks noChangeArrowheads="1"/>
          </p:cNvSpPr>
          <p:nvPr/>
        </p:nvSpPr>
        <p:spPr bwMode="auto">
          <a:xfrm>
            <a:off x="8162925" y="2708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2" name="Text Box 14"/>
          <p:cNvSpPr txBox="1">
            <a:spLocks noChangeArrowheads="1"/>
          </p:cNvSpPr>
          <p:nvPr/>
        </p:nvSpPr>
        <p:spPr bwMode="auto">
          <a:xfrm>
            <a:off x="8315325" y="2860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3" name="Text Box 15"/>
          <p:cNvSpPr txBox="1">
            <a:spLocks noChangeArrowheads="1"/>
          </p:cNvSpPr>
          <p:nvPr/>
        </p:nvSpPr>
        <p:spPr bwMode="auto">
          <a:xfrm>
            <a:off x="8255000"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4" name="Text Box 16"/>
          <p:cNvSpPr txBox="1">
            <a:spLocks noChangeArrowheads="1"/>
          </p:cNvSpPr>
          <p:nvPr/>
        </p:nvSpPr>
        <p:spPr bwMode="auto">
          <a:xfrm>
            <a:off x="7918450" y="28336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5" name="Text Box 17"/>
          <p:cNvSpPr txBox="1">
            <a:spLocks noChangeArrowheads="1"/>
          </p:cNvSpPr>
          <p:nvPr/>
        </p:nvSpPr>
        <p:spPr bwMode="auto">
          <a:xfrm>
            <a:off x="8836025" y="3521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6" name="Text Box 18"/>
          <p:cNvSpPr txBox="1">
            <a:spLocks noChangeArrowheads="1"/>
          </p:cNvSpPr>
          <p:nvPr/>
        </p:nvSpPr>
        <p:spPr bwMode="auto">
          <a:xfrm>
            <a:off x="8743950" y="35988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7" name="Text Box 19"/>
          <p:cNvSpPr txBox="1">
            <a:spLocks noChangeArrowheads="1"/>
          </p:cNvSpPr>
          <p:nvPr/>
        </p:nvSpPr>
        <p:spPr bwMode="auto">
          <a:xfrm>
            <a:off x="9080500" y="35734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8" name="Text Box 20"/>
          <p:cNvSpPr txBox="1">
            <a:spLocks noChangeArrowheads="1"/>
          </p:cNvSpPr>
          <p:nvPr/>
        </p:nvSpPr>
        <p:spPr bwMode="auto">
          <a:xfrm>
            <a:off x="8988425" y="36782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9" name="Text Box 21"/>
          <p:cNvSpPr txBox="1">
            <a:spLocks noChangeArrowheads="1"/>
          </p:cNvSpPr>
          <p:nvPr/>
        </p:nvSpPr>
        <p:spPr bwMode="auto">
          <a:xfrm>
            <a:off x="8896350" y="38020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xx</a:t>
            </a:r>
          </a:p>
        </p:txBody>
      </p:sp>
      <p:sp>
        <p:nvSpPr>
          <p:cNvPr id="7190" name="Text Box 22"/>
          <p:cNvSpPr txBox="1">
            <a:spLocks noChangeArrowheads="1"/>
          </p:cNvSpPr>
          <p:nvPr/>
        </p:nvSpPr>
        <p:spPr bwMode="auto">
          <a:xfrm>
            <a:off x="9156700" y="3895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91" name="Text Box 23"/>
          <p:cNvSpPr txBox="1">
            <a:spLocks noChangeArrowheads="1"/>
          </p:cNvSpPr>
          <p:nvPr/>
        </p:nvSpPr>
        <p:spPr bwMode="auto">
          <a:xfrm>
            <a:off x="8728075" y="37480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92" name="Text Box 24"/>
          <p:cNvSpPr txBox="1">
            <a:spLocks noChangeArrowheads="1"/>
          </p:cNvSpPr>
          <p:nvPr/>
        </p:nvSpPr>
        <p:spPr bwMode="auto">
          <a:xfrm>
            <a:off x="8988425" y="3470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Tree>
    <p:extLst>
      <p:ext uri="{BB962C8B-B14F-4D97-AF65-F5344CB8AC3E}">
        <p14:creationId xmlns:p14="http://schemas.microsoft.com/office/powerpoint/2010/main" val="155753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0" y="19351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8195" name="Rectangle 3"/>
          <p:cNvSpPr>
            <a:spLocks noChangeArrowheads="1"/>
          </p:cNvSpPr>
          <p:nvPr/>
        </p:nvSpPr>
        <p:spPr bwMode="auto">
          <a:xfrm>
            <a:off x="1524000" y="21717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8196" name="Rectangle 4"/>
          <p:cNvSpPr>
            <a:spLocks noChangeArrowheads="1"/>
          </p:cNvSpPr>
          <p:nvPr/>
        </p:nvSpPr>
        <p:spPr bwMode="auto">
          <a:xfrm>
            <a:off x="1524000" y="220027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8197" name="Group 5"/>
          <p:cNvGrpSpPr>
            <a:grpSpLocks/>
          </p:cNvGrpSpPr>
          <p:nvPr/>
        </p:nvGrpSpPr>
        <p:grpSpPr bwMode="auto">
          <a:xfrm>
            <a:off x="1581150" y="1019175"/>
            <a:ext cx="9144000" cy="2243138"/>
            <a:chOff x="36" y="642"/>
            <a:chExt cx="5760" cy="1413"/>
          </a:xfrm>
        </p:grpSpPr>
        <p:pic>
          <p:nvPicPr>
            <p:cNvPr id="8201" name="Picture 6"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 y="789"/>
              <a:ext cx="513"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7"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828"/>
              <a:ext cx="51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8"/>
            <p:cNvSpPr>
              <a:spLocks noChangeArrowheads="1"/>
            </p:cNvSpPr>
            <p:nvPr/>
          </p:nvSpPr>
          <p:spPr bwMode="auto">
            <a:xfrm>
              <a:off x="36" y="1365"/>
              <a:ext cx="57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8204" name="Picture 9"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 y="920"/>
              <a:ext cx="569"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 y="865"/>
              <a:ext cx="635"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 y="753"/>
              <a:ext cx="580"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 y="806"/>
              <a:ext cx="59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 y="1090"/>
              <a:ext cx="45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 y="1096"/>
              <a:ext cx="30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5" descr="C:\Documents and Settings\eamonn\Desktop\bios_family_marge.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 y="642"/>
              <a:ext cx="459"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8" name="Rectangle 16"/>
          <p:cNvSpPr>
            <a:spLocks noChangeArrowheads="1"/>
          </p:cNvSpPr>
          <p:nvPr/>
        </p:nvSpPr>
        <p:spPr bwMode="auto">
          <a:xfrm>
            <a:off x="3924300" y="3776664"/>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57713" name="Text Box 17"/>
          <p:cNvSpPr txBox="1">
            <a:spLocks noChangeArrowheads="1"/>
          </p:cNvSpPr>
          <p:nvPr/>
        </p:nvSpPr>
        <p:spPr bwMode="auto">
          <a:xfrm>
            <a:off x="1581151" y="180976"/>
            <a:ext cx="7191375" cy="5238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a:solidFill>
                  <a:schemeClr val="tx2"/>
                </a:solidFill>
                <a:effectLst>
                  <a:outerShdw blurRad="38100" dist="38100" dir="2700000" algn="tl">
                    <a:srgbClr val="C0C0C0"/>
                  </a:outerShdw>
                </a:effectLst>
              </a:rPr>
              <a:t>What is a natural grouping of these objects?</a:t>
            </a:r>
          </a:p>
        </p:txBody>
      </p:sp>
      <p:sp>
        <p:nvSpPr>
          <p:cNvPr id="8200" name="TextBox 17"/>
          <p:cNvSpPr txBox="1">
            <a:spLocks noChangeArrowheads="1"/>
          </p:cNvSpPr>
          <p:nvPr/>
        </p:nvSpPr>
        <p:spPr bwMode="auto">
          <a:xfrm>
            <a:off x="1581151" y="649289"/>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from Eamonn Keogh</a:t>
            </a:r>
          </a:p>
        </p:txBody>
      </p:sp>
    </p:spTree>
    <p:extLst>
      <p:ext uri="{BB962C8B-B14F-4D97-AF65-F5344CB8AC3E}">
        <p14:creationId xmlns:p14="http://schemas.microsoft.com/office/powerpoint/2010/main" val="4064709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524000" y="3530600"/>
            <a:ext cx="9144000" cy="3327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19" name="Rectangle 3"/>
          <p:cNvSpPr>
            <a:spLocks noChangeArrowheads="1"/>
          </p:cNvSpPr>
          <p:nvPr/>
        </p:nvSpPr>
        <p:spPr bwMode="auto">
          <a:xfrm>
            <a:off x="1524000" y="19351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20" name="Rectangle 4"/>
          <p:cNvSpPr>
            <a:spLocks noChangeArrowheads="1"/>
          </p:cNvSpPr>
          <p:nvPr/>
        </p:nvSpPr>
        <p:spPr bwMode="auto">
          <a:xfrm>
            <a:off x="1524000" y="21717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21" name="Rectangle 5"/>
          <p:cNvSpPr>
            <a:spLocks noChangeArrowheads="1"/>
          </p:cNvSpPr>
          <p:nvPr/>
        </p:nvSpPr>
        <p:spPr bwMode="auto">
          <a:xfrm>
            <a:off x="1524000" y="220027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9222" name="Group 6"/>
          <p:cNvGrpSpPr>
            <a:grpSpLocks/>
          </p:cNvGrpSpPr>
          <p:nvPr/>
        </p:nvGrpSpPr>
        <p:grpSpPr bwMode="auto">
          <a:xfrm>
            <a:off x="1581150" y="1019175"/>
            <a:ext cx="9144000" cy="2243138"/>
            <a:chOff x="36" y="642"/>
            <a:chExt cx="5760" cy="1413"/>
          </a:xfrm>
        </p:grpSpPr>
        <p:pic>
          <p:nvPicPr>
            <p:cNvPr id="9258" name="Picture 7"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 y="789"/>
              <a:ext cx="513"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8"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828"/>
              <a:ext cx="51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0" name="Rectangle 9"/>
            <p:cNvSpPr>
              <a:spLocks noChangeArrowheads="1"/>
            </p:cNvSpPr>
            <p:nvPr/>
          </p:nvSpPr>
          <p:spPr bwMode="auto">
            <a:xfrm>
              <a:off x="36" y="1365"/>
              <a:ext cx="57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9261" name="Picture 10"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 y="920"/>
              <a:ext cx="569"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 y="865"/>
              <a:ext cx="635"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 y="753"/>
              <a:ext cx="580"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 y="806"/>
              <a:ext cx="59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 y="1090"/>
              <a:ext cx="45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6"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 y="1096"/>
              <a:ext cx="30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 name="Picture 16" descr="C:\Documents and Settings\eamonn\Desktop\bios_family_marge.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 y="642"/>
              <a:ext cx="459"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Rectangle 18"/>
          <p:cNvSpPr>
            <a:spLocks noChangeArrowheads="1"/>
          </p:cNvSpPr>
          <p:nvPr/>
        </p:nvSpPr>
        <p:spPr bwMode="auto">
          <a:xfrm>
            <a:off x="3924300" y="3776664"/>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9224" name="Group 19"/>
          <p:cNvGrpSpPr>
            <a:grpSpLocks/>
          </p:cNvGrpSpPr>
          <p:nvPr/>
        </p:nvGrpSpPr>
        <p:grpSpPr bwMode="auto">
          <a:xfrm>
            <a:off x="1712913" y="3622675"/>
            <a:ext cx="8705850" cy="2768599"/>
            <a:chOff x="120" y="2402"/>
            <a:chExt cx="5484" cy="1744"/>
          </a:xfrm>
        </p:grpSpPr>
        <p:grpSp>
          <p:nvGrpSpPr>
            <p:cNvPr id="9232" name="Group 20"/>
            <p:cNvGrpSpPr>
              <a:grpSpLocks/>
            </p:cNvGrpSpPr>
            <p:nvPr/>
          </p:nvGrpSpPr>
          <p:grpSpPr bwMode="auto">
            <a:xfrm>
              <a:off x="120" y="2802"/>
              <a:ext cx="5484" cy="1344"/>
              <a:chOff x="120" y="2802"/>
              <a:chExt cx="5484" cy="1344"/>
            </a:xfrm>
          </p:grpSpPr>
          <p:grpSp>
            <p:nvGrpSpPr>
              <p:cNvPr id="9252" name="Group 21"/>
              <p:cNvGrpSpPr>
                <a:grpSpLocks/>
              </p:cNvGrpSpPr>
              <p:nvPr/>
            </p:nvGrpSpPr>
            <p:grpSpPr bwMode="auto">
              <a:xfrm>
                <a:off x="120" y="2802"/>
                <a:ext cx="2286" cy="1344"/>
                <a:chOff x="156" y="2634"/>
                <a:chExt cx="2286" cy="1344"/>
              </a:xfrm>
            </p:grpSpPr>
            <p:sp>
              <p:nvSpPr>
                <p:cNvPr id="9256" name="Rectangle 22"/>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57" name="Rectangle 23"/>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grpSp>
            <p:nvGrpSpPr>
              <p:cNvPr id="9253" name="Group 24"/>
              <p:cNvGrpSpPr>
                <a:grpSpLocks/>
              </p:cNvGrpSpPr>
              <p:nvPr/>
            </p:nvGrpSpPr>
            <p:grpSpPr bwMode="auto">
              <a:xfrm>
                <a:off x="3318" y="2802"/>
                <a:ext cx="2286" cy="1344"/>
                <a:chOff x="156" y="2634"/>
                <a:chExt cx="2286" cy="1344"/>
              </a:xfrm>
            </p:grpSpPr>
            <p:sp>
              <p:nvSpPr>
                <p:cNvPr id="9254" name="Rectangle 25"/>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55" name="Rectangle 26"/>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grpSp>
        <p:sp>
          <p:nvSpPr>
            <p:cNvPr id="9233" name="Rectangle 27"/>
            <p:cNvSpPr>
              <a:spLocks noChangeArrowheads="1"/>
            </p:cNvSpPr>
            <p:nvPr/>
          </p:nvSpPr>
          <p:spPr bwMode="auto">
            <a:xfrm>
              <a:off x="1494" y="2402"/>
              <a:ext cx="3408"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9234" name="Picture 28"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 y="3460"/>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5" name="Picture 29"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841"/>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6" name="Picture 30"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 y="2859"/>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7"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 y="3523"/>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8" name="Picture 3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8" y="2821"/>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9" name="Picture 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 y="3033"/>
              <a:ext cx="375" cy="6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0"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 y="3608"/>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1" name="Picture 3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 y="370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2" name="Picture 36" descr="C:\Documents and Settings\eamonn\Desktop\bios_family_marge.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 y="2887"/>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3" name="Picture 37"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 y="2878"/>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4" name="Picture 38"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 y="3477"/>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5" name="Picture 39"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 y="3561"/>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6"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 y="2821"/>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7" name="Picture 4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26" y="2833"/>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8" name="Picture 4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0" y="3524"/>
              <a:ext cx="351" cy="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9" name="Picture 4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0" y="3002"/>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50" name="Picture 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9" y="364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51" name="Picture 45" descr="C:\Documents and Settings\eamonn\Desktop\bios_family_marge.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7" y="2845"/>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5" name="Text Box 46"/>
          <p:cNvSpPr txBox="1">
            <a:spLocks noChangeArrowheads="1"/>
          </p:cNvSpPr>
          <p:nvPr/>
        </p:nvSpPr>
        <p:spPr bwMode="auto">
          <a:xfrm>
            <a:off x="3363914" y="6389688"/>
            <a:ext cx="227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School Employees</a:t>
            </a:r>
            <a:r>
              <a:rPr lang="en-US" altLang="en-US" sz="1600"/>
              <a:t> </a:t>
            </a:r>
          </a:p>
        </p:txBody>
      </p:sp>
      <p:sp>
        <p:nvSpPr>
          <p:cNvPr id="9226" name="Text Box 47"/>
          <p:cNvSpPr txBox="1">
            <a:spLocks noChangeArrowheads="1"/>
          </p:cNvSpPr>
          <p:nvPr/>
        </p:nvSpPr>
        <p:spPr bwMode="auto">
          <a:xfrm>
            <a:off x="1524000" y="6364289"/>
            <a:ext cx="207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600"/>
              <a:t>Simpson's Family</a:t>
            </a:r>
            <a:r>
              <a:rPr lang="en-US" altLang="en-US" sz="2000"/>
              <a:t> </a:t>
            </a:r>
          </a:p>
        </p:txBody>
      </p:sp>
      <p:sp>
        <p:nvSpPr>
          <p:cNvPr id="9227" name="Text Box 48"/>
          <p:cNvSpPr txBox="1">
            <a:spLocks noChangeArrowheads="1"/>
          </p:cNvSpPr>
          <p:nvPr/>
        </p:nvSpPr>
        <p:spPr bwMode="auto">
          <a:xfrm>
            <a:off x="8631238" y="6364289"/>
            <a:ext cx="183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Males</a:t>
            </a:r>
            <a:r>
              <a:rPr lang="en-US" altLang="en-US" sz="1600"/>
              <a:t> </a:t>
            </a:r>
          </a:p>
        </p:txBody>
      </p:sp>
      <p:sp>
        <p:nvSpPr>
          <p:cNvPr id="9228" name="Text Box 49"/>
          <p:cNvSpPr txBox="1">
            <a:spLocks noChangeArrowheads="1"/>
          </p:cNvSpPr>
          <p:nvPr/>
        </p:nvSpPr>
        <p:spPr bwMode="auto">
          <a:xfrm>
            <a:off x="6697663" y="6364289"/>
            <a:ext cx="183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Females</a:t>
            </a:r>
            <a:r>
              <a:rPr lang="en-US" altLang="en-US" sz="1600"/>
              <a:t> </a:t>
            </a:r>
          </a:p>
        </p:txBody>
      </p:sp>
      <p:sp>
        <p:nvSpPr>
          <p:cNvPr id="158770" name="Text Box 50"/>
          <p:cNvSpPr txBox="1">
            <a:spLocks noChangeArrowheads="1"/>
          </p:cNvSpPr>
          <p:nvPr/>
        </p:nvSpPr>
        <p:spPr bwMode="auto">
          <a:xfrm>
            <a:off x="4213226" y="3511551"/>
            <a:ext cx="4903907" cy="646331"/>
          </a:xfrm>
          <a:prstGeom prst="rect">
            <a:avLst/>
          </a:prstGeom>
          <a:noFill/>
          <a:ln w="9525">
            <a:noFill/>
            <a:miter lim="800000"/>
            <a:headEnd/>
            <a:tailEnd/>
          </a:ln>
          <a:effectLst/>
        </p:spPr>
        <p:txBody>
          <a:bodyPr wrap="none">
            <a:spAutoFit/>
          </a:bodyPr>
          <a:lstStyle/>
          <a:p>
            <a:pPr>
              <a:defRPr/>
            </a:pPr>
            <a:r>
              <a:rPr lang="en-US" sz="360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Clustering is subjective</a:t>
            </a:r>
          </a:p>
        </p:txBody>
      </p:sp>
      <p:sp>
        <p:nvSpPr>
          <p:cNvPr id="158771" name="Text Box 51"/>
          <p:cNvSpPr txBox="1">
            <a:spLocks noChangeArrowheads="1"/>
          </p:cNvSpPr>
          <p:nvPr/>
        </p:nvSpPr>
        <p:spPr bwMode="auto">
          <a:xfrm>
            <a:off x="1581151" y="180976"/>
            <a:ext cx="7191375" cy="5238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a:solidFill>
                  <a:schemeClr val="tx2"/>
                </a:solidFill>
                <a:effectLst>
                  <a:outerShdw blurRad="38100" dist="38100" dir="2700000" algn="tl">
                    <a:srgbClr val="C0C0C0"/>
                  </a:outerShdw>
                </a:effectLst>
              </a:rPr>
              <a:t>What is a natural grouping of these objects?</a:t>
            </a:r>
          </a:p>
        </p:txBody>
      </p:sp>
      <p:sp>
        <p:nvSpPr>
          <p:cNvPr id="9231" name="TextBox 50"/>
          <p:cNvSpPr txBox="1">
            <a:spLocks noChangeArrowheads="1"/>
          </p:cNvSpPr>
          <p:nvPr/>
        </p:nvSpPr>
        <p:spPr bwMode="auto">
          <a:xfrm>
            <a:off x="1581151" y="649289"/>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from Eamonn Keogh</a:t>
            </a:r>
          </a:p>
        </p:txBody>
      </p:sp>
    </p:spTree>
    <p:extLst>
      <p:ext uri="{BB962C8B-B14F-4D97-AF65-F5344CB8AC3E}">
        <p14:creationId xmlns:p14="http://schemas.microsoft.com/office/powerpoint/2010/main" val="21098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1752600" y="0"/>
            <a:ext cx="8142288" cy="1143000"/>
          </a:xfrm>
          <a:prstGeom prst="rect">
            <a:avLst/>
          </a:prstGeom>
          <a:noFill/>
          <a:ln w="9525">
            <a:noFill/>
            <a:miter lim="800000"/>
            <a:headEnd/>
            <a:tailEnd/>
          </a:ln>
          <a:effectLst/>
        </p:spPr>
        <p:txBody>
          <a:bodyPr anchor="ctr"/>
          <a:lstStyle/>
          <a:p>
            <a:pPr>
              <a:defRPr/>
            </a:pPr>
            <a:r>
              <a:rPr lang="en-US" sz="44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What is Similarity?</a:t>
            </a:r>
          </a:p>
        </p:txBody>
      </p:sp>
      <p:sp>
        <p:nvSpPr>
          <p:cNvPr id="10243" name="Text Box 4"/>
          <p:cNvSpPr txBox="1">
            <a:spLocks noChangeArrowheads="1"/>
          </p:cNvSpPr>
          <p:nvPr/>
        </p:nvSpPr>
        <p:spPr bwMode="auto">
          <a:xfrm>
            <a:off x="8997950" y="1752600"/>
            <a:ext cx="16700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600"/>
              <a:t>Similarity is hard to define, but… </a:t>
            </a:r>
          </a:p>
          <a:p>
            <a:r>
              <a:rPr lang="en-US" altLang="en-US" sz="1600"/>
              <a:t>“</a:t>
            </a:r>
            <a:r>
              <a:rPr lang="en-US" altLang="en-US" sz="1600" i="1"/>
              <a:t>We know it when we see it</a:t>
            </a:r>
            <a:r>
              <a:rPr lang="en-US" altLang="en-US" sz="1600"/>
              <a:t>”</a:t>
            </a:r>
          </a:p>
          <a:p>
            <a:endParaRPr lang="en-US" altLang="en-US" sz="1600"/>
          </a:p>
          <a:p>
            <a:r>
              <a:rPr lang="en-US" altLang="en-US" sz="1600"/>
              <a:t>  </a:t>
            </a:r>
          </a:p>
        </p:txBody>
      </p:sp>
      <p:pic>
        <p:nvPicPr>
          <p:cNvPr id="102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71564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1752601" y="958850"/>
            <a:ext cx="4252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404972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The </a:t>
            </a:r>
            <a:r>
              <a:rPr lang="hu-HU" dirty="0" err="1"/>
              <a:t>ensemble</a:t>
            </a:r>
            <a:r>
              <a:rPr lang="hu-HU" dirty="0"/>
              <a:t> </a:t>
            </a:r>
            <a:r>
              <a:rPr lang="hu-HU" dirty="0" err="1"/>
              <a:t>concept</a:t>
            </a:r>
            <a:endParaRPr lang="hu-HU" dirty="0"/>
          </a:p>
        </p:txBody>
      </p:sp>
      <p:sp>
        <p:nvSpPr>
          <p:cNvPr id="3" name="Tartalom helye 2"/>
          <p:cNvSpPr>
            <a:spLocks noGrp="1"/>
          </p:cNvSpPr>
          <p:nvPr>
            <p:ph idx="1"/>
          </p:nvPr>
        </p:nvSpPr>
        <p:spPr>
          <a:xfrm>
            <a:off x="1703512" y="1269032"/>
            <a:ext cx="7972524" cy="4525963"/>
          </a:xfrm>
        </p:spPr>
        <p:txBody>
          <a:bodyPr>
            <a:normAutofit/>
          </a:bodyPr>
          <a:lstStyle/>
          <a:p>
            <a:r>
              <a:rPr lang="hu-HU" sz="2400" dirty="0" err="1"/>
              <a:t>Build</a:t>
            </a:r>
            <a:r>
              <a:rPr lang="hu-HU" sz="2400" dirty="0"/>
              <a:t> </a:t>
            </a:r>
            <a:r>
              <a:rPr lang="hu-HU" sz="2400" dirty="0" err="1"/>
              <a:t>multiple</a:t>
            </a:r>
            <a:r>
              <a:rPr lang="hu-HU" sz="2400" dirty="0"/>
              <a:t> </a:t>
            </a:r>
            <a:r>
              <a:rPr lang="hu-HU" sz="2400" dirty="0" err="1"/>
              <a:t>models</a:t>
            </a:r>
            <a:r>
              <a:rPr lang="hu-HU" sz="2400" dirty="0"/>
              <a:t> </a:t>
            </a:r>
            <a:r>
              <a:rPr lang="hu-HU" sz="2400" dirty="0" err="1"/>
              <a:t>based</a:t>
            </a:r>
            <a:r>
              <a:rPr lang="hu-HU" sz="2400" dirty="0"/>
              <a:t> </a:t>
            </a:r>
            <a:r>
              <a:rPr lang="hu-HU" sz="2400" dirty="0" err="1"/>
              <a:t>on</a:t>
            </a:r>
            <a:endParaRPr lang="hu-HU" sz="2400" dirty="0"/>
          </a:p>
          <a:p>
            <a:pPr lvl="1"/>
            <a:r>
              <a:rPr lang="hu-HU" sz="2000" dirty="0" err="1"/>
              <a:t>Different</a:t>
            </a:r>
            <a:r>
              <a:rPr lang="hu-HU" sz="2000" dirty="0"/>
              <a:t> </a:t>
            </a:r>
            <a:r>
              <a:rPr lang="hu-HU" sz="2000" dirty="0" err="1"/>
              <a:t>training</a:t>
            </a:r>
            <a:r>
              <a:rPr lang="hu-HU" sz="2000" dirty="0"/>
              <a:t> </a:t>
            </a:r>
            <a:r>
              <a:rPr lang="hu-HU" sz="2000" dirty="0" err="1"/>
              <a:t>data</a:t>
            </a:r>
            <a:endParaRPr lang="hu-HU" sz="2000" dirty="0"/>
          </a:p>
          <a:p>
            <a:pPr lvl="1"/>
            <a:r>
              <a:rPr lang="hu-HU" sz="2000" dirty="0" err="1"/>
              <a:t>Different</a:t>
            </a:r>
            <a:r>
              <a:rPr lang="hu-HU" sz="2000" dirty="0"/>
              <a:t> </a:t>
            </a:r>
            <a:r>
              <a:rPr lang="hu-HU" sz="2000" dirty="0" err="1"/>
              <a:t>learning</a:t>
            </a:r>
            <a:r>
              <a:rPr lang="hu-HU" sz="2000" dirty="0"/>
              <a:t> </a:t>
            </a:r>
            <a:r>
              <a:rPr lang="hu-HU" sz="2000" dirty="0" err="1"/>
              <a:t>algorithms</a:t>
            </a:r>
            <a:endParaRPr lang="hu-HU" sz="2000" dirty="0"/>
          </a:p>
          <a:p>
            <a:r>
              <a:rPr lang="hu-HU" sz="2400" dirty="0" err="1"/>
              <a:t>Combine</a:t>
            </a:r>
            <a:r>
              <a:rPr lang="hu-HU" sz="2400" dirty="0"/>
              <a:t> </a:t>
            </a:r>
            <a:r>
              <a:rPr lang="hu-HU" sz="2400" dirty="0" err="1"/>
              <a:t>decisions</a:t>
            </a:r>
            <a:r>
              <a:rPr lang="hu-HU" sz="2400" dirty="0"/>
              <a:t> of </a:t>
            </a:r>
            <a:r>
              <a:rPr lang="hu-HU" sz="2400" dirty="0" err="1"/>
              <a:t>multiple</a:t>
            </a:r>
            <a:r>
              <a:rPr lang="hu-HU" sz="2400" dirty="0"/>
              <a:t> </a:t>
            </a:r>
            <a:r>
              <a:rPr lang="hu-HU" sz="2400" dirty="0" err="1"/>
              <a:t>models</a:t>
            </a:r>
            <a:endParaRPr lang="hu-HU" sz="2400" dirty="0"/>
          </a:p>
          <a:p>
            <a:pPr lvl="1"/>
            <a:r>
              <a:rPr lang="hu-HU" sz="2000" dirty="0" err="1"/>
              <a:t>E.g</a:t>
            </a:r>
            <a:r>
              <a:rPr lang="hu-HU" sz="2000" dirty="0"/>
              <a:t>. </a:t>
            </a:r>
            <a:r>
              <a:rPr lang="hu-HU" sz="2000" dirty="0" err="1"/>
              <a:t>using</a:t>
            </a:r>
            <a:r>
              <a:rPr lang="hu-HU" sz="2000" dirty="0"/>
              <a:t> </a:t>
            </a:r>
            <a:r>
              <a:rPr lang="hu-HU" sz="2000" dirty="0" err="1"/>
              <a:t>weighted</a:t>
            </a:r>
            <a:r>
              <a:rPr lang="hu-HU" sz="2000" dirty="0"/>
              <a:t> </a:t>
            </a:r>
            <a:r>
              <a:rPr lang="hu-HU" sz="2000" dirty="0" err="1"/>
              <a:t>voting</a:t>
            </a:r>
            <a:endParaRPr lang="hu-HU" sz="2000" dirty="0"/>
          </a:p>
          <a:p>
            <a:pPr lvl="1"/>
            <a:endParaRPr lang="hu-HU" sz="2000" dirty="0"/>
          </a:p>
        </p:txBody>
      </p:sp>
      <p:sp>
        <p:nvSpPr>
          <p:cNvPr id="4" name="Text Box 5"/>
          <p:cNvSpPr txBox="1">
            <a:spLocks noChangeArrowheads="1"/>
          </p:cNvSpPr>
          <p:nvPr/>
        </p:nvSpPr>
        <p:spPr bwMode="auto">
          <a:xfrm>
            <a:off x="7011417" y="3266902"/>
            <a:ext cx="18182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hu-HU" altLang="hu-HU"/>
          </a:p>
        </p:txBody>
      </p:sp>
      <p:grpSp>
        <p:nvGrpSpPr>
          <p:cNvPr id="5" name="Group 20"/>
          <p:cNvGrpSpPr>
            <a:grpSpLocks/>
          </p:cNvGrpSpPr>
          <p:nvPr/>
        </p:nvGrpSpPr>
        <p:grpSpPr bwMode="auto">
          <a:xfrm>
            <a:off x="6138293" y="3070054"/>
            <a:ext cx="1579563" cy="522288"/>
            <a:chOff x="2265" y="2188"/>
            <a:chExt cx="995" cy="329"/>
          </a:xfrm>
        </p:grpSpPr>
        <p:sp>
          <p:nvSpPr>
            <p:cNvPr id="6" name="Text Box 6"/>
            <p:cNvSpPr txBox="1">
              <a:spLocks noChangeArrowheads="1"/>
            </p:cNvSpPr>
            <p:nvPr/>
          </p:nvSpPr>
          <p:spPr bwMode="auto">
            <a:xfrm>
              <a:off x="2370" y="2229"/>
              <a:ext cx="890"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Training Data</a:t>
              </a:r>
            </a:p>
          </p:txBody>
        </p:sp>
        <p:sp>
          <p:nvSpPr>
            <p:cNvPr id="7" name="Oval 8"/>
            <p:cNvSpPr>
              <a:spLocks noChangeArrowheads="1"/>
            </p:cNvSpPr>
            <p:nvPr/>
          </p:nvSpPr>
          <p:spPr bwMode="auto">
            <a:xfrm>
              <a:off x="2265" y="2188"/>
              <a:ext cx="161"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hu-HU"/>
            </a:p>
          </p:txBody>
        </p:sp>
      </p:grpSp>
      <p:grpSp>
        <p:nvGrpSpPr>
          <p:cNvPr id="8" name="Group 68"/>
          <p:cNvGrpSpPr>
            <a:grpSpLocks/>
          </p:cNvGrpSpPr>
          <p:nvPr/>
        </p:nvGrpSpPr>
        <p:grpSpPr bwMode="auto">
          <a:xfrm>
            <a:off x="4376167" y="3516144"/>
            <a:ext cx="5437188" cy="857251"/>
            <a:chOff x="1094" y="2008"/>
            <a:chExt cx="3425" cy="540"/>
          </a:xfrm>
        </p:grpSpPr>
        <p:grpSp>
          <p:nvGrpSpPr>
            <p:cNvPr id="9" name="Group 10"/>
            <p:cNvGrpSpPr>
              <a:grpSpLocks/>
            </p:cNvGrpSpPr>
            <p:nvPr/>
          </p:nvGrpSpPr>
          <p:grpSpPr bwMode="auto">
            <a:xfrm>
              <a:off x="1094" y="2219"/>
              <a:ext cx="660" cy="329"/>
              <a:chOff x="1140" y="2654"/>
              <a:chExt cx="660" cy="329"/>
            </a:xfrm>
          </p:grpSpPr>
          <p:sp>
            <p:nvSpPr>
              <p:cNvPr id="20" name="Text Box 7"/>
              <p:cNvSpPr txBox="1">
                <a:spLocks noChangeArrowheads="1"/>
              </p:cNvSpPr>
              <p:nvPr/>
            </p:nvSpPr>
            <p:spPr bwMode="auto">
              <a:xfrm>
                <a:off x="1218" y="2674"/>
                <a:ext cx="46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Data1</a:t>
                </a:r>
              </a:p>
            </p:txBody>
          </p:sp>
          <p:sp>
            <p:nvSpPr>
              <p:cNvPr id="21" name="Oval 9"/>
              <p:cNvSpPr>
                <a:spLocks noChangeArrowheads="1"/>
              </p:cNvSpPr>
              <p:nvPr/>
            </p:nvSpPr>
            <p:spPr bwMode="auto">
              <a:xfrm>
                <a:off x="1140" y="2654"/>
                <a:ext cx="660"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grpSp>
          <p:nvGrpSpPr>
            <p:cNvPr id="10" name="Group 14"/>
            <p:cNvGrpSpPr>
              <a:grpSpLocks/>
            </p:cNvGrpSpPr>
            <p:nvPr/>
          </p:nvGrpSpPr>
          <p:grpSpPr bwMode="auto">
            <a:xfrm>
              <a:off x="3859" y="2219"/>
              <a:ext cx="660" cy="329"/>
              <a:chOff x="1140" y="2654"/>
              <a:chExt cx="660" cy="329"/>
            </a:xfrm>
          </p:grpSpPr>
          <p:sp>
            <p:nvSpPr>
              <p:cNvPr id="18" name="Text Box 15"/>
              <p:cNvSpPr txBox="1">
                <a:spLocks noChangeArrowheads="1"/>
              </p:cNvSpPr>
              <p:nvPr/>
            </p:nvSpPr>
            <p:spPr bwMode="auto">
              <a:xfrm>
                <a:off x="1218" y="2674"/>
                <a:ext cx="539"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Data m</a:t>
                </a:r>
              </a:p>
            </p:txBody>
          </p:sp>
          <p:sp>
            <p:nvSpPr>
              <p:cNvPr id="19" name="Oval 16"/>
              <p:cNvSpPr>
                <a:spLocks noChangeArrowheads="1"/>
              </p:cNvSpPr>
              <p:nvPr/>
            </p:nvSpPr>
            <p:spPr bwMode="auto">
              <a:xfrm>
                <a:off x="1140" y="2654"/>
                <a:ext cx="660"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grpSp>
          <p:nvGrpSpPr>
            <p:cNvPr id="11" name="Group 17"/>
            <p:cNvGrpSpPr>
              <a:grpSpLocks/>
            </p:cNvGrpSpPr>
            <p:nvPr/>
          </p:nvGrpSpPr>
          <p:grpSpPr bwMode="auto">
            <a:xfrm>
              <a:off x="1973" y="2219"/>
              <a:ext cx="660" cy="329"/>
              <a:chOff x="1140" y="2654"/>
              <a:chExt cx="660" cy="329"/>
            </a:xfrm>
          </p:grpSpPr>
          <p:sp>
            <p:nvSpPr>
              <p:cNvPr id="16" name="Text Box 18"/>
              <p:cNvSpPr txBox="1">
                <a:spLocks noChangeArrowheads="1"/>
              </p:cNvSpPr>
              <p:nvPr/>
            </p:nvSpPr>
            <p:spPr bwMode="auto">
              <a:xfrm>
                <a:off x="1218" y="2674"/>
                <a:ext cx="46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Data2</a:t>
                </a:r>
              </a:p>
            </p:txBody>
          </p:sp>
          <p:sp>
            <p:nvSpPr>
              <p:cNvPr id="17" name="Oval 19"/>
              <p:cNvSpPr>
                <a:spLocks noChangeArrowheads="1"/>
              </p:cNvSpPr>
              <p:nvPr/>
            </p:nvSpPr>
            <p:spPr bwMode="auto">
              <a:xfrm>
                <a:off x="1140" y="2654"/>
                <a:ext cx="660"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sp>
          <p:nvSpPr>
            <p:cNvPr id="12" name="Text Box 21"/>
            <p:cNvSpPr txBox="1">
              <a:spLocks noChangeArrowheads="1"/>
            </p:cNvSpPr>
            <p:nvPr/>
          </p:nvSpPr>
          <p:spPr bwMode="auto">
            <a:xfrm>
              <a:off x="2692" y="2115"/>
              <a:ext cx="1100"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sz="3200">
                  <a:sym typeface="Symbol" pitchFamily="18" charset="2"/>
                </a:rPr>
                <a:t>        </a:t>
              </a:r>
            </a:p>
          </p:txBody>
        </p:sp>
        <p:cxnSp>
          <p:nvCxnSpPr>
            <p:cNvPr id="13" name="AutoShape 26"/>
            <p:cNvCxnSpPr>
              <a:cxnSpLocks noChangeShapeType="1"/>
              <a:stCxn id="7" idx="3"/>
              <a:endCxn id="21" idx="7"/>
            </p:cNvCxnSpPr>
            <p:nvPr/>
          </p:nvCxnSpPr>
          <p:spPr bwMode="auto">
            <a:xfrm flipH="1">
              <a:off x="1657" y="2008"/>
              <a:ext cx="570" cy="25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27"/>
            <p:cNvCxnSpPr>
              <a:cxnSpLocks noChangeShapeType="1"/>
              <a:stCxn id="7" idx="4"/>
              <a:endCxn id="17" idx="7"/>
            </p:cNvCxnSpPr>
            <p:nvPr/>
          </p:nvCxnSpPr>
          <p:spPr bwMode="auto">
            <a:xfrm>
              <a:off x="2285" y="2056"/>
              <a:ext cx="252" cy="21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7" idx="5"/>
              <a:endCxn id="19" idx="1"/>
            </p:cNvCxnSpPr>
            <p:nvPr/>
          </p:nvCxnSpPr>
          <p:spPr bwMode="auto">
            <a:xfrm>
              <a:off x="2341" y="2008"/>
              <a:ext cx="1614" cy="25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69"/>
          <p:cNvGrpSpPr>
            <a:grpSpLocks/>
          </p:cNvGrpSpPr>
          <p:nvPr/>
        </p:nvGrpSpPr>
        <p:grpSpPr bwMode="auto">
          <a:xfrm>
            <a:off x="4341243" y="4373396"/>
            <a:ext cx="5457825" cy="858839"/>
            <a:chOff x="1072" y="2548"/>
            <a:chExt cx="3438" cy="541"/>
          </a:xfrm>
        </p:grpSpPr>
        <p:sp>
          <p:nvSpPr>
            <p:cNvPr id="23" name="Text Box 22"/>
            <p:cNvSpPr txBox="1">
              <a:spLocks noChangeArrowheads="1"/>
            </p:cNvSpPr>
            <p:nvPr/>
          </p:nvSpPr>
          <p:spPr bwMode="auto">
            <a:xfrm>
              <a:off x="1072" y="2805"/>
              <a:ext cx="643" cy="23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Learner1</a:t>
              </a:r>
            </a:p>
          </p:txBody>
        </p:sp>
        <p:sp>
          <p:nvSpPr>
            <p:cNvPr id="24" name="Text Box 23"/>
            <p:cNvSpPr txBox="1">
              <a:spLocks noChangeArrowheads="1"/>
            </p:cNvSpPr>
            <p:nvPr/>
          </p:nvSpPr>
          <p:spPr bwMode="auto">
            <a:xfrm>
              <a:off x="1952" y="2793"/>
              <a:ext cx="643" cy="23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Learner2</a:t>
              </a:r>
            </a:p>
          </p:txBody>
        </p:sp>
        <p:sp>
          <p:nvSpPr>
            <p:cNvPr id="25" name="Text Box 24"/>
            <p:cNvSpPr txBox="1">
              <a:spLocks noChangeArrowheads="1"/>
            </p:cNvSpPr>
            <p:nvPr/>
          </p:nvSpPr>
          <p:spPr bwMode="auto">
            <a:xfrm>
              <a:off x="3792" y="2774"/>
              <a:ext cx="718" cy="23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Learner m</a:t>
              </a:r>
            </a:p>
          </p:txBody>
        </p:sp>
        <p:cxnSp>
          <p:nvCxnSpPr>
            <p:cNvPr id="26" name="AutoShape 30"/>
            <p:cNvCxnSpPr>
              <a:cxnSpLocks noChangeShapeType="1"/>
              <a:stCxn id="21" idx="4"/>
              <a:endCxn id="23" idx="0"/>
            </p:cNvCxnSpPr>
            <p:nvPr/>
          </p:nvCxnSpPr>
          <p:spPr bwMode="auto">
            <a:xfrm flipH="1">
              <a:off x="1394" y="2548"/>
              <a:ext cx="30" cy="25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1"/>
            <p:cNvCxnSpPr>
              <a:cxnSpLocks noChangeShapeType="1"/>
              <a:stCxn id="17" idx="4"/>
              <a:endCxn id="24" idx="0"/>
            </p:cNvCxnSpPr>
            <p:nvPr/>
          </p:nvCxnSpPr>
          <p:spPr bwMode="auto">
            <a:xfrm flipH="1">
              <a:off x="2274" y="2548"/>
              <a:ext cx="29" cy="24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2"/>
            <p:cNvCxnSpPr>
              <a:cxnSpLocks noChangeShapeType="1"/>
              <a:stCxn id="19" idx="4"/>
              <a:endCxn id="25" idx="0"/>
            </p:cNvCxnSpPr>
            <p:nvPr/>
          </p:nvCxnSpPr>
          <p:spPr bwMode="auto">
            <a:xfrm flipH="1">
              <a:off x="4151" y="2548"/>
              <a:ext cx="38" cy="22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Box 52"/>
            <p:cNvSpPr txBox="1">
              <a:spLocks noChangeArrowheads="1"/>
            </p:cNvSpPr>
            <p:nvPr/>
          </p:nvSpPr>
          <p:spPr bwMode="auto">
            <a:xfrm>
              <a:off x="2657" y="2719"/>
              <a:ext cx="1100"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sz="3200">
                  <a:sym typeface="Symbol" pitchFamily="18" charset="2"/>
                </a:rPr>
                <a:t>        </a:t>
              </a:r>
            </a:p>
          </p:txBody>
        </p:sp>
      </p:grpSp>
      <p:grpSp>
        <p:nvGrpSpPr>
          <p:cNvPr id="30" name="Group 70"/>
          <p:cNvGrpSpPr>
            <a:grpSpLocks/>
          </p:cNvGrpSpPr>
          <p:nvPr/>
        </p:nvGrpSpPr>
        <p:grpSpPr bwMode="auto">
          <a:xfrm>
            <a:off x="4393630" y="5103644"/>
            <a:ext cx="5554662" cy="922339"/>
            <a:chOff x="1105" y="3008"/>
            <a:chExt cx="3499" cy="581"/>
          </a:xfrm>
        </p:grpSpPr>
        <p:grpSp>
          <p:nvGrpSpPr>
            <p:cNvPr id="31" name="Group 54"/>
            <p:cNvGrpSpPr>
              <a:grpSpLocks/>
            </p:cNvGrpSpPr>
            <p:nvPr/>
          </p:nvGrpSpPr>
          <p:grpSpPr bwMode="auto">
            <a:xfrm>
              <a:off x="1105" y="3260"/>
              <a:ext cx="660" cy="329"/>
              <a:chOff x="1105" y="3383"/>
              <a:chExt cx="660" cy="329"/>
            </a:xfrm>
          </p:grpSpPr>
          <p:sp>
            <p:nvSpPr>
              <p:cNvPr id="42" name="Text Box 34"/>
              <p:cNvSpPr txBox="1">
                <a:spLocks noChangeArrowheads="1"/>
              </p:cNvSpPr>
              <p:nvPr/>
            </p:nvSpPr>
            <p:spPr bwMode="auto">
              <a:xfrm>
                <a:off x="1144" y="3403"/>
                <a:ext cx="5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Model1</a:t>
                </a:r>
              </a:p>
            </p:txBody>
          </p:sp>
          <p:sp>
            <p:nvSpPr>
              <p:cNvPr id="43" name="Oval 35"/>
              <p:cNvSpPr>
                <a:spLocks noChangeArrowheads="1"/>
              </p:cNvSpPr>
              <p:nvPr/>
            </p:nvSpPr>
            <p:spPr bwMode="auto">
              <a:xfrm>
                <a:off x="1105"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grpSp>
          <p:nvGrpSpPr>
            <p:cNvPr id="32" name="Group 55"/>
            <p:cNvGrpSpPr>
              <a:grpSpLocks/>
            </p:cNvGrpSpPr>
            <p:nvPr/>
          </p:nvGrpSpPr>
          <p:grpSpPr bwMode="auto">
            <a:xfrm>
              <a:off x="1977" y="3260"/>
              <a:ext cx="660" cy="329"/>
              <a:chOff x="1977" y="3383"/>
              <a:chExt cx="660" cy="329"/>
            </a:xfrm>
          </p:grpSpPr>
          <p:sp>
            <p:nvSpPr>
              <p:cNvPr id="40" name="Text Box 44"/>
              <p:cNvSpPr txBox="1">
                <a:spLocks noChangeArrowheads="1"/>
              </p:cNvSpPr>
              <p:nvPr/>
            </p:nvSpPr>
            <p:spPr bwMode="auto">
              <a:xfrm>
                <a:off x="2016" y="3403"/>
                <a:ext cx="5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Model2</a:t>
                </a:r>
              </a:p>
            </p:txBody>
          </p:sp>
          <p:sp>
            <p:nvSpPr>
              <p:cNvPr id="41" name="Oval 45"/>
              <p:cNvSpPr>
                <a:spLocks noChangeArrowheads="1"/>
              </p:cNvSpPr>
              <p:nvPr/>
            </p:nvSpPr>
            <p:spPr bwMode="auto">
              <a:xfrm>
                <a:off x="1977"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grpSp>
          <p:nvGrpSpPr>
            <p:cNvPr id="33" name="Group 56"/>
            <p:cNvGrpSpPr>
              <a:grpSpLocks/>
            </p:cNvGrpSpPr>
            <p:nvPr/>
          </p:nvGrpSpPr>
          <p:grpSpPr bwMode="auto">
            <a:xfrm>
              <a:off x="3855" y="3260"/>
              <a:ext cx="749" cy="329"/>
              <a:chOff x="3855" y="3383"/>
              <a:chExt cx="660" cy="329"/>
            </a:xfrm>
          </p:grpSpPr>
          <p:sp>
            <p:nvSpPr>
              <p:cNvPr id="38" name="Text Box 47"/>
              <p:cNvSpPr txBox="1">
                <a:spLocks noChangeArrowheads="1"/>
              </p:cNvSpPr>
              <p:nvPr/>
            </p:nvSpPr>
            <p:spPr bwMode="auto">
              <a:xfrm>
                <a:off x="3894" y="3403"/>
                <a:ext cx="571"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Model m</a:t>
                </a:r>
              </a:p>
            </p:txBody>
          </p:sp>
          <p:sp>
            <p:nvSpPr>
              <p:cNvPr id="39" name="Oval 48"/>
              <p:cNvSpPr>
                <a:spLocks noChangeArrowheads="1"/>
              </p:cNvSpPr>
              <p:nvPr/>
            </p:nvSpPr>
            <p:spPr bwMode="auto">
              <a:xfrm>
                <a:off x="3855"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cxnSp>
          <p:nvCxnSpPr>
            <p:cNvPr id="34" name="AutoShape 49"/>
            <p:cNvCxnSpPr>
              <a:cxnSpLocks noChangeShapeType="1"/>
              <a:stCxn id="23" idx="2"/>
              <a:endCxn id="43" idx="0"/>
            </p:cNvCxnSpPr>
            <p:nvPr/>
          </p:nvCxnSpPr>
          <p:spPr bwMode="auto">
            <a:xfrm>
              <a:off x="1394" y="3039"/>
              <a:ext cx="41" cy="22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50"/>
            <p:cNvCxnSpPr>
              <a:cxnSpLocks noChangeShapeType="1"/>
              <a:stCxn id="24" idx="2"/>
              <a:endCxn id="41" idx="0"/>
            </p:cNvCxnSpPr>
            <p:nvPr/>
          </p:nvCxnSpPr>
          <p:spPr bwMode="auto">
            <a:xfrm>
              <a:off x="2274" y="3027"/>
              <a:ext cx="33" cy="23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51"/>
            <p:cNvCxnSpPr>
              <a:cxnSpLocks noChangeShapeType="1"/>
              <a:stCxn id="25" idx="2"/>
              <a:endCxn id="39" idx="0"/>
            </p:cNvCxnSpPr>
            <p:nvPr/>
          </p:nvCxnSpPr>
          <p:spPr bwMode="auto">
            <a:xfrm>
              <a:off x="4151" y="3008"/>
              <a:ext cx="79" cy="25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53"/>
            <p:cNvSpPr txBox="1">
              <a:spLocks noChangeArrowheads="1"/>
            </p:cNvSpPr>
            <p:nvPr/>
          </p:nvSpPr>
          <p:spPr bwMode="auto">
            <a:xfrm>
              <a:off x="2660" y="3169"/>
              <a:ext cx="1100"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sz="3200">
                  <a:sym typeface="Symbol" pitchFamily="18" charset="2"/>
                </a:rPr>
                <a:t>        </a:t>
              </a:r>
            </a:p>
          </p:txBody>
        </p:sp>
      </p:grpSp>
      <p:grpSp>
        <p:nvGrpSpPr>
          <p:cNvPr id="44" name="Group 71"/>
          <p:cNvGrpSpPr>
            <a:grpSpLocks/>
          </p:cNvGrpSpPr>
          <p:nvPr/>
        </p:nvGrpSpPr>
        <p:grpSpPr bwMode="auto">
          <a:xfrm>
            <a:off x="4917507" y="6025983"/>
            <a:ext cx="4435477" cy="687388"/>
            <a:chOff x="1435" y="3589"/>
            <a:chExt cx="2794" cy="433"/>
          </a:xfrm>
        </p:grpSpPr>
        <p:sp>
          <p:nvSpPr>
            <p:cNvPr id="45" name="Text Box 57"/>
            <p:cNvSpPr txBox="1">
              <a:spLocks noChangeArrowheads="1"/>
            </p:cNvSpPr>
            <p:nvPr/>
          </p:nvSpPr>
          <p:spPr bwMode="auto">
            <a:xfrm>
              <a:off x="2016" y="3788"/>
              <a:ext cx="1112" cy="234"/>
            </a:xfrm>
            <a:prstGeom prst="rect">
              <a:avLst/>
            </a:prstGeom>
            <a:noFill/>
            <a:ln w="38100">
              <a:solidFill>
                <a:srgbClr val="CC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Model Combiner</a:t>
              </a:r>
            </a:p>
          </p:txBody>
        </p:sp>
        <p:cxnSp>
          <p:nvCxnSpPr>
            <p:cNvPr id="46" name="AutoShape 59"/>
            <p:cNvCxnSpPr>
              <a:cxnSpLocks noChangeShapeType="1"/>
              <a:stCxn id="43" idx="4"/>
              <a:endCxn id="45" idx="0"/>
            </p:cNvCxnSpPr>
            <p:nvPr/>
          </p:nvCxnSpPr>
          <p:spPr bwMode="auto">
            <a:xfrm>
              <a:off x="1435" y="3589"/>
              <a:ext cx="1137" cy="19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AutoShape 60"/>
            <p:cNvCxnSpPr>
              <a:cxnSpLocks noChangeShapeType="1"/>
              <a:stCxn id="41" idx="4"/>
              <a:endCxn id="45" idx="0"/>
            </p:cNvCxnSpPr>
            <p:nvPr/>
          </p:nvCxnSpPr>
          <p:spPr bwMode="auto">
            <a:xfrm>
              <a:off x="2307" y="3589"/>
              <a:ext cx="265" cy="19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61"/>
            <p:cNvCxnSpPr>
              <a:cxnSpLocks noChangeShapeType="1"/>
              <a:stCxn id="39" idx="4"/>
              <a:endCxn id="45" idx="0"/>
            </p:cNvCxnSpPr>
            <p:nvPr/>
          </p:nvCxnSpPr>
          <p:spPr bwMode="auto">
            <a:xfrm flipH="1">
              <a:off x="2572" y="3589"/>
              <a:ext cx="1657" cy="19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Group 72"/>
          <p:cNvGrpSpPr>
            <a:grpSpLocks/>
          </p:cNvGrpSpPr>
          <p:nvPr/>
        </p:nvGrpSpPr>
        <p:grpSpPr bwMode="auto">
          <a:xfrm>
            <a:off x="7605143" y="6291088"/>
            <a:ext cx="3027363" cy="522288"/>
            <a:chOff x="3128" y="3756"/>
            <a:chExt cx="1907" cy="329"/>
          </a:xfrm>
        </p:grpSpPr>
        <p:grpSp>
          <p:nvGrpSpPr>
            <p:cNvPr id="50" name="Group 64"/>
            <p:cNvGrpSpPr>
              <a:grpSpLocks/>
            </p:cNvGrpSpPr>
            <p:nvPr/>
          </p:nvGrpSpPr>
          <p:grpSpPr bwMode="auto">
            <a:xfrm>
              <a:off x="3830" y="3756"/>
              <a:ext cx="1205" cy="329"/>
              <a:chOff x="3855" y="3383"/>
              <a:chExt cx="660" cy="329"/>
            </a:xfrm>
          </p:grpSpPr>
          <p:sp>
            <p:nvSpPr>
              <p:cNvPr id="52" name="Text Box 65"/>
              <p:cNvSpPr txBox="1">
                <a:spLocks noChangeArrowheads="1"/>
              </p:cNvSpPr>
              <p:nvPr/>
            </p:nvSpPr>
            <p:spPr bwMode="auto">
              <a:xfrm>
                <a:off x="3894" y="3403"/>
                <a:ext cx="526"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hu-HU"/>
                  <a:t> Final Model</a:t>
                </a:r>
              </a:p>
            </p:txBody>
          </p:sp>
          <p:sp>
            <p:nvSpPr>
              <p:cNvPr id="53" name="Oval 66"/>
              <p:cNvSpPr>
                <a:spLocks noChangeArrowheads="1"/>
              </p:cNvSpPr>
              <p:nvPr/>
            </p:nvSpPr>
            <p:spPr bwMode="auto">
              <a:xfrm>
                <a:off x="3855"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cxnSp>
          <p:nvCxnSpPr>
            <p:cNvPr id="51" name="AutoShape 67"/>
            <p:cNvCxnSpPr>
              <a:cxnSpLocks noChangeShapeType="1"/>
              <a:stCxn id="45" idx="3"/>
              <a:endCxn id="53" idx="2"/>
            </p:cNvCxnSpPr>
            <p:nvPr/>
          </p:nvCxnSpPr>
          <p:spPr bwMode="auto">
            <a:xfrm>
              <a:off x="3128" y="3905"/>
              <a:ext cx="702" cy="1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077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0" y="0"/>
            <a:ext cx="9144000" cy="25717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61795" name="Rectangle 3"/>
          <p:cNvSpPr>
            <a:spLocks noChangeArrowheads="1"/>
          </p:cNvSpPr>
          <p:nvPr/>
        </p:nvSpPr>
        <p:spPr bwMode="auto">
          <a:xfrm>
            <a:off x="1689101" y="0"/>
            <a:ext cx="8291513" cy="990600"/>
          </a:xfrm>
          <a:prstGeom prst="rect">
            <a:avLst/>
          </a:prstGeom>
          <a:noFill/>
          <a:ln w="9525">
            <a:noFill/>
            <a:miter lim="800000"/>
            <a:headEnd/>
            <a:tailEnd/>
          </a:ln>
          <a:effectLst/>
        </p:spPr>
        <p:txBody>
          <a:bodyPr anchor="ctr"/>
          <a:lstStyle/>
          <a:p>
            <a:pPr>
              <a:defRPr/>
            </a:pPr>
            <a:r>
              <a:rPr lang="en-US" sz="44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Defining Distance Measures</a:t>
            </a:r>
          </a:p>
        </p:txBody>
      </p:sp>
      <p:sp>
        <p:nvSpPr>
          <p:cNvPr id="11268" name="Text Box 4"/>
          <p:cNvSpPr txBox="1">
            <a:spLocks noChangeArrowheads="1"/>
          </p:cNvSpPr>
          <p:nvPr/>
        </p:nvSpPr>
        <p:spPr bwMode="auto">
          <a:xfrm>
            <a:off x="1847850" y="1143001"/>
            <a:ext cx="8610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10000"/>
              </a:lnSpc>
            </a:pPr>
            <a:r>
              <a:rPr lang="en-US" altLang="en-US" b="1"/>
              <a:t>Definition</a:t>
            </a:r>
            <a:r>
              <a:rPr lang="en-US" altLang="en-US"/>
              <a:t>: Let </a:t>
            </a:r>
            <a:r>
              <a:rPr lang="en-US" altLang="en-US" i="1"/>
              <a:t>O</a:t>
            </a:r>
            <a:r>
              <a:rPr lang="en-US" altLang="en-US" baseline="-25000"/>
              <a:t>1</a:t>
            </a:r>
            <a:r>
              <a:rPr lang="en-US" altLang="en-US"/>
              <a:t> and </a:t>
            </a:r>
            <a:r>
              <a:rPr lang="en-US" altLang="en-US" i="1"/>
              <a:t>O</a:t>
            </a:r>
            <a:r>
              <a:rPr lang="en-US" altLang="en-US" baseline="-25000"/>
              <a:t>2</a:t>
            </a:r>
            <a:r>
              <a:rPr lang="en-US" altLang="en-US"/>
              <a:t> be two objects from the universe of possible objects. The distance (dissimilarity) between </a:t>
            </a:r>
            <a:r>
              <a:rPr lang="en-US" altLang="en-US" i="1"/>
              <a:t>O</a:t>
            </a:r>
            <a:r>
              <a:rPr lang="en-US" altLang="en-US" baseline="-25000"/>
              <a:t>1</a:t>
            </a:r>
            <a:r>
              <a:rPr lang="en-US" altLang="en-US"/>
              <a:t> and </a:t>
            </a:r>
            <a:r>
              <a:rPr lang="en-US" altLang="en-US" i="1"/>
              <a:t>O</a:t>
            </a:r>
            <a:r>
              <a:rPr lang="en-US" altLang="en-US" baseline="-25000"/>
              <a:t>2</a:t>
            </a:r>
            <a:r>
              <a:rPr lang="en-US" altLang="en-US"/>
              <a:t> is a real number denoted by </a:t>
            </a:r>
            <a:r>
              <a:rPr lang="en-US" altLang="en-US" i="1"/>
              <a:t>D</a:t>
            </a:r>
            <a:r>
              <a:rPr lang="en-US" altLang="en-US"/>
              <a:t>(</a:t>
            </a:r>
            <a:r>
              <a:rPr lang="en-US" altLang="en-US" i="1"/>
              <a:t>O</a:t>
            </a:r>
            <a:r>
              <a:rPr lang="en-US" altLang="en-US" baseline="-25000"/>
              <a:t>1</a:t>
            </a:r>
            <a:r>
              <a:rPr lang="en-US" altLang="en-US"/>
              <a:t>,</a:t>
            </a:r>
            <a:r>
              <a:rPr lang="en-US" altLang="en-US" i="1"/>
              <a:t>O</a:t>
            </a:r>
            <a:r>
              <a:rPr lang="en-US" altLang="en-US" baseline="-25000"/>
              <a:t>2</a:t>
            </a:r>
            <a:r>
              <a:rPr lang="en-US" altLang="en-US"/>
              <a:t>)</a:t>
            </a:r>
            <a:endParaRPr lang="en-US" altLang="en-US">
              <a:sym typeface="Symbol" pitchFamily="18" charset="2"/>
            </a:endParaRPr>
          </a:p>
        </p:txBody>
      </p:sp>
      <p:pic>
        <p:nvPicPr>
          <p:cNvPr id="11269" name="Picture 5" descr="C:\WINNT\Profiles\eamonn.000\Desktop\gorill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9101" y="2684463"/>
            <a:ext cx="148431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C:\WINNT\Profiles\eamonn.000\Desktop\chi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1" y="2798763"/>
            <a:ext cx="10191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286000" y="4543425"/>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1272" name="Rectangle 8"/>
          <p:cNvSpPr>
            <a:spLocks noChangeArrowheads="1"/>
          </p:cNvSpPr>
          <p:nvPr/>
        </p:nvSpPr>
        <p:spPr bwMode="auto">
          <a:xfrm>
            <a:off x="8505825" y="4543425"/>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1273" name="Rectangle 9"/>
          <p:cNvSpPr>
            <a:spLocks noChangeArrowheads="1"/>
          </p:cNvSpPr>
          <p:nvPr/>
        </p:nvSpPr>
        <p:spPr bwMode="auto">
          <a:xfrm>
            <a:off x="5486400" y="4543425"/>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61802" name="AutoShape 10"/>
          <p:cNvSpPr>
            <a:spLocks noChangeArrowheads="1"/>
          </p:cNvSpPr>
          <p:nvPr/>
        </p:nvSpPr>
        <p:spPr bwMode="auto">
          <a:xfrm rot="-992687">
            <a:off x="2438400"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3" name="AutoShape 11"/>
          <p:cNvSpPr>
            <a:spLocks noChangeArrowheads="1"/>
          </p:cNvSpPr>
          <p:nvPr/>
        </p:nvSpPr>
        <p:spPr bwMode="auto">
          <a:xfrm rot="-992687">
            <a:off x="5562600"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4" name="AutoShape 12"/>
          <p:cNvSpPr>
            <a:spLocks noChangeArrowheads="1"/>
          </p:cNvSpPr>
          <p:nvPr/>
        </p:nvSpPr>
        <p:spPr bwMode="auto">
          <a:xfrm rot="-992687">
            <a:off x="8658225"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5" name="AutoShape 13"/>
          <p:cNvSpPr>
            <a:spLocks noChangeArrowheads="1"/>
          </p:cNvSpPr>
          <p:nvPr/>
        </p:nvSpPr>
        <p:spPr bwMode="auto">
          <a:xfrm rot="992687" flipH="1">
            <a:off x="3429000"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6" name="AutoShape 14"/>
          <p:cNvSpPr>
            <a:spLocks noChangeArrowheads="1"/>
          </p:cNvSpPr>
          <p:nvPr/>
        </p:nvSpPr>
        <p:spPr bwMode="auto">
          <a:xfrm rot="992687" flipH="1">
            <a:off x="6662738"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7" name="AutoShape 15"/>
          <p:cNvSpPr>
            <a:spLocks noChangeArrowheads="1"/>
          </p:cNvSpPr>
          <p:nvPr/>
        </p:nvSpPr>
        <p:spPr bwMode="auto">
          <a:xfrm rot="992687" flipH="1">
            <a:off x="9648825"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1280" name="Text Box 16"/>
          <p:cNvSpPr txBox="1">
            <a:spLocks noChangeArrowheads="1"/>
          </p:cNvSpPr>
          <p:nvPr/>
        </p:nvSpPr>
        <p:spPr bwMode="auto">
          <a:xfrm>
            <a:off x="2581276" y="6400801"/>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0.23</a:t>
            </a:r>
          </a:p>
        </p:txBody>
      </p:sp>
      <p:sp>
        <p:nvSpPr>
          <p:cNvPr id="161809" name="AutoShape 17"/>
          <p:cNvSpPr>
            <a:spLocks noChangeArrowheads="1"/>
          </p:cNvSpPr>
          <p:nvPr/>
        </p:nvSpPr>
        <p:spPr bwMode="auto">
          <a:xfrm rot="21550572" flipH="1">
            <a:off x="2724150" y="6181725"/>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1282" name="Text Box 18"/>
          <p:cNvSpPr txBox="1">
            <a:spLocks noChangeArrowheads="1"/>
          </p:cNvSpPr>
          <p:nvPr/>
        </p:nvSpPr>
        <p:spPr bwMode="auto">
          <a:xfrm>
            <a:off x="5884863" y="640080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3</a:t>
            </a:r>
          </a:p>
        </p:txBody>
      </p:sp>
      <p:sp>
        <p:nvSpPr>
          <p:cNvPr id="161811" name="AutoShape 19"/>
          <p:cNvSpPr>
            <a:spLocks noChangeArrowheads="1"/>
          </p:cNvSpPr>
          <p:nvPr/>
        </p:nvSpPr>
        <p:spPr bwMode="auto">
          <a:xfrm rot="21550572" flipH="1">
            <a:off x="5924550" y="6181725"/>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1284" name="Text Box 20"/>
          <p:cNvSpPr txBox="1">
            <a:spLocks noChangeArrowheads="1"/>
          </p:cNvSpPr>
          <p:nvPr/>
        </p:nvSpPr>
        <p:spPr bwMode="auto">
          <a:xfrm>
            <a:off x="8753476" y="6400801"/>
            <a:ext cx="955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342.7</a:t>
            </a:r>
          </a:p>
        </p:txBody>
      </p:sp>
      <p:sp>
        <p:nvSpPr>
          <p:cNvPr id="161813" name="AutoShape 21"/>
          <p:cNvSpPr>
            <a:spLocks noChangeArrowheads="1"/>
          </p:cNvSpPr>
          <p:nvPr/>
        </p:nvSpPr>
        <p:spPr bwMode="auto">
          <a:xfrm rot="21550572" flipH="1">
            <a:off x="9020175" y="6181725"/>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1286" name="Text Box 22"/>
          <p:cNvSpPr txBox="1">
            <a:spLocks noChangeArrowheads="1"/>
          </p:cNvSpPr>
          <p:nvPr/>
        </p:nvSpPr>
        <p:spPr bwMode="auto">
          <a:xfrm>
            <a:off x="4953001" y="3430588"/>
            <a:ext cx="1247775" cy="5191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b="1">
                <a:latin typeface="Courier New" pitchFamily="49" charset="0"/>
              </a:rPr>
              <a:t>Peter</a:t>
            </a:r>
          </a:p>
        </p:txBody>
      </p:sp>
      <p:sp>
        <p:nvSpPr>
          <p:cNvPr id="11287" name="Text Box 23"/>
          <p:cNvSpPr txBox="1">
            <a:spLocks noChangeArrowheads="1"/>
          </p:cNvSpPr>
          <p:nvPr/>
        </p:nvSpPr>
        <p:spPr bwMode="auto">
          <a:xfrm>
            <a:off x="6319839" y="3430588"/>
            <a:ext cx="1247775" cy="5191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b="1">
                <a:latin typeface="Courier New" pitchFamily="49" charset="0"/>
              </a:rPr>
              <a:t>Piotr</a:t>
            </a:r>
          </a:p>
        </p:txBody>
      </p:sp>
      <p:pic>
        <p:nvPicPr>
          <p:cNvPr id="11288"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851" y="2743201"/>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626" y="2743201"/>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0" name="TextBox 25"/>
          <p:cNvSpPr txBox="1">
            <a:spLocks noChangeArrowheads="1"/>
          </p:cNvSpPr>
          <p:nvPr/>
        </p:nvSpPr>
        <p:spPr bwMode="auto">
          <a:xfrm>
            <a:off x="1847851" y="773114"/>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from Eamonn Keogh</a:t>
            </a:r>
          </a:p>
        </p:txBody>
      </p:sp>
    </p:spTree>
    <p:extLst>
      <p:ext uri="{BB962C8B-B14F-4D97-AF65-F5344CB8AC3E}">
        <p14:creationId xmlns:p14="http://schemas.microsoft.com/office/powerpoint/2010/main" val="2502382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1771650" y="685800"/>
            <a:ext cx="8610600" cy="435133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nSpc>
                <a:spcPct val="110000"/>
              </a:lnSpc>
              <a:defRPr/>
            </a:pPr>
            <a:endParaRPr lang="en-US" altLang="en-US"/>
          </a:p>
          <a:p>
            <a:pPr>
              <a:lnSpc>
                <a:spcPct val="110000"/>
              </a:lnSpc>
              <a:defRPr/>
            </a:pPr>
            <a:r>
              <a:rPr lang="en-US" altLang="en-US" sz="3200">
                <a:effectLst>
                  <a:outerShdw blurRad="38100" dist="38100" dir="2700000" algn="tl">
                    <a:srgbClr val="C0C0C0"/>
                  </a:outerShdw>
                </a:effectLst>
              </a:rPr>
              <a:t>What properties should a distance measure have?</a:t>
            </a:r>
          </a:p>
          <a:p>
            <a:pPr>
              <a:lnSpc>
                <a:spcPct val="110000"/>
              </a:lnSpc>
              <a:defRPr/>
            </a:pPr>
            <a:endParaRPr lang="en-US" altLang="en-US" sz="2800">
              <a:effectLst>
                <a:outerShdw blurRad="38100" dist="38100" dir="2700000" algn="tl">
                  <a:srgbClr val="C0C0C0"/>
                </a:outerShdw>
              </a:effectLst>
            </a:endParaRPr>
          </a:p>
          <a:p>
            <a:pPr>
              <a:lnSpc>
                <a:spcPct val="110000"/>
              </a:lnSpc>
              <a:buFontTx/>
              <a:buChar char="•"/>
              <a:defRPr/>
            </a:pPr>
            <a:r>
              <a:rPr lang="en-US" altLang="en-US" sz="2800"/>
              <a:t> </a:t>
            </a:r>
            <a:r>
              <a:rPr lang="en-US" altLang="en-US" sz="2800" i="1"/>
              <a:t>D</a:t>
            </a:r>
            <a:r>
              <a:rPr lang="en-US" altLang="en-US" sz="2800"/>
              <a:t>(A,B) = </a:t>
            </a:r>
            <a:r>
              <a:rPr lang="en-US" altLang="en-US" sz="2800" i="1"/>
              <a:t>D</a:t>
            </a:r>
            <a:r>
              <a:rPr lang="en-US" altLang="en-US" sz="2800"/>
              <a:t>(B,A)		</a:t>
            </a:r>
            <a:r>
              <a:rPr lang="en-US" altLang="en-US" i="1"/>
              <a:t>Symmetry </a:t>
            </a:r>
            <a:endParaRPr lang="en-US" altLang="en-US" sz="2800"/>
          </a:p>
          <a:p>
            <a:pPr>
              <a:lnSpc>
                <a:spcPct val="110000"/>
              </a:lnSpc>
              <a:buFontTx/>
              <a:buChar char="•"/>
              <a:defRPr/>
            </a:pPr>
            <a:r>
              <a:rPr lang="en-US" altLang="en-US" sz="2800"/>
              <a:t> </a:t>
            </a:r>
            <a:r>
              <a:rPr lang="en-US" altLang="en-US" sz="2800" i="1"/>
              <a:t>D</a:t>
            </a:r>
            <a:r>
              <a:rPr lang="en-US" altLang="en-US" sz="2800"/>
              <a:t>(A,A) = 0			</a:t>
            </a:r>
            <a:r>
              <a:rPr lang="en-US" altLang="en-US" i="1"/>
              <a:t>Constancy of Self-Similarity</a:t>
            </a:r>
            <a:endParaRPr lang="en-US" altLang="en-US" sz="2800"/>
          </a:p>
          <a:p>
            <a:pPr>
              <a:lnSpc>
                <a:spcPct val="110000"/>
              </a:lnSpc>
              <a:buFontTx/>
              <a:buChar char="•"/>
              <a:defRPr/>
            </a:pPr>
            <a:r>
              <a:rPr lang="en-US" altLang="en-US" sz="2800"/>
              <a:t> </a:t>
            </a:r>
            <a:r>
              <a:rPr lang="en-US" altLang="en-US" sz="2800" i="1"/>
              <a:t>D</a:t>
            </a:r>
            <a:r>
              <a:rPr lang="en-US" altLang="en-US" sz="2800"/>
              <a:t>(A,B) = 0 iif A= B 		</a:t>
            </a:r>
            <a:r>
              <a:rPr lang="en-US" altLang="en-US" i="1"/>
              <a:t>Positivity (Separation)</a:t>
            </a:r>
          </a:p>
          <a:p>
            <a:pPr>
              <a:lnSpc>
                <a:spcPct val="110000"/>
              </a:lnSpc>
              <a:buFontTx/>
              <a:buChar char="•"/>
              <a:defRPr/>
            </a:pPr>
            <a:r>
              <a:rPr lang="en-US" altLang="en-US" sz="2800"/>
              <a:t> </a:t>
            </a:r>
            <a:r>
              <a:rPr lang="en-US" altLang="en-US" sz="2800" i="1"/>
              <a:t>D</a:t>
            </a:r>
            <a:r>
              <a:rPr lang="en-US" altLang="en-US" sz="2800"/>
              <a:t>(A,B) </a:t>
            </a:r>
            <a:r>
              <a:rPr lang="en-US" altLang="en-US" sz="2800">
                <a:sym typeface="Symbol" pitchFamily="-111" charset="2"/>
              </a:rPr>
              <a:t> </a:t>
            </a:r>
            <a:r>
              <a:rPr lang="en-US" altLang="en-US" sz="2800" i="1">
                <a:sym typeface="Symbol" pitchFamily="-111" charset="2"/>
              </a:rPr>
              <a:t>D</a:t>
            </a:r>
            <a:r>
              <a:rPr lang="en-US" altLang="en-US" sz="2800">
                <a:sym typeface="Symbol" pitchFamily="-111" charset="2"/>
              </a:rPr>
              <a:t>(A,C) + </a:t>
            </a:r>
            <a:r>
              <a:rPr lang="en-US" altLang="en-US" sz="2800" i="1">
                <a:sym typeface="Symbol" pitchFamily="-111" charset="2"/>
              </a:rPr>
              <a:t>D</a:t>
            </a:r>
            <a:r>
              <a:rPr lang="en-US" altLang="en-US" sz="2800">
                <a:sym typeface="Symbol" pitchFamily="-111" charset="2"/>
              </a:rPr>
              <a:t>(B,C)	</a:t>
            </a:r>
            <a:r>
              <a:rPr lang="en-US" altLang="en-US" i="1"/>
              <a:t>Triangular Inequality</a:t>
            </a:r>
            <a:r>
              <a:rPr lang="en-US" altLang="en-US" sz="2800"/>
              <a:t> </a:t>
            </a:r>
          </a:p>
          <a:p>
            <a:pPr lvl="3">
              <a:lnSpc>
                <a:spcPct val="110000"/>
              </a:lnSpc>
              <a:defRPr/>
            </a:pPr>
            <a:endParaRPr lang="en-US" altLang="en-US">
              <a:sym typeface="Symbol" pitchFamily="-111" charset="2"/>
            </a:endParaRPr>
          </a:p>
        </p:txBody>
      </p:sp>
      <p:sp>
        <p:nvSpPr>
          <p:cNvPr id="12291" name="TextBox 21"/>
          <p:cNvSpPr txBox="1">
            <a:spLocks noChangeArrowheads="1"/>
          </p:cNvSpPr>
          <p:nvPr/>
        </p:nvSpPr>
        <p:spPr bwMode="auto">
          <a:xfrm>
            <a:off x="6129338" y="3159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593723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771650" y="1228725"/>
            <a:ext cx="8210550" cy="476250"/>
          </a:xfrm>
          <a:prstGeom prst="rect">
            <a:avLst/>
          </a:prstGeom>
          <a:noFill/>
          <a:ln w="9525">
            <a:noFill/>
            <a:miter lim="800000"/>
            <a:headEnd/>
            <a:tailEnd/>
          </a:ln>
          <a:effectLst/>
        </p:spPr>
        <p:txBody>
          <a:bodyPr anchor="ctr"/>
          <a:lstStyle/>
          <a:p>
            <a:pPr>
              <a:defRPr/>
            </a:pPr>
            <a:r>
              <a:rPr lang="en-US" sz="36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Intuitions behind desirable distance measure properties</a:t>
            </a:r>
          </a:p>
        </p:txBody>
      </p:sp>
      <p:sp>
        <p:nvSpPr>
          <p:cNvPr id="13315" name="Text Box 3"/>
          <p:cNvSpPr txBox="1">
            <a:spLocks noChangeArrowheads="1"/>
          </p:cNvSpPr>
          <p:nvPr/>
        </p:nvSpPr>
        <p:spPr bwMode="auto">
          <a:xfrm>
            <a:off x="1771650" y="2590801"/>
            <a:ext cx="88773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10000"/>
              </a:lnSpc>
            </a:pPr>
            <a:r>
              <a:rPr lang="en-US" altLang="en-US" i="1"/>
              <a:t>D</a:t>
            </a:r>
            <a:r>
              <a:rPr lang="en-US" altLang="en-US"/>
              <a:t>(A,B) = </a:t>
            </a:r>
            <a:r>
              <a:rPr lang="en-US" altLang="en-US" i="1"/>
              <a:t>D</a:t>
            </a:r>
            <a:r>
              <a:rPr lang="en-US" altLang="en-US"/>
              <a:t>(B,A)			</a:t>
            </a:r>
            <a:endParaRPr lang="en-US" altLang="en-US" sz="2000" i="1"/>
          </a:p>
          <a:p>
            <a:pPr>
              <a:lnSpc>
                <a:spcPct val="110000"/>
              </a:lnSpc>
            </a:pPr>
            <a:r>
              <a:rPr lang="en-US" altLang="en-US" sz="2000" i="1"/>
              <a:t>Otherwise you could claim “Alex looks like Bob, but Bob looks nothing like Alex.”</a:t>
            </a:r>
          </a:p>
          <a:p>
            <a:pPr>
              <a:lnSpc>
                <a:spcPct val="110000"/>
              </a:lnSpc>
            </a:pPr>
            <a:endParaRPr lang="en-US" altLang="en-US"/>
          </a:p>
          <a:p>
            <a:pPr>
              <a:lnSpc>
                <a:spcPct val="110000"/>
              </a:lnSpc>
            </a:pPr>
            <a:r>
              <a:rPr lang="en-US" altLang="en-US" i="1"/>
              <a:t>D</a:t>
            </a:r>
            <a:r>
              <a:rPr lang="en-US" altLang="en-US"/>
              <a:t>(A,A) = 0				</a:t>
            </a:r>
            <a:endParaRPr lang="en-US" altLang="en-US" sz="2000" i="1"/>
          </a:p>
          <a:p>
            <a:pPr>
              <a:lnSpc>
                <a:spcPct val="110000"/>
              </a:lnSpc>
            </a:pPr>
            <a:r>
              <a:rPr lang="en-US" altLang="en-US" sz="2000" i="1"/>
              <a:t>Otherwise you could claim “Alex looks more like Bob, than Bob does.”</a:t>
            </a:r>
            <a:endParaRPr lang="en-US" altLang="en-US"/>
          </a:p>
          <a:p>
            <a:pPr>
              <a:lnSpc>
                <a:spcPct val="110000"/>
              </a:lnSpc>
            </a:pPr>
            <a:endParaRPr lang="en-US" altLang="en-US" i="1"/>
          </a:p>
        </p:txBody>
      </p:sp>
      <p:sp>
        <p:nvSpPr>
          <p:cNvPr id="13316" name="TextBox 3"/>
          <p:cNvSpPr txBox="1">
            <a:spLocks noChangeArrowheads="1"/>
          </p:cNvSpPr>
          <p:nvPr/>
        </p:nvSpPr>
        <p:spPr bwMode="auto">
          <a:xfrm>
            <a:off x="6396038" y="13176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473887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771650" y="1228725"/>
            <a:ext cx="8210550" cy="476250"/>
          </a:xfrm>
          <a:prstGeom prst="rect">
            <a:avLst/>
          </a:prstGeom>
          <a:noFill/>
          <a:ln w="9525">
            <a:noFill/>
            <a:miter lim="800000"/>
            <a:headEnd/>
            <a:tailEnd/>
          </a:ln>
          <a:effectLst/>
        </p:spPr>
        <p:txBody>
          <a:bodyPr anchor="ct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3600">
                <a:solidFill>
                  <a:schemeClr val="tx2"/>
                </a:solidFill>
                <a:effectLst>
                  <a:outerShdw blurRad="38100" dist="38100" dir="2700000" algn="tl">
                    <a:srgbClr val="C0C0C0"/>
                  </a:outerShdw>
                </a:effectLst>
              </a:rPr>
              <a:t>Intuitions behind desirable distance measure properties (continued)</a:t>
            </a:r>
          </a:p>
        </p:txBody>
      </p:sp>
      <p:sp>
        <p:nvSpPr>
          <p:cNvPr id="14339" name="Text Box 3"/>
          <p:cNvSpPr txBox="1">
            <a:spLocks noChangeArrowheads="1"/>
          </p:cNvSpPr>
          <p:nvPr/>
        </p:nvSpPr>
        <p:spPr bwMode="auto">
          <a:xfrm>
            <a:off x="1771650" y="2590801"/>
            <a:ext cx="88773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10000"/>
              </a:lnSpc>
            </a:pPr>
            <a:r>
              <a:rPr lang="en-US" altLang="en-US" i="1"/>
              <a:t>D</a:t>
            </a:r>
            <a:r>
              <a:rPr lang="en-US" altLang="en-US"/>
              <a:t>(A,B) = 0 IIf A=B </a:t>
            </a:r>
            <a:r>
              <a:rPr lang="en-US" altLang="en-US" sz="2800"/>
              <a:t>	</a:t>
            </a:r>
            <a:endParaRPr lang="en-US" altLang="en-US" sz="2000" i="1"/>
          </a:p>
          <a:p>
            <a:pPr>
              <a:lnSpc>
                <a:spcPct val="110000"/>
              </a:lnSpc>
            </a:pPr>
            <a:r>
              <a:rPr lang="en-US" altLang="en-US" sz="1900" i="1"/>
              <a:t>Otherwise there are objects in your world that are different, but you cannot tell apart.</a:t>
            </a:r>
            <a:endParaRPr lang="en-US" altLang="en-US"/>
          </a:p>
          <a:p>
            <a:pPr>
              <a:lnSpc>
                <a:spcPct val="110000"/>
              </a:lnSpc>
            </a:pPr>
            <a:endParaRPr lang="en-US" altLang="en-US" i="1"/>
          </a:p>
          <a:p>
            <a:pPr>
              <a:lnSpc>
                <a:spcPct val="110000"/>
              </a:lnSpc>
            </a:pPr>
            <a:r>
              <a:rPr lang="en-US" altLang="en-US" i="1"/>
              <a:t>D</a:t>
            </a:r>
            <a:r>
              <a:rPr lang="en-US" altLang="en-US"/>
              <a:t>(A,B) </a:t>
            </a:r>
            <a:r>
              <a:rPr lang="en-US" altLang="en-US">
                <a:sym typeface="Symbol" pitchFamily="18" charset="2"/>
              </a:rPr>
              <a:t> </a:t>
            </a:r>
            <a:r>
              <a:rPr lang="en-US" altLang="en-US" i="1">
                <a:sym typeface="Symbol" pitchFamily="18" charset="2"/>
              </a:rPr>
              <a:t>D</a:t>
            </a:r>
            <a:r>
              <a:rPr lang="en-US" altLang="en-US">
                <a:sym typeface="Symbol" pitchFamily="18" charset="2"/>
              </a:rPr>
              <a:t>(A,C) + </a:t>
            </a:r>
            <a:r>
              <a:rPr lang="en-US" altLang="en-US" i="1">
                <a:sym typeface="Symbol" pitchFamily="18" charset="2"/>
              </a:rPr>
              <a:t>D</a:t>
            </a:r>
            <a:r>
              <a:rPr lang="en-US" altLang="en-US">
                <a:sym typeface="Symbol" pitchFamily="18" charset="2"/>
              </a:rPr>
              <a:t>(B,C)	</a:t>
            </a:r>
            <a:endParaRPr lang="en-US" altLang="en-US"/>
          </a:p>
          <a:p>
            <a:pPr>
              <a:lnSpc>
                <a:spcPct val="110000"/>
              </a:lnSpc>
            </a:pPr>
            <a:r>
              <a:rPr lang="en-US" altLang="en-US" sz="2000" i="1"/>
              <a:t>Otherwise you could claim “Alex is very like Bob, and Alex is very like Carl, but Bob is very unlike Carl.”</a:t>
            </a:r>
            <a:endParaRPr lang="en-US" altLang="en-US"/>
          </a:p>
          <a:p>
            <a:pPr lvl="3">
              <a:lnSpc>
                <a:spcPct val="110000"/>
              </a:lnSpc>
            </a:pPr>
            <a:endParaRPr lang="en-US" altLang="en-US">
              <a:sym typeface="Symbol" pitchFamily="18" charset="2"/>
            </a:endParaRPr>
          </a:p>
        </p:txBody>
      </p:sp>
      <p:sp>
        <p:nvSpPr>
          <p:cNvPr id="14340" name="TextBox 3"/>
          <p:cNvSpPr txBox="1">
            <a:spLocks noChangeArrowheads="1"/>
          </p:cNvSpPr>
          <p:nvPr/>
        </p:nvSpPr>
        <p:spPr bwMode="auto">
          <a:xfrm>
            <a:off x="6396038" y="13176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130973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754189" y="304801"/>
            <a:ext cx="8150225" cy="1033463"/>
          </a:xfrm>
        </p:spPr>
        <p:txBody>
          <a:bodyPr/>
          <a:lstStyle/>
          <a:p>
            <a:pPr>
              <a:defRPr/>
            </a:pPr>
            <a:r>
              <a:rPr lang="en-US" dirty="0">
                <a:effectLst>
                  <a:outerShdw blurRad="38100" dist="38100" dir="2700000" algn="tl">
                    <a:srgbClr val="DDDDDD"/>
                  </a:outerShdw>
                </a:effectLst>
              </a:rPr>
              <a:t>Two Types of Clustering</a:t>
            </a:r>
          </a:p>
        </p:txBody>
      </p:sp>
      <p:sp>
        <p:nvSpPr>
          <p:cNvPr id="164867" name="Rectangle 3"/>
          <p:cNvSpPr>
            <a:spLocks noChangeArrowheads="1"/>
          </p:cNvSpPr>
          <p:nvPr/>
        </p:nvSpPr>
        <p:spPr bwMode="auto">
          <a:xfrm>
            <a:off x="2590800" y="3276601"/>
            <a:ext cx="2571750" cy="519113"/>
          </a:xfrm>
          <a:prstGeom prst="rect">
            <a:avLst/>
          </a:prstGeom>
          <a:noFill/>
          <a:ln w="9525">
            <a:noFill/>
            <a:miter lim="800000"/>
            <a:headEnd/>
            <a:tailEnd/>
          </a:ln>
          <a:effectLst/>
        </p:spPr>
        <p:txBody>
          <a:bodyPr>
            <a:spAutoFit/>
          </a:bodyPr>
          <a:lstStyle/>
          <a:p>
            <a:pPr>
              <a:defRPr/>
            </a:pPr>
            <a:r>
              <a:rPr lang="en-US" sz="2800" b="1"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Hierarchical</a:t>
            </a:r>
          </a:p>
        </p:txBody>
      </p:sp>
      <p:sp>
        <p:nvSpPr>
          <p:cNvPr id="15364" name="Text Box 4"/>
          <p:cNvSpPr txBox="1">
            <a:spLocks noChangeArrowheads="1"/>
          </p:cNvSpPr>
          <p:nvPr/>
        </p:nvSpPr>
        <p:spPr bwMode="auto">
          <a:xfrm>
            <a:off x="1754188" y="1600200"/>
            <a:ext cx="84439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FontTx/>
              <a:buChar char="•"/>
            </a:pPr>
            <a:r>
              <a:rPr lang="en-US" altLang="en-US" b="1"/>
              <a:t> Partitional algorithms:</a:t>
            </a:r>
            <a:r>
              <a:rPr lang="en-US" altLang="en-US"/>
              <a:t> Construct various partitions and then evaluate them by some criterion</a:t>
            </a:r>
            <a:endParaRPr lang="en-US" altLang="en-US" sz="2000"/>
          </a:p>
          <a:p>
            <a:pPr>
              <a:buFontTx/>
              <a:buChar char="•"/>
            </a:pPr>
            <a:r>
              <a:rPr lang="en-US" altLang="en-US" b="1"/>
              <a:t> Hierarchical algorithms:</a:t>
            </a:r>
            <a:r>
              <a:rPr lang="en-US" altLang="en-US"/>
              <a:t> Create a hierarchical decomposition of the set of objects using some criterion</a:t>
            </a:r>
          </a:p>
          <a:p>
            <a:endParaRPr lang="en-US" altLang="en-US"/>
          </a:p>
        </p:txBody>
      </p:sp>
      <p:sp>
        <p:nvSpPr>
          <p:cNvPr id="164869" name="Rectangle 5"/>
          <p:cNvSpPr>
            <a:spLocks noChangeArrowheads="1"/>
          </p:cNvSpPr>
          <p:nvPr/>
        </p:nvSpPr>
        <p:spPr bwMode="auto">
          <a:xfrm>
            <a:off x="7443789" y="3225801"/>
            <a:ext cx="2098675" cy="519113"/>
          </a:xfrm>
          <a:prstGeom prst="rect">
            <a:avLst/>
          </a:prstGeom>
          <a:noFill/>
          <a:ln w="9525">
            <a:noFill/>
            <a:miter lim="800000"/>
            <a:headEnd/>
            <a:tailEnd/>
          </a:ln>
          <a:effectLst/>
        </p:spPr>
        <p:txBody>
          <a:bodyPr>
            <a:spAutoFit/>
          </a:bodyPr>
          <a:lstStyle/>
          <a:p>
            <a:pPr>
              <a:defRPr/>
            </a:pPr>
            <a:r>
              <a:rPr lang="en-US" sz="2800" b="1">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Partitional</a:t>
            </a:r>
          </a:p>
        </p:txBody>
      </p:sp>
      <p:sp>
        <p:nvSpPr>
          <p:cNvPr id="15366" name="Rectangle 6"/>
          <p:cNvSpPr>
            <a:spLocks noChangeArrowheads="1"/>
          </p:cNvSpPr>
          <p:nvPr/>
        </p:nvSpPr>
        <p:spPr bwMode="auto">
          <a:xfrm>
            <a:off x="1676400" y="3671889"/>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15367" name="Group 7"/>
          <p:cNvGrpSpPr>
            <a:grpSpLocks/>
          </p:cNvGrpSpPr>
          <p:nvPr/>
        </p:nvGrpSpPr>
        <p:grpSpPr bwMode="auto">
          <a:xfrm>
            <a:off x="6781801" y="4419600"/>
            <a:ext cx="3629025" cy="2133600"/>
            <a:chOff x="120" y="2532"/>
            <a:chExt cx="2286" cy="1344"/>
          </a:xfrm>
        </p:grpSpPr>
        <p:grpSp>
          <p:nvGrpSpPr>
            <p:cNvPr id="15390" name="Group 8"/>
            <p:cNvGrpSpPr>
              <a:grpSpLocks/>
            </p:cNvGrpSpPr>
            <p:nvPr/>
          </p:nvGrpSpPr>
          <p:grpSpPr bwMode="auto">
            <a:xfrm>
              <a:off x="120" y="2532"/>
              <a:ext cx="2286" cy="1344"/>
              <a:chOff x="156" y="2634"/>
              <a:chExt cx="2286" cy="1344"/>
            </a:xfrm>
          </p:grpSpPr>
          <p:sp>
            <p:nvSpPr>
              <p:cNvPr id="15400" name="Rectangle 9"/>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5401" name="Rectangle 10"/>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pic>
          <p:nvPicPr>
            <p:cNvPr id="15391" name="Picture 11" descr="Edna Krabapp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 y="3190"/>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2" name="Picture 12" descr="Principal Seymour  Ski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2571"/>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3" name="Picture 13" descr="Groundskeeper Will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 y="2589"/>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 y="3253"/>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5"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 y="2551"/>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6"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 y="2763"/>
              <a:ext cx="375" cy="6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7"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 y="3338"/>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8"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9" y="343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9" name="Picture 19" descr="C:\Documents and Settings\eamonn\Desktop\bios_family_marge.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 y="2617"/>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5368" name="Group 20"/>
          <p:cNvGrpSpPr>
            <a:grpSpLocks/>
          </p:cNvGrpSpPr>
          <p:nvPr/>
        </p:nvGrpSpPr>
        <p:grpSpPr bwMode="auto">
          <a:xfrm>
            <a:off x="2012950" y="3990976"/>
            <a:ext cx="3587750" cy="2549525"/>
            <a:chOff x="98" y="300"/>
            <a:chExt cx="3214" cy="2284"/>
          </a:xfrm>
        </p:grpSpPr>
        <p:pic>
          <p:nvPicPr>
            <p:cNvPr id="15370" name="Picture 21" descr="Edna Krabapp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3" descr="C:\Documents and Settings\eamonn\Desktop\bios_family_marge.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3" name="Group 24"/>
            <p:cNvGrpSpPr>
              <a:grpSpLocks/>
            </p:cNvGrpSpPr>
            <p:nvPr/>
          </p:nvGrpSpPr>
          <p:grpSpPr bwMode="auto">
            <a:xfrm>
              <a:off x="1865" y="1505"/>
              <a:ext cx="1447" cy="1031"/>
              <a:chOff x="252" y="2364"/>
              <a:chExt cx="2258" cy="1608"/>
            </a:xfrm>
          </p:grpSpPr>
          <p:pic>
            <p:nvPicPr>
              <p:cNvPr id="15388"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4" name="Line 27"/>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5" name="Line 28"/>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6" name="Line 29"/>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7" name="Line 30"/>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31"/>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32"/>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33"/>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81" name="Group 34"/>
            <p:cNvGrpSpPr>
              <a:grpSpLocks/>
            </p:cNvGrpSpPr>
            <p:nvPr/>
          </p:nvGrpSpPr>
          <p:grpSpPr bwMode="auto">
            <a:xfrm>
              <a:off x="859" y="969"/>
              <a:ext cx="703" cy="377"/>
              <a:chOff x="2112" y="2976"/>
              <a:chExt cx="703" cy="377"/>
            </a:xfrm>
          </p:grpSpPr>
          <p:sp>
            <p:nvSpPr>
              <p:cNvPr id="15385" name="Line 35"/>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86" name="Line 36"/>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87" name="Line 37"/>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82" name="Line 38"/>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39"/>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40"/>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69" name="TextBox 40"/>
          <p:cNvSpPr txBox="1">
            <a:spLocks noChangeArrowheads="1"/>
          </p:cNvSpPr>
          <p:nvPr/>
        </p:nvSpPr>
        <p:spPr bwMode="auto">
          <a:xfrm>
            <a:off x="6235701" y="131764"/>
            <a:ext cx="425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152915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0" y="1"/>
            <a:ext cx="9144000" cy="36607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65891" name="Rectangle 3"/>
          <p:cNvSpPr>
            <a:spLocks noGrp="1" noChangeArrowheads="1"/>
          </p:cNvSpPr>
          <p:nvPr>
            <p:ph type="title"/>
          </p:nvPr>
        </p:nvSpPr>
        <p:spPr>
          <a:xfrm>
            <a:off x="1727201" y="1025525"/>
            <a:ext cx="8628063" cy="831850"/>
          </a:xfrm>
        </p:spPr>
        <p:txBody>
          <a:bodyPr>
            <a:normAutofit fontScale="90000"/>
          </a:bodyPr>
          <a:lstStyle/>
          <a:p>
            <a:pPr>
              <a:defRPr/>
            </a:pPr>
            <a:r>
              <a:rPr lang="en-US" altLang="en-US" sz="3200">
                <a:effectLst>
                  <a:outerShdw blurRad="38100" dist="38100" dir="2700000" algn="tl">
                    <a:srgbClr val="C0C0C0"/>
                  </a:outerShdw>
                </a:effectLst>
              </a:rPr>
              <a:t>Dendogram: A Useful Tool for Summarizing Similarity Measurements</a:t>
            </a:r>
            <a:r>
              <a:rPr lang="en-US" altLang="en-US" sz="3200"/>
              <a:t> </a:t>
            </a:r>
          </a:p>
        </p:txBody>
      </p:sp>
      <p:grpSp>
        <p:nvGrpSpPr>
          <p:cNvPr id="16388" name="Group 5"/>
          <p:cNvGrpSpPr>
            <a:grpSpLocks/>
          </p:cNvGrpSpPr>
          <p:nvPr/>
        </p:nvGrpSpPr>
        <p:grpSpPr bwMode="auto">
          <a:xfrm>
            <a:off x="1727200" y="3859213"/>
            <a:ext cx="2903538" cy="2760662"/>
            <a:chOff x="114" y="1088"/>
            <a:chExt cx="3296" cy="3133"/>
          </a:xfrm>
        </p:grpSpPr>
        <p:pic>
          <p:nvPicPr>
            <p:cNvPr id="16403" name="Picture 6" descr="C:\Documents and Settings\eamonn\Desktop\bios_family_m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 y="2184"/>
              <a:ext cx="662"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4" name="Group 7"/>
            <p:cNvGrpSpPr>
              <a:grpSpLocks/>
            </p:cNvGrpSpPr>
            <p:nvPr/>
          </p:nvGrpSpPr>
          <p:grpSpPr bwMode="auto">
            <a:xfrm>
              <a:off x="1152" y="2538"/>
              <a:ext cx="2258" cy="1608"/>
              <a:chOff x="252" y="2364"/>
              <a:chExt cx="2258" cy="1608"/>
            </a:xfrm>
          </p:grpSpPr>
          <p:pic>
            <p:nvPicPr>
              <p:cNvPr id="164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05" name="Line 10"/>
            <p:cNvSpPr>
              <a:spLocks noChangeShapeType="1"/>
            </p:cNvSpPr>
            <p:nvPr/>
          </p:nvSpPr>
          <p:spPr bwMode="auto">
            <a:xfrm flipH="1" flipV="1">
              <a:off x="636" y="1290"/>
              <a:ext cx="0" cy="100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406" name="Line 11"/>
            <p:cNvSpPr>
              <a:spLocks noChangeShapeType="1"/>
            </p:cNvSpPr>
            <p:nvPr/>
          </p:nvSpPr>
          <p:spPr bwMode="auto">
            <a:xfrm flipH="1" flipV="1">
              <a:off x="279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407" name="Line 12"/>
            <p:cNvSpPr>
              <a:spLocks noChangeShapeType="1"/>
            </p:cNvSpPr>
            <p:nvPr/>
          </p:nvSpPr>
          <p:spPr bwMode="auto">
            <a:xfrm flipH="1" flipV="1">
              <a:off x="171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408" name="Line 13"/>
            <p:cNvSpPr>
              <a:spLocks noChangeShapeType="1"/>
            </p:cNvSpPr>
            <p:nvPr/>
          </p:nvSpPr>
          <p:spPr bwMode="auto">
            <a:xfrm flipH="1">
              <a:off x="1707" y="2010"/>
              <a:ext cx="109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14"/>
            <p:cNvSpPr>
              <a:spLocks noChangeShapeType="1"/>
            </p:cNvSpPr>
            <p:nvPr/>
          </p:nvSpPr>
          <p:spPr bwMode="auto">
            <a:xfrm flipH="1">
              <a:off x="627" y="1297"/>
              <a:ext cx="16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Line 15"/>
            <p:cNvSpPr>
              <a:spLocks noChangeShapeType="1"/>
            </p:cNvSpPr>
            <p:nvPr/>
          </p:nvSpPr>
          <p:spPr bwMode="auto">
            <a:xfrm rot="5400000" flipH="1">
              <a:off x="1898" y="1661"/>
              <a:ext cx="7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1" name="Line 16"/>
            <p:cNvSpPr>
              <a:spLocks noChangeShapeType="1"/>
            </p:cNvSpPr>
            <p:nvPr/>
          </p:nvSpPr>
          <p:spPr bwMode="auto">
            <a:xfrm rot="5400000" flipH="1">
              <a:off x="1361" y="1190"/>
              <a:ext cx="2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89" name="Group 17"/>
          <p:cNvGrpSpPr>
            <a:grpSpLocks/>
          </p:cNvGrpSpPr>
          <p:nvPr/>
        </p:nvGrpSpPr>
        <p:grpSpPr bwMode="auto">
          <a:xfrm>
            <a:off x="7627938" y="3859213"/>
            <a:ext cx="2843212" cy="2760662"/>
            <a:chOff x="3845" y="2286"/>
            <a:chExt cx="1791" cy="1739"/>
          </a:xfrm>
        </p:grpSpPr>
        <p:pic>
          <p:nvPicPr>
            <p:cNvPr id="16393" name="Picture 18" descr="C:\Documents and Settings\eamonn\Desktop\bios_family_m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 y="2894"/>
              <a:ext cx="367"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 y="3091"/>
              <a:ext cx="499"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 y="3118"/>
              <a:ext cx="640"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Line 21"/>
            <p:cNvSpPr>
              <a:spLocks noChangeShapeType="1"/>
            </p:cNvSpPr>
            <p:nvPr/>
          </p:nvSpPr>
          <p:spPr bwMode="auto">
            <a:xfrm flipH="1" flipV="1">
              <a:off x="4135" y="2398"/>
              <a:ext cx="0" cy="56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397" name="Line 22"/>
            <p:cNvSpPr>
              <a:spLocks noChangeShapeType="1"/>
            </p:cNvSpPr>
            <p:nvPr/>
          </p:nvSpPr>
          <p:spPr bwMode="auto">
            <a:xfrm flipH="1" flipV="1">
              <a:off x="5333" y="2798"/>
              <a:ext cx="0" cy="16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398" name="Line 23"/>
            <p:cNvSpPr>
              <a:spLocks noChangeShapeType="1"/>
            </p:cNvSpPr>
            <p:nvPr/>
          </p:nvSpPr>
          <p:spPr bwMode="auto">
            <a:xfrm flipH="1" flipV="1">
              <a:off x="4734" y="2798"/>
              <a:ext cx="0" cy="16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399" name="Line 24"/>
            <p:cNvSpPr>
              <a:spLocks noChangeShapeType="1"/>
            </p:cNvSpPr>
            <p:nvPr/>
          </p:nvSpPr>
          <p:spPr bwMode="auto">
            <a:xfrm flipH="1">
              <a:off x="4729" y="2798"/>
              <a:ext cx="60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25"/>
            <p:cNvSpPr>
              <a:spLocks noChangeShapeType="1"/>
            </p:cNvSpPr>
            <p:nvPr/>
          </p:nvSpPr>
          <p:spPr bwMode="auto">
            <a:xfrm flipH="1">
              <a:off x="4130" y="2402"/>
              <a:ext cx="90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26"/>
            <p:cNvSpPr>
              <a:spLocks noChangeShapeType="1"/>
            </p:cNvSpPr>
            <p:nvPr/>
          </p:nvSpPr>
          <p:spPr bwMode="auto">
            <a:xfrm rot="5400000" flipH="1">
              <a:off x="4835" y="2604"/>
              <a:ext cx="39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27"/>
            <p:cNvSpPr>
              <a:spLocks noChangeShapeType="1"/>
            </p:cNvSpPr>
            <p:nvPr/>
          </p:nvSpPr>
          <p:spPr bwMode="auto">
            <a:xfrm rot="5400000" flipH="1">
              <a:off x="4537" y="2343"/>
              <a:ext cx="1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6390"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3564" y="2230438"/>
            <a:ext cx="33115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29"/>
          <p:cNvSpPr txBox="1">
            <a:spLocks noChangeArrowheads="1"/>
          </p:cNvSpPr>
          <p:nvPr/>
        </p:nvSpPr>
        <p:spPr bwMode="auto">
          <a:xfrm>
            <a:off x="5718175" y="2238376"/>
            <a:ext cx="46370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The similarity between two objects in a dendrogram is represented as the height of the lowest internal node they share.</a:t>
            </a:r>
          </a:p>
        </p:txBody>
      </p:sp>
      <p:sp>
        <p:nvSpPr>
          <p:cNvPr id="16392" name="TextBox 29"/>
          <p:cNvSpPr txBox="1">
            <a:spLocks noChangeArrowheads="1"/>
          </p:cNvSpPr>
          <p:nvPr/>
        </p:nvSpPr>
        <p:spPr bwMode="auto">
          <a:xfrm>
            <a:off x="6102351" y="3159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284613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052"/>
          <p:cNvGrpSpPr>
            <a:grpSpLocks/>
          </p:cNvGrpSpPr>
          <p:nvPr/>
        </p:nvGrpSpPr>
        <p:grpSpPr bwMode="auto">
          <a:xfrm>
            <a:off x="2209800" y="1752600"/>
            <a:ext cx="7467600" cy="3276600"/>
            <a:chOff x="672" y="720"/>
            <a:chExt cx="3840" cy="2064"/>
          </a:xfrm>
        </p:grpSpPr>
        <p:sp>
          <p:nvSpPr>
            <p:cNvPr id="17423" name="Line 1032"/>
            <p:cNvSpPr>
              <a:spLocks noChangeShapeType="1"/>
            </p:cNvSpPr>
            <p:nvPr/>
          </p:nvSpPr>
          <p:spPr bwMode="auto">
            <a:xfrm flipV="1">
              <a:off x="4512" y="864"/>
              <a:ext cx="0" cy="11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1033"/>
            <p:cNvSpPr>
              <a:spLocks noChangeShapeType="1"/>
            </p:cNvSpPr>
            <p:nvPr/>
          </p:nvSpPr>
          <p:spPr bwMode="auto">
            <a:xfrm flipV="1">
              <a:off x="3264" y="864"/>
              <a:ext cx="0" cy="14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034"/>
            <p:cNvSpPr>
              <a:spLocks noChangeShapeType="1"/>
            </p:cNvSpPr>
            <p:nvPr/>
          </p:nvSpPr>
          <p:spPr bwMode="auto">
            <a:xfrm flipV="1">
              <a:off x="3840" y="1008"/>
              <a:ext cx="0" cy="67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035"/>
            <p:cNvSpPr>
              <a:spLocks noChangeShapeType="1"/>
            </p:cNvSpPr>
            <p:nvPr/>
          </p:nvSpPr>
          <p:spPr bwMode="auto">
            <a:xfrm flipV="1">
              <a:off x="2640" y="1008"/>
              <a:ext cx="0" cy="96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Line 1036"/>
            <p:cNvSpPr>
              <a:spLocks noChangeShapeType="1"/>
            </p:cNvSpPr>
            <p:nvPr/>
          </p:nvSpPr>
          <p:spPr bwMode="auto">
            <a:xfrm flipV="1">
              <a:off x="3216" y="1968"/>
              <a:ext cx="0" cy="57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1037"/>
            <p:cNvSpPr>
              <a:spLocks noChangeShapeType="1"/>
            </p:cNvSpPr>
            <p:nvPr/>
          </p:nvSpPr>
          <p:spPr bwMode="auto">
            <a:xfrm flipV="1">
              <a:off x="2016" y="1968"/>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1038"/>
            <p:cNvSpPr>
              <a:spLocks noChangeShapeType="1"/>
            </p:cNvSpPr>
            <p:nvPr/>
          </p:nvSpPr>
          <p:spPr bwMode="auto">
            <a:xfrm flipV="1">
              <a:off x="2592" y="2160"/>
              <a:ext cx="0" cy="62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1039"/>
            <p:cNvSpPr>
              <a:spLocks noChangeShapeType="1"/>
            </p:cNvSpPr>
            <p:nvPr/>
          </p:nvSpPr>
          <p:spPr bwMode="auto">
            <a:xfrm flipV="1">
              <a:off x="1440" y="2160"/>
              <a:ext cx="0" cy="14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1040"/>
            <p:cNvSpPr>
              <a:spLocks noChangeShapeType="1"/>
            </p:cNvSpPr>
            <p:nvPr/>
          </p:nvSpPr>
          <p:spPr bwMode="auto">
            <a:xfrm flipV="1">
              <a:off x="960" y="2304"/>
              <a:ext cx="0" cy="14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1041"/>
            <p:cNvSpPr>
              <a:spLocks noChangeShapeType="1"/>
            </p:cNvSpPr>
            <p:nvPr/>
          </p:nvSpPr>
          <p:spPr bwMode="auto">
            <a:xfrm flipV="1">
              <a:off x="672" y="2448"/>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1042"/>
            <p:cNvSpPr>
              <a:spLocks noChangeShapeType="1"/>
            </p:cNvSpPr>
            <p:nvPr/>
          </p:nvSpPr>
          <p:spPr bwMode="auto">
            <a:xfrm flipV="1">
              <a:off x="1296" y="2448"/>
              <a:ext cx="0" cy="33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1043"/>
            <p:cNvSpPr>
              <a:spLocks noChangeShapeType="1"/>
            </p:cNvSpPr>
            <p:nvPr/>
          </p:nvSpPr>
          <p:spPr bwMode="auto">
            <a:xfrm rot="16200000" flipV="1">
              <a:off x="3888" y="240"/>
              <a:ext cx="0" cy="124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1044"/>
            <p:cNvSpPr>
              <a:spLocks noChangeShapeType="1"/>
            </p:cNvSpPr>
            <p:nvPr/>
          </p:nvSpPr>
          <p:spPr bwMode="auto">
            <a:xfrm flipV="1">
              <a:off x="3888" y="720"/>
              <a:ext cx="0" cy="14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Line 1045"/>
            <p:cNvSpPr>
              <a:spLocks noChangeShapeType="1"/>
            </p:cNvSpPr>
            <p:nvPr/>
          </p:nvSpPr>
          <p:spPr bwMode="auto">
            <a:xfrm rot="16200000" flipV="1">
              <a:off x="3240" y="408"/>
              <a:ext cx="0" cy="1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1046"/>
            <p:cNvSpPr>
              <a:spLocks noChangeShapeType="1"/>
            </p:cNvSpPr>
            <p:nvPr/>
          </p:nvSpPr>
          <p:spPr bwMode="auto">
            <a:xfrm rot="16200000" flipV="1">
              <a:off x="2616" y="1368"/>
              <a:ext cx="0" cy="1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1047"/>
            <p:cNvSpPr>
              <a:spLocks noChangeShapeType="1"/>
            </p:cNvSpPr>
            <p:nvPr/>
          </p:nvSpPr>
          <p:spPr bwMode="auto">
            <a:xfrm rot="16200000" flipV="1">
              <a:off x="2016" y="1584"/>
              <a:ext cx="0" cy="11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1048"/>
            <p:cNvSpPr>
              <a:spLocks noChangeShapeType="1"/>
            </p:cNvSpPr>
            <p:nvPr/>
          </p:nvSpPr>
          <p:spPr bwMode="auto">
            <a:xfrm rot="16200000" flipV="1">
              <a:off x="984" y="2136"/>
              <a:ext cx="0" cy="62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1049"/>
            <p:cNvSpPr>
              <a:spLocks noChangeShapeType="1"/>
            </p:cNvSpPr>
            <p:nvPr/>
          </p:nvSpPr>
          <p:spPr bwMode="auto">
            <a:xfrm rot="16200000" flipV="1">
              <a:off x="1368" y="1896"/>
              <a:ext cx="0" cy="81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1051"/>
            <p:cNvSpPr>
              <a:spLocks noChangeShapeType="1"/>
            </p:cNvSpPr>
            <p:nvPr/>
          </p:nvSpPr>
          <p:spPr bwMode="auto">
            <a:xfrm flipV="1">
              <a:off x="1776" y="2304"/>
              <a:ext cx="0" cy="33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7411" name="Picture 1053"/>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876801"/>
            <a:ext cx="14795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2" name="Group 1054"/>
          <p:cNvGrpSpPr>
            <a:grpSpLocks/>
          </p:cNvGrpSpPr>
          <p:nvPr/>
        </p:nvGrpSpPr>
        <p:grpSpPr bwMode="auto">
          <a:xfrm>
            <a:off x="3657600" y="4648201"/>
            <a:ext cx="1676400" cy="1211263"/>
            <a:chOff x="2548" y="2038"/>
            <a:chExt cx="698" cy="668"/>
          </a:xfrm>
        </p:grpSpPr>
        <p:sp>
          <p:nvSpPr>
            <p:cNvPr id="17421" name="Rectangle 1055"/>
            <p:cNvSpPr>
              <a:spLocks noChangeArrowheads="1"/>
            </p:cNvSpPr>
            <p:nvPr/>
          </p:nvSpPr>
          <p:spPr bwMode="auto">
            <a:xfrm>
              <a:off x="2548" y="2038"/>
              <a:ext cx="647" cy="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17422" name="Picture 1056" descr="C:\WINNT\Profiles\eamonn.000\Desktop\gorilla.gif"/>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 y="2088"/>
              <a:ext cx="670" cy="6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7413" name="Picture 1057" descr="C:\WINNT\Profiles\eamonn.000\Desktop\chimp.gif"/>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5029201"/>
            <a:ext cx="873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58"/>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4724400"/>
            <a:ext cx="5286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60"/>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1" y="4876800"/>
            <a:ext cx="9763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59"/>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3733800"/>
            <a:ext cx="27305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61" descr="http://www.iwokrama.org/ROM/mammals/guides/images/atpa.jpg"/>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201" y="3287713"/>
            <a:ext cx="11477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062"/>
          <p:cNvSpPr txBox="1">
            <a:spLocks noChangeArrowheads="1"/>
          </p:cNvSpPr>
          <p:nvPr/>
        </p:nvSpPr>
        <p:spPr bwMode="auto">
          <a:xfrm>
            <a:off x="1524000" y="6340475"/>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a:solidFill>
                  <a:schemeClr val="folHlink"/>
                </a:solidFill>
              </a:rPr>
              <a:t>(Bovine:0.69395, (Spider Monkey 0.390, (Gibbon:0.36079,(Orang:0.33636,(Gorilla:0.17147,(Chimp:0.19268, Human:0.11927):0.08386):0.06124):0.15057):0.54939);</a:t>
            </a:r>
          </a:p>
        </p:txBody>
      </p:sp>
      <p:sp>
        <p:nvSpPr>
          <p:cNvPr id="212007" name="Rectangle 1063"/>
          <p:cNvSpPr>
            <a:spLocks noChangeArrowheads="1"/>
          </p:cNvSpPr>
          <p:nvPr/>
        </p:nvSpPr>
        <p:spPr bwMode="auto">
          <a:xfrm>
            <a:off x="1771650" y="838200"/>
            <a:ext cx="5024438" cy="1143000"/>
          </a:xfrm>
          <a:prstGeom prst="rect">
            <a:avLst/>
          </a:prstGeom>
          <a:noFill/>
          <a:ln w="9525">
            <a:noFill/>
            <a:miter lim="800000"/>
            <a:headEnd/>
            <a:tailEnd/>
          </a:ln>
          <a:effectLst/>
        </p:spPr>
        <p:txBody>
          <a:bodyPr anchor="ct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a:solidFill>
                  <a:schemeClr val="tx2"/>
                </a:solidFill>
                <a:effectLst>
                  <a:outerShdw blurRad="38100" dist="38100" dir="2700000" algn="tl">
                    <a:srgbClr val="C0C0C0"/>
                  </a:outerShdw>
                </a:effectLst>
              </a:rPr>
              <a:t>There is only one dataset that can be perfectly clustered using a hierarchy… </a:t>
            </a:r>
          </a:p>
        </p:txBody>
      </p:sp>
      <p:sp>
        <p:nvSpPr>
          <p:cNvPr id="17420" name="TextBox 32"/>
          <p:cNvSpPr txBox="1">
            <a:spLocks noChangeArrowheads="1"/>
          </p:cNvSpPr>
          <p:nvPr/>
        </p:nvSpPr>
        <p:spPr bwMode="auto">
          <a:xfrm>
            <a:off x="6337301" y="13176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768638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025651" y="5189539"/>
            <a:ext cx="358775" cy="19208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35" name="Rectangle 3"/>
          <p:cNvSpPr>
            <a:spLocks noChangeArrowheads="1"/>
          </p:cNvSpPr>
          <p:nvPr/>
        </p:nvSpPr>
        <p:spPr bwMode="auto">
          <a:xfrm>
            <a:off x="7731126" y="5189539"/>
            <a:ext cx="358775" cy="19208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36" name="Freeform 4"/>
          <p:cNvSpPr>
            <a:spLocks/>
          </p:cNvSpPr>
          <p:nvPr/>
        </p:nvSpPr>
        <p:spPr bwMode="auto">
          <a:xfrm>
            <a:off x="7910514" y="5056189"/>
            <a:ext cx="523875" cy="325437"/>
          </a:xfrm>
          <a:custGeom>
            <a:avLst/>
            <a:gdLst>
              <a:gd name="T0" fmla="*/ 0 w 228"/>
              <a:gd name="T1" fmla="*/ 132585 h 162"/>
              <a:gd name="T2" fmla="*/ 0 w 228"/>
              <a:gd name="T3" fmla="*/ 0 h 162"/>
              <a:gd name="T4" fmla="*/ 523875 w 228"/>
              <a:gd name="T5" fmla="*/ 0 h 162"/>
              <a:gd name="T6" fmla="*/ 523875 w 228"/>
              <a:gd name="T7" fmla="*/ 325437 h 162"/>
              <a:gd name="T8" fmla="*/ 0 60000 65536"/>
              <a:gd name="T9" fmla="*/ 0 60000 65536"/>
              <a:gd name="T10" fmla="*/ 0 60000 65536"/>
              <a:gd name="T11" fmla="*/ 0 60000 65536"/>
              <a:gd name="T12" fmla="*/ 0 w 228"/>
              <a:gd name="T13" fmla="*/ 0 h 162"/>
              <a:gd name="T14" fmla="*/ 228 w 228"/>
              <a:gd name="T15" fmla="*/ 162 h 162"/>
            </a:gdLst>
            <a:ahLst/>
            <a:cxnLst>
              <a:cxn ang="T8">
                <a:pos x="T0" y="T1"/>
              </a:cxn>
              <a:cxn ang="T9">
                <a:pos x="T2" y="T3"/>
              </a:cxn>
              <a:cxn ang="T10">
                <a:pos x="T4" y="T5"/>
              </a:cxn>
              <a:cxn ang="T11">
                <a:pos x="T6" y="T7"/>
              </a:cxn>
            </a:cxnLst>
            <a:rect l="T12" t="T13" r="T14" b="T15"/>
            <a:pathLst>
              <a:path w="228" h="162">
                <a:moveTo>
                  <a:pt x="0" y="66"/>
                </a:moveTo>
                <a:lnTo>
                  <a:pt x="0" y="0"/>
                </a:lnTo>
                <a:lnTo>
                  <a:pt x="228" y="0"/>
                </a:lnTo>
                <a:lnTo>
                  <a:pt x="228" y="16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7" name="Rectangle 5"/>
          <p:cNvSpPr>
            <a:spLocks noChangeArrowheads="1"/>
          </p:cNvSpPr>
          <p:nvPr/>
        </p:nvSpPr>
        <p:spPr bwMode="auto">
          <a:xfrm>
            <a:off x="2741614" y="5008563"/>
            <a:ext cx="358775" cy="37306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38" name="Rectangle 6"/>
          <p:cNvSpPr>
            <a:spLocks noChangeArrowheads="1"/>
          </p:cNvSpPr>
          <p:nvPr/>
        </p:nvSpPr>
        <p:spPr bwMode="auto">
          <a:xfrm>
            <a:off x="4521200" y="5008563"/>
            <a:ext cx="357188" cy="37306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39" name="Rectangle 7"/>
          <p:cNvSpPr>
            <a:spLocks noChangeArrowheads="1"/>
          </p:cNvSpPr>
          <p:nvPr/>
        </p:nvSpPr>
        <p:spPr bwMode="auto">
          <a:xfrm>
            <a:off x="3817939" y="5008563"/>
            <a:ext cx="344487" cy="37306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0" name="Freeform 8"/>
          <p:cNvSpPr>
            <a:spLocks/>
          </p:cNvSpPr>
          <p:nvPr/>
        </p:nvSpPr>
        <p:spPr bwMode="auto">
          <a:xfrm>
            <a:off x="2921001" y="4876801"/>
            <a:ext cx="538163" cy="504825"/>
          </a:xfrm>
          <a:custGeom>
            <a:avLst/>
            <a:gdLst>
              <a:gd name="T0" fmla="*/ 0 w 234"/>
              <a:gd name="T1" fmla="*/ 132216 h 252"/>
              <a:gd name="T2" fmla="*/ 0 w 234"/>
              <a:gd name="T3" fmla="*/ 0 h 252"/>
              <a:gd name="T4" fmla="*/ 538163 w 234"/>
              <a:gd name="T5" fmla="*/ 0 h 252"/>
              <a:gd name="T6" fmla="*/ 538163 w 234"/>
              <a:gd name="T7" fmla="*/ 504825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1" name="Freeform 9"/>
          <p:cNvSpPr>
            <a:spLocks/>
          </p:cNvSpPr>
          <p:nvPr/>
        </p:nvSpPr>
        <p:spPr bwMode="auto">
          <a:xfrm>
            <a:off x="4699001" y="4876801"/>
            <a:ext cx="538163" cy="504825"/>
          </a:xfrm>
          <a:custGeom>
            <a:avLst/>
            <a:gdLst>
              <a:gd name="T0" fmla="*/ 0 w 234"/>
              <a:gd name="T1" fmla="*/ 132216 h 252"/>
              <a:gd name="T2" fmla="*/ 0 w 234"/>
              <a:gd name="T3" fmla="*/ 0 h 252"/>
              <a:gd name="T4" fmla="*/ 538163 w 234"/>
              <a:gd name="T5" fmla="*/ 0 h 252"/>
              <a:gd name="T6" fmla="*/ 538163 w 234"/>
              <a:gd name="T7" fmla="*/ 504825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Rectangle 10"/>
          <p:cNvSpPr>
            <a:spLocks noChangeArrowheads="1"/>
          </p:cNvSpPr>
          <p:nvPr/>
        </p:nvSpPr>
        <p:spPr bwMode="auto">
          <a:xfrm>
            <a:off x="5953126" y="4827589"/>
            <a:ext cx="346075" cy="55403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3" name="Freeform 11"/>
          <p:cNvSpPr>
            <a:spLocks/>
          </p:cNvSpPr>
          <p:nvPr/>
        </p:nvSpPr>
        <p:spPr bwMode="auto">
          <a:xfrm>
            <a:off x="7373938" y="4708525"/>
            <a:ext cx="798512" cy="673100"/>
          </a:xfrm>
          <a:custGeom>
            <a:avLst/>
            <a:gdLst>
              <a:gd name="T0" fmla="*/ 0 w 348"/>
              <a:gd name="T1" fmla="*/ 673100 h 336"/>
              <a:gd name="T2" fmla="*/ 0 w 348"/>
              <a:gd name="T3" fmla="*/ 0 h 336"/>
              <a:gd name="T4" fmla="*/ 798512 w 348"/>
              <a:gd name="T5" fmla="*/ 0 h 336"/>
              <a:gd name="T6" fmla="*/ 798512 w 348"/>
              <a:gd name="T7" fmla="*/ 348570 h 336"/>
              <a:gd name="T8" fmla="*/ 0 60000 65536"/>
              <a:gd name="T9" fmla="*/ 0 60000 65536"/>
              <a:gd name="T10" fmla="*/ 0 60000 65536"/>
              <a:gd name="T11" fmla="*/ 0 60000 65536"/>
              <a:gd name="T12" fmla="*/ 0 w 348"/>
              <a:gd name="T13" fmla="*/ 0 h 336"/>
              <a:gd name="T14" fmla="*/ 348 w 348"/>
              <a:gd name="T15" fmla="*/ 336 h 336"/>
            </a:gdLst>
            <a:ahLst/>
            <a:cxnLst>
              <a:cxn ang="T8">
                <a:pos x="T0" y="T1"/>
              </a:cxn>
              <a:cxn ang="T9">
                <a:pos x="T2" y="T3"/>
              </a:cxn>
              <a:cxn ang="T10">
                <a:pos x="T4" y="T5"/>
              </a:cxn>
              <a:cxn ang="T11">
                <a:pos x="T6" y="T7"/>
              </a:cxn>
            </a:cxnLst>
            <a:rect l="T12" t="T13" r="T14" b="T15"/>
            <a:pathLst>
              <a:path w="348" h="336">
                <a:moveTo>
                  <a:pt x="0" y="336"/>
                </a:moveTo>
                <a:lnTo>
                  <a:pt x="0" y="0"/>
                </a:lnTo>
                <a:lnTo>
                  <a:pt x="348" y="0"/>
                </a:lnTo>
                <a:lnTo>
                  <a:pt x="348" y="174"/>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4" name="Freeform 12"/>
          <p:cNvSpPr>
            <a:spLocks/>
          </p:cNvSpPr>
          <p:nvPr/>
        </p:nvSpPr>
        <p:spPr bwMode="auto">
          <a:xfrm>
            <a:off x="3182939" y="4684713"/>
            <a:ext cx="814387" cy="323850"/>
          </a:xfrm>
          <a:custGeom>
            <a:avLst/>
            <a:gdLst>
              <a:gd name="T0" fmla="*/ 0 w 354"/>
              <a:gd name="T1" fmla="*/ 191911 h 162"/>
              <a:gd name="T2" fmla="*/ 0 w 354"/>
              <a:gd name="T3" fmla="*/ 0 h 162"/>
              <a:gd name="T4" fmla="*/ 814387 w 354"/>
              <a:gd name="T5" fmla="*/ 0 h 162"/>
              <a:gd name="T6" fmla="*/ 814387 w 354"/>
              <a:gd name="T7" fmla="*/ 323850 h 162"/>
              <a:gd name="T8" fmla="*/ 0 60000 65536"/>
              <a:gd name="T9" fmla="*/ 0 60000 65536"/>
              <a:gd name="T10" fmla="*/ 0 60000 65536"/>
              <a:gd name="T11" fmla="*/ 0 60000 65536"/>
              <a:gd name="T12" fmla="*/ 0 w 354"/>
              <a:gd name="T13" fmla="*/ 0 h 162"/>
              <a:gd name="T14" fmla="*/ 354 w 354"/>
              <a:gd name="T15" fmla="*/ 162 h 162"/>
            </a:gdLst>
            <a:ahLst/>
            <a:cxnLst>
              <a:cxn ang="T8">
                <a:pos x="T0" y="T1"/>
              </a:cxn>
              <a:cxn ang="T9">
                <a:pos x="T2" y="T3"/>
              </a:cxn>
              <a:cxn ang="T10">
                <a:pos x="T4" y="T5"/>
              </a:cxn>
              <a:cxn ang="T11">
                <a:pos x="T6" y="T7"/>
              </a:cxn>
            </a:cxnLst>
            <a:rect l="T12" t="T13" r="T14" b="T15"/>
            <a:pathLst>
              <a:path w="354" h="162">
                <a:moveTo>
                  <a:pt x="0" y="96"/>
                </a:moveTo>
                <a:lnTo>
                  <a:pt x="0" y="0"/>
                </a:lnTo>
                <a:lnTo>
                  <a:pt x="354" y="0"/>
                </a:lnTo>
                <a:lnTo>
                  <a:pt x="354" y="16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5" name="Rectangle 13"/>
          <p:cNvSpPr>
            <a:spLocks noChangeArrowheads="1"/>
          </p:cNvSpPr>
          <p:nvPr/>
        </p:nvSpPr>
        <p:spPr bwMode="auto">
          <a:xfrm>
            <a:off x="9151939" y="4648201"/>
            <a:ext cx="358775" cy="733425"/>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6" name="Rectangle 14"/>
          <p:cNvSpPr>
            <a:spLocks noChangeArrowheads="1"/>
          </p:cNvSpPr>
          <p:nvPr/>
        </p:nvSpPr>
        <p:spPr bwMode="auto">
          <a:xfrm>
            <a:off x="9867901" y="4648201"/>
            <a:ext cx="358775" cy="733425"/>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7" name="Rectangle 15"/>
          <p:cNvSpPr>
            <a:spLocks noChangeArrowheads="1"/>
          </p:cNvSpPr>
          <p:nvPr/>
        </p:nvSpPr>
        <p:spPr bwMode="auto">
          <a:xfrm>
            <a:off x="6656389" y="4648201"/>
            <a:ext cx="358775" cy="733425"/>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8" name="Freeform 16"/>
          <p:cNvSpPr>
            <a:spLocks/>
          </p:cNvSpPr>
          <p:nvPr/>
        </p:nvSpPr>
        <p:spPr bwMode="auto">
          <a:xfrm>
            <a:off x="4975226" y="4540251"/>
            <a:ext cx="620713" cy="841375"/>
          </a:xfrm>
          <a:custGeom>
            <a:avLst/>
            <a:gdLst>
              <a:gd name="T0" fmla="*/ 0 w 270"/>
              <a:gd name="T1" fmla="*/ 336550 h 420"/>
              <a:gd name="T2" fmla="*/ 0 w 270"/>
              <a:gd name="T3" fmla="*/ 0 h 420"/>
              <a:gd name="T4" fmla="*/ 620713 w 270"/>
              <a:gd name="T5" fmla="*/ 0 h 420"/>
              <a:gd name="T6" fmla="*/ 620713 w 270"/>
              <a:gd name="T7" fmla="*/ 841375 h 420"/>
              <a:gd name="T8" fmla="*/ 0 60000 65536"/>
              <a:gd name="T9" fmla="*/ 0 60000 65536"/>
              <a:gd name="T10" fmla="*/ 0 60000 65536"/>
              <a:gd name="T11" fmla="*/ 0 60000 65536"/>
              <a:gd name="T12" fmla="*/ 0 w 270"/>
              <a:gd name="T13" fmla="*/ 0 h 420"/>
              <a:gd name="T14" fmla="*/ 270 w 270"/>
              <a:gd name="T15" fmla="*/ 420 h 420"/>
            </a:gdLst>
            <a:ahLst/>
            <a:cxnLst>
              <a:cxn ang="T8">
                <a:pos x="T0" y="T1"/>
              </a:cxn>
              <a:cxn ang="T9">
                <a:pos x="T2" y="T3"/>
              </a:cxn>
              <a:cxn ang="T10">
                <a:pos x="T4" y="T5"/>
              </a:cxn>
              <a:cxn ang="T11">
                <a:pos x="T6" y="T7"/>
              </a:cxn>
            </a:cxnLst>
            <a:rect l="T12" t="T13" r="T14" b="T15"/>
            <a:pathLst>
              <a:path w="270" h="420">
                <a:moveTo>
                  <a:pt x="0" y="168"/>
                </a:moveTo>
                <a:lnTo>
                  <a:pt x="0" y="0"/>
                </a:lnTo>
                <a:lnTo>
                  <a:pt x="270" y="0"/>
                </a:lnTo>
                <a:lnTo>
                  <a:pt x="270" y="420"/>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9" name="Freeform 17"/>
          <p:cNvSpPr>
            <a:spLocks/>
          </p:cNvSpPr>
          <p:nvPr/>
        </p:nvSpPr>
        <p:spPr bwMode="auto">
          <a:xfrm>
            <a:off x="2205038" y="4430714"/>
            <a:ext cx="1377950" cy="758825"/>
          </a:xfrm>
          <a:custGeom>
            <a:avLst/>
            <a:gdLst>
              <a:gd name="T0" fmla="*/ 1377950 w 600"/>
              <a:gd name="T1" fmla="*/ 252942 h 378"/>
              <a:gd name="T2" fmla="*/ 1377950 w 600"/>
              <a:gd name="T3" fmla="*/ 0 h 378"/>
              <a:gd name="T4" fmla="*/ 0 w 600"/>
              <a:gd name="T5" fmla="*/ 0 h 378"/>
              <a:gd name="T6" fmla="*/ 0 w 600"/>
              <a:gd name="T7" fmla="*/ 758825 h 378"/>
              <a:gd name="T8" fmla="*/ 0 60000 65536"/>
              <a:gd name="T9" fmla="*/ 0 60000 65536"/>
              <a:gd name="T10" fmla="*/ 0 60000 65536"/>
              <a:gd name="T11" fmla="*/ 0 60000 65536"/>
              <a:gd name="T12" fmla="*/ 0 w 600"/>
              <a:gd name="T13" fmla="*/ 0 h 378"/>
              <a:gd name="T14" fmla="*/ 600 w 600"/>
              <a:gd name="T15" fmla="*/ 378 h 378"/>
            </a:gdLst>
            <a:ahLst/>
            <a:cxnLst>
              <a:cxn ang="T8">
                <a:pos x="T0" y="T1"/>
              </a:cxn>
              <a:cxn ang="T9">
                <a:pos x="T2" y="T3"/>
              </a:cxn>
              <a:cxn ang="T10">
                <a:pos x="T4" y="T5"/>
              </a:cxn>
              <a:cxn ang="T11">
                <a:pos x="T6" y="T7"/>
              </a:cxn>
            </a:cxnLst>
            <a:rect l="T12" t="T13" r="T14" b="T15"/>
            <a:pathLst>
              <a:path w="600" h="378">
                <a:moveTo>
                  <a:pt x="600" y="126"/>
                </a:moveTo>
                <a:lnTo>
                  <a:pt x="600" y="0"/>
                </a:lnTo>
                <a:lnTo>
                  <a:pt x="0" y="0"/>
                </a:lnTo>
                <a:lnTo>
                  <a:pt x="0" y="378"/>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Freeform 18"/>
          <p:cNvSpPr>
            <a:spLocks/>
          </p:cNvSpPr>
          <p:nvPr/>
        </p:nvSpPr>
        <p:spPr bwMode="auto">
          <a:xfrm>
            <a:off x="6132513" y="4406900"/>
            <a:ext cx="703262" cy="420688"/>
          </a:xfrm>
          <a:custGeom>
            <a:avLst/>
            <a:gdLst>
              <a:gd name="T0" fmla="*/ 0 w 306"/>
              <a:gd name="T1" fmla="*/ 420688 h 210"/>
              <a:gd name="T2" fmla="*/ 0 w 306"/>
              <a:gd name="T3" fmla="*/ 0 h 210"/>
              <a:gd name="T4" fmla="*/ 703262 w 306"/>
              <a:gd name="T5" fmla="*/ 0 h 210"/>
              <a:gd name="T6" fmla="*/ 703262 w 306"/>
              <a:gd name="T7" fmla="*/ 240393 h 210"/>
              <a:gd name="T8" fmla="*/ 0 60000 65536"/>
              <a:gd name="T9" fmla="*/ 0 60000 65536"/>
              <a:gd name="T10" fmla="*/ 0 60000 65536"/>
              <a:gd name="T11" fmla="*/ 0 60000 65536"/>
              <a:gd name="T12" fmla="*/ 0 w 306"/>
              <a:gd name="T13" fmla="*/ 0 h 210"/>
              <a:gd name="T14" fmla="*/ 306 w 306"/>
              <a:gd name="T15" fmla="*/ 210 h 210"/>
            </a:gdLst>
            <a:ahLst/>
            <a:cxnLst>
              <a:cxn ang="T8">
                <a:pos x="T0" y="T1"/>
              </a:cxn>
              <a:cxn ang="T9">
                <a:pos x="T2" y="T3"/>
              </a:cxn>
              <a:cxn ang="T10">
                <a:pos x="T4" y="T5"/>
              </a:cxn>
              <a:cxn ang="T11">
                <a:pos x="T6" y="T7"/>
              </a:cxn>
            </a:cxnLst>
            <a:rect l="T12" t="T13" r="T14" b="T15"/>
            <a:pathLst>
              <a:path w="306" h="210">
                <a:moveTo>
                  <a:pt x="0" y="210"/>
                </a:moveTo>
                <a:lnTo>
                  <a:pt x="0" y="0"/>
                </a:lnTo>
                <a:lnTo>
                  <a:pt x="306" y="0"/>
                </a:lnTo>
                <a:lnTo>
                  <a:pt x="306" y="120"/>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1" name="Rectangle 19"/>
          <p:cNvSpPr>
            <a:spLocks noChangeArrowheads="1"/>
          </p:cNvSpPr>
          <p:nvPr/>
        </p:nvSpPr>
        <p:spPr bwMode="auto">
          <a:xfrm>
            <a:off x="9331326" y="4383088"/>
            <a:ext cx="715963" cy="26511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52" name="Freeform 20"/>
          <p:cNvSpPr>
            <a:spLocks/>
          </p:cNvSpPr>
          <p:nvPr/>
        </p:nvSpPr>
        <p:spPr bwMode="auto">
          <a:xfrm>
            <a:off x="2894014" y="4335464"/>
            <a:ext cx="2384425" cy="204787"/>
          </a:xfrm>
          <a:custGeom>
            <a:avLst/>
            <a:gdLst>
              <a:gd name="T0" fmla="*/ 0 w 1038"/>
              <a:gd name="T1" fmla="*/ 96370 h 102"/>
              <a:gd name="T2" fmla="*/ 0 w 1038"/>
              <a:gd name="T3" fmla="*/ 0 h 102"/>
              <a:gd name="T4" fmla="*/ 2384425 w 1038"/>
              <a:gd name="T5" fmla="*/ 0 h 102"/>
              <a:gd name="T6" fmla="*/ 2384425 w 1038"/>
              <a:gd name="T7" fmla="*/ 204787 h 102"/>
              <a:gd name="T8" fmla="*/ 0 60000 65536"/>
              <a:gd name="T9" fmla="*/ 0 60000 65536"/>
              <a:gd name="T10" fmla="*/ 0 60000 65536"/>
              <a:gd name="T11" fmla="*/ 0 60000 65536"/>
              <a:gd name="T12" fmla="*/ 0 w 1038"/>
              <a:gd name="T13" fmla="*/ 0 h 102"/>
              <a:gd name="T14" fmla="*/ 1038 w 1038"/>
              <a:gd name="T15" fmla="*/ 102 h 102"/>
            </a:gdLst>
            <a:ahLst/>
            <a:cxnLst>
              <a:cxn ang="T8">
                <a:pos x="T0" y="T1"/>
              </a:cxn>
              <a:cxn ang="T9">
                <a:pos x="T2" y="T3"/>
              </a:cxn>
              <a:cxn ang="T10">
                <a:pos x="T4" y="T5"/>
              </a:cxn>
              <a:cxn ang="T11">
                <a:pos x="T6" y="T7"/>
              </a:cxn>
            </a:cxnLst>
            <a:rect l="T12" t="T13" r="T14" b="T15"/>
            <a:pathLst>
              <a:path w="1038" h="102">
                <a:moveTo>
                  <a:pt x="0" y="48"/>
                </a:moveTo>
                <a:lnTo>
                  <a:pt x="0" y="0"/>
                </a:lnTo>
                <a:lnTo>
                  <a:pt x="1038" y="0"/>
                </a:lnTo>
                <a:lnTo>
                  <a:pt x="1038" y="10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3" name="Freeform 21"/>
          <p:cNvSpPr>
            <a:spLocks/>
          </p:cNvSpPr>
          <p:nvPr/>
        </p:nvSpPr>
        <p:spPr bwMode="auto">
          <a:xfrm>
            <a:off x="8793163" y="4143375"/>
            <a:ext cx="895350" cy="1238250"/>
          </a:xfrm>
          <a:custGeom>
            <a:avLst/>
            <a:gdLst>
              <a:gd name="T0" fmla="*/ 0 w 390"/>
              <a:gd name="T1" fmla="*/ 1238250 h 618"/>
              <a:gd name="T2" fmla="*/ 0 w 390"/>
              <a:gd name="T3" fmla="*/ 0 h 618"/>
              <a:gd name="T4" fmla="*/ 895350 w 390"/>
              <a:gd name="T5" fmla="*/ 0 h 618"/>
              <a:gd name="T6" fmla="*/ 895350 w 390"/>
              <a:gd name="T7" fmla="*/ 240437 h 618"/>
              <a:gd name="T8" fmla="*/ 0 60000 65536"/>
              <a:gd name="T9" fmla="*/ 0 60000 65536"/>
              <a:gd name="T10" fmla="*/ 0 60000 65536"/>
              <a:gd name="T11" fmla="*/ 0 60000 65536"/>
              <a:gd name="T12" fmla="*/ 0 w 390"/>
              <a:gd name="T13" fmla="*/ 0 h 618"/>
              <a:gd name="T14" fmla="*/ 390 w 390"/>
              <a:gd name="T15" fmla="*/ 618 h 618"/>
            </a:gdLst>
            <a:ahLst/>
            <a:cxnLst>
              <a:cxn ang="T8">
                <a:pos x="T0" y="T1"/>
              </a:cxn>
              <a:cxn ang="T9">
                <a:pos x="T2" y="T3"/>
              </a:cxn>
              <a:cxn ang="T10">
                <a:pos x="T4" y="T5"/>
              </a:cxn>
              <a:cxn ang="T11">
                <a:pos x="T6" y="T7"/>
              </a:cxn>
            </a:cxnLst>
            <a:rect l="T12" t="T13" r="T14" b="T15"/>
            <a:pathLst>
              <a:path w="390" h="618">
                <a:moveTo>
                  <a:pt x="0" y="618"/>
                </a:moveTo>
                <a:lnTo>
                  <a:pt x="0" y="0"/>
                </a:lnTo>
                <a:lnTo>
                  <a:pt x="390" y="0"/>
                </a:lnTo>
                <a:lnTo>
                  <a:pt x="390" y="120"/>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4" name="Freeform 22"/>
          <p:cNvSpPr>
            <a:spLocks/>
          </p:cNvSpPr>
          <p:nvPr/>
        </p:nvSpPr>
        <p:spPr bwMode="auto">
          <a:xfrm>
            <a:off x="7773989" y="3625851"/>
            <a:ext cx="1474787" cy="1082675"/>
          </a:xfrm>
          <a:custGeom>
            <a:avLst/>
            <a:gdLst>
              <a:gd name="T0" fmla="*/ 0 w 642"/>
              <a:gd name="T1" fmla="*/ 1082675 h 540"/>
              <a:gd name="T2" fmla="*/ 0 w 642"/>
              <a:gd name="T3" fmla="*/ 0 h 540"/>
              <a:gd name="T4" fmla="*/ 1474787 w 642"/>
              <a:gd name="T5" fmla="*/ 0 h 540"/>
              <a:gd name="T6" fmla="*/ 1474787 w 642"/>
              <a:gd name="T7" fmla="*/ 517278 h 540"/>
              <a:gd name="T8" fmla="*/ 0 60000 65536"/>
              <a:gd name="T9" fmla="*/ 0 60000 65536"/>
              <a:gd name="T10" fmla="*/ 0 60000 65536"/>
              <a:gd name="T11" fmla="*/ 0 60000 65536"/>
              <a:gd name="T12" fmla="*/ 0 w 642"/>
              <a:gd name="T13" fmla="*/ 0 h 540"/>
              <a:gd name="T14" fmla="*/ 642 w 642"/>
              <a:gd name="T15" fmla="*/ 540 h 540"/>
            </a:gdLst>
            <a:ahLst/>
            <a:cxnLst>
              <a:cxn ang="T8">
                <a:pos x="T0" y="T1"/>
              </a:cxn>
              <a:cxn ang="T9">
                <a:pos x="T2" y="T3"/>
              </a:cxn>
              <a:cxn ang="T10">
                <a:pos x="T4" y="T5"/>
              </a:cxn>
              <a:cxn ang="T11">
                <a:pos x="T6" y="T7"/>
              </a:cxn>
            </a:cxnLst>
            <a:rect l="T12" t="T13" r="T14" b="T15"/>
            <a:pathLst>
              <a:path w="642" h="540">
                <a:moveTo>
                  <a:pt x="0" y="540"/>
                </a:moveTo>
                <a:lnTo>
                  <a:pt x="0" y="0"/>
                </a:lnTo>
                <a:lnTo>
                  <a:pt x="642" y="0"/>
                </a:lnTo>
                <a:lnTo>
                  <a:pt x="642" y="258"/>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5" name="Freeform 23"/>
          <p:cNvSpPr>
            <a:spLocks/>
          </p:cNvSpPr>
          <p:nvPr/>
        </p:nvSpPr>
        <p:spPr bwMode="auto">
          <a:xfrm>
            <a:off x="4092576" y="3108326"/>
            <a:ext cx="2384425" cy="1298575"/>
          </a:xfrm>
          <a:custGeom>
            <a:avLst/>
            <a:gdLst>
              <a:gd name="T0" fmla="*/ 0 w 1038"/>
              <a:gd name="T1" fmla="*/ 1226432 h 648"/>
              <a:gd name="T2" fmla="*/ 0 w 1038"/>
              <a:gd name="T3" fmla="*/ 0 h 648"/>
              <a:gd name="T4" fmla="*/ 2384425 w 1038"/>
              <a:gd name="T5" fmla="*/ 0 h 648"/>
              <a:gd name="T6" fmla="*/ 2384425 w 1038"/>
              <a:gd name="T7" fmla="*/ 1298575 h 648"/>
              <a:gd name="T8" fmla="*/ 0 60000 65536"/>
              <a:gd name="T9" fmla="*/ 0 60000 65536"/>
              <a:gd name="T10" fmla="*/ 0 60000 65536"/>
              <a:gd name="T11" fmla="*/ 0 60000 65536"/>
              <a:gd name="T12" fmla="*/ 0 w 1038"/>
              <a:gd name="T13" fmla="*/ 0 h 648"/>
              <a:gd name="T14" fmla="*/ 1038 w 1038"/>
              <a:gd name="T15" fmla="*/ 648 h 648"/>
            </a:gdLst>
            <a:ahLst/>
            <a:cxnLst>
              <a:cxn ang="T8">
                <a:pos x="T0" y="T1"/>
              </a:cxn>
              <a:cxn ang="T9">
                <a:pos x="T2" y="T3"/>
              </a:cxn>
              <a:cxn ang="T10">
                <a:pos x="T4" y="T5"/>
              </a:cxn>
              <a:cxn ang="T11">
                <a:pos x="T6" y="T7"/>
              </a:cxn>
            </a:cxnLst>
            <a:rect l="T12" t="T13" r="T14" b="T15"/>
            <a:pathLst>
              <a:path w="1038" h="648">
                <a:moveTo>
                  <a:pt x="0" y="612"/>
                </a:moveTo>
                <a:lnTo>
                  <a:pt x="0" y="0"/>
                </a:lnTo>
                <a:lnTo>
                  <a:pt x="1038" y="0"/>
                </a:lnTo>
                <a:lnTo>
                  <a:pt x="1038" y="648"/>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6" name="Freeform 24"/>
          <p:cNvSpPr>
            <a:spLocks/>
          </p:cNvSpPr>
          <p:nvPr/>
        </p:nvSpPr>
        <p:spPr bwMode="auto">
          <a:xfrm>
            <a:off x="5292726" y="714376"/>
            <a:ext cx="3211513" cy="2911475"/>
          </a:xfrm>
          <a:custGeom>
            <a:avLst/>
            <a:gdLst>
              <a:gd name="T0" fmla="*/ 0 w 1398"/>
              <a:gd name="T1" fmla="*/ 2394147 h 1452"/>
              <a:gd name="T2" fmla="*/ 0 w 1398"/>
              <a:gd name="T3" fmla="*/ 0 h 1452"/>
              <a:gd name="T4" fmla="*/ 3211513 w 1398"/>
              <a:gd name="T5" fmla="*/ 0 h 1452"/>
              <a:gd name="T6" fmla="*/ 3211513 w 1398"/>
              <a:gd name="T7" fmla="*/ 2911475 h 1452"/>
              <a:gd name="T8" fmla="*/ 0 60000 65536"/>
              <a:gd name="T9" fmla="*/ 0 60000 65536"/>
              <a:gd name="T10" fmla="*/ 0 60000 65536"/>
              <a:gd name="T11" fmla="*/ 0 60000 65536"/>
              <a:gd name="T12" fmla="*/ 0 w 1398"/>
              <a:gd name="T13" fmla="*/ 0 h 1452"/>
              <a:gd name="T14" fmla="*/ 1398 w 1398"/>
              <a:gd name="T15" fmla="*/ 1452 h 1452"/>
            </a:gdLst>
            <a:ahLst/>
            <a:cxnLst>
              <a:cxn ang="T8">
                <a:pos x="T0" y="T1"/>
              </a:cxn>
              <a:cxn ang="T9">
                <a:pos x="T2" y="T3"/>
              </a:cxn>
              <a:cxn ang="T10">
                <a:pos x="T4" y="T5"/>
              </a:cxn>
              <a:cxn ang="T11">
                <a:pos x="T6" y="T7"/>
              </a:cxn>
            </a:cxnLst>
            <a:rect l="T12" t="T13" r="T14" b="T15"/>
            <a:pathLst>
              <a:path w="1398" h="1452">
                <a:moveTo>
                  <a:pt x="0" y="1194"/>
                </a:moveTo>
                <a:lnTo>
                  <a:pt x="0" y="0"/>
                </a:lnTo>
                <a:lnTo>
                  <a:pt x="1398" y="0"/>
                </a:lnTo>
                <a:lnTo>
                  <a:pt x="1398" y="145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7" name="Rectangle 25"/>
          <p:cNvSpPr>
            <a:spLocks noChangeArrowheads="1"/>
          </p:cNvSpPr>
          <p:nvPr/>
        </p:nvSpPr>
        <p:spPr bwMode="auto">
          <a:xfrm>
            <a:off x="9551988" y="4614863"/>
            <a:ext cx="284162" cy="93662"/>
          </a:xfrm>
          <a:prstGeom prst="rect">
            <a:avLst/>
          </a:prstGeom>
          <a:solidFill>
            <a:schemeClr val="bg1"/>
          </a:solidFill>
          <a:ln w="44450">
            <a:solidFill>
              <a:schemeClr val="bg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98683" name="Text Box 27"/>
          <p:cNvSpPr txBox="1">
            <a:spLocks noChangeArrowheads="1"/>
          </p:cNvSpPr>
          <p:nvPr/>
        </p:nvSpPr>
        <p:spPr bwMode="auto">
          <a:xfrm>
            <a:off x="1765301" y="182563"/>
            <a:ext cx="3209925" cy="18161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a:effectLst>
                  <a:outerShdw blurRad="38100" dist="38100" dir="2700000" algn="tl">
                    <a:srgbClr val="C0C0C0"/>
                  </a:outerShdw>
                </a:effectLst>
                <a:cs typeface="Times New Roman" pitchFamily="-111" charset="0"/>
              </a:rPr>
              <a:t>A demonstration of hierarchical clustering using string edit distance </a:t>
            </a:r>
          </a:p>
        </p:txBody>
      </p:sp>
      <p:sp>
        <p:nvSpPr>
          <p:cNvPr id="18459" name="Rectangle 28"/>
          <p:cNvSpPr>
            <a:spLocks noChangeArrowheads="1"/>
          </p:cNvSpPr>
          <p:nvPr/>
        </p:nvSpPr>
        <p:spPr bwMode="auto">
          <a:xfrm>
            <a:off x="1524000" y="5262563"/>
            <a:ext cx="9144000" cy="1160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60" name="Rectangle 29"/>
          <p:cNvSpPr>
            <a:spLocks noChangeArrowheads="1"/>
          </p:cNvSpPr>
          <p:nvPr/>
        </p:nvSpPr>
        <p:spPr bwMode="auto">
          <a:xfrm>
            <a:off x="1860551" y="5345113"/>
            <a:ext cx="5726113"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61" name="Rectangle 30"/>
          <p:cNvSpPr>
            <a:spLocks noChangeArrowheads="1"/>
          </p:cNvSpPr>
          <p:nvPr/>
        </p:nvSpPr>
        <p:spPr bwMode="auto">
          <a:xfrm rot="-3934905">
            <a:off x="1629570" y="5510491"/>
            <a:ext cx="658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Piotr</a:t>
            </a:r>
          </a:p>
        </p:txBody>
      </p:sp>
      <p:sp>
        <p:nvSpPr>
          <p:cNvPr id="18462" name="Rectangle 31"/>
          <p:cNvSpPr>
            <a:spLocks noChangeArrowheads="1"/>
          </p:cNvSpPr>
          <p:nvPr/>
        </p:nvSpPr>
        <p:spPr bwMode="auto">
          <a:xfrm rot="-3946978">
            <a:off x="1951039" y="5539860"/>
            <a:ext cx="72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Pyotr</a:t>
            </a:r>
          </a:p>
        </p:txBody>
      </p:sp>
      <p:sp>
        <p:nvSpPr>
          <p:cNvPr id="18463" name="Rectangle 32"/>
          <p:cNvSpPr>
            <a:spLocks noChangeArrowheads="1"/>
          </p:cNvSpPr>
          <p:nvPr/>
        </p:nvSpPr>
        <p:spPr bwMode="auto">
          <a:xfrm rot="-3928464">
            <a:off x="2275682" y="5578753"/>
            <a:ext cx="804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Petros</a:t>
            </a:r>
          </a:p>
        </p:txBody>
      </p:sp>
      <p:sp>
        <p:nvSpPr>
          <p:cNvPr id="18464" name="Rectangle 33"/>
          <p:cNvSpPr>
            <a:spLocks noChangeArrowheads="1"/>
          </p:cNvSpPr>
          <p:nvPr/>
        </p:nvSpPr>
        <p:spPr bwMode="auto">
          <a:xfrm rot="-3922811">
            <a:off x="2674145" y="5564466"/>
            <a:ext cx="776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Pietro</a:t>
            </a:r>
          </a:p>
        </p:txBody>
      </p:sp>
      <p:sp>
        <p:nvSpPr>
          <p:cNvPr id="18465" name="Rectangle 34"/>
          <p:cNvSpPr>
            <a:spLocks noChangeArrowheads="1"/>
          </p:cNvSpPr>
          <p:nvPr/>
        </p:nvSpPr>
        <p:spPr bwMode="auto">
          <a:xfrm rot="-3945962">
            <a:off x="3104357" y="5539582"/>
            <a:ext cx="663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solidFill>
                  <a:srgbClr val="0000FF"/>
                </a:solidFill>
              </a:rPr>
              <a:t>Pedro</a:t>
            </a:r>
          </a:p>
        </p:txBody>
      </p:sp>
      <p:sp>
        <p:nvSpPr>
          <p:cNvPr id="18466" name="Rectangle 35"/>
          <p:cNvSpPr>
            <a:spLocks noChangeArrowheads="1"/>
          </p:cNvSpPr>
          <p:nvPr/>
        </p:nvSpPr>
        <p:spPr bwMode="auto">
          <a:xfrm rot="-3931340">
            <a:off x="3322639" y="5563672"/>
            <a:ext cx="777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Pierre</a:t>
            </a:r>
          </a:p>
        </p:txBody>
      </p:sp>
      <p:sp>
        <p:nvSpPr>
          <p:cNvPr id="18467" name="Rectangle 36"/>
          <p:cNvSpPr>
            <a:spLocks noChangeArrowheads="1"/>
          </p:cNvSpPr>
          <p:nvPr/>
        </p:nvSpPr>
        <p:spPr bwMode="auto">
          <a:xfrm rot="-3949083">
            <a:off x="3729832" y="5531128"/>
            <a:ext cx="709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Piero</a:t>
            </a:r>
          </a:p>
        </p:txBody>
      </p:sp>
      <p:sp>
        <p:nvSpPr>
          <p:cNvPr id="18468" name="Rectangle 37"/>
          <p:cNvSpPr>
            <a:spLocks noChangeArrowheads="1"/>
          </p:cNvSpPr>
          <p:nvPr/>
        </p:nvSpPr>
        <p:spPr bwMode="auto">
          <a:xfrm rot="-3950123">
            <a:off x="4092576" y="5527160"/>
            <a:ext cx="695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Peter</a:t>
            </a:r>
          </a:p>
        </p:txBody>
      </p:sp>
      <p:sp>
        <p:nvSpPr>
          <p:cNvPr id="18469" name="Rectangle 38"/>
          <p:cNvSpPr>
            <a:spLocks noChangeArrowheads="1"/>
          </p:cNvSpPr>
          <p:nvPr/>
        </p:nvSpPr>
        <p:spPr bwMode="auto">
          <a:xfrm rot="-3972130">
            <a:off x="4497388" y="5403870"/>
            <a:ext cx="5921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Peder</a:t>
            </a:r>
          </a:p>
        </p:txBody>
      </p:sp>
      <p:sp>
        <p:nvSpPr>
          <p:cNvPr id="18470" name="Rectangle 39"/>
          <p:cNvSpPr>
            <a:spLocks noChangeArrowheads="1"/>
          </p:cNvSpPr>
          <p:nvPr/>
        </p:nvSpPr>
        <p:spPr bwMode="auto">
          <a:xfrm rot="-3944043">
            <a:off x="4764088" y="5514459"/>
            <a:ext cx="666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Peka</a:t>
            </a:r>
          </a:p>
        </p:txBody>
      </p:sp>
      <p:sp>
        <p:nvSpPr>
          <p:cNvPr id="18471" name="Rectangle 40"/>
          <p:cNvSpPr>
            <a:spLocks noChangeArrowheads="1"/>
          </p:cNvSpPr>
          <p:nvPr/>
        </p:nvSpPr>
        <p:spPr bwMode="auto">
          <a:xfrm rot="-3916392">
            <a:off x="4975226" y="5609710"/>
            <a:ext cx="86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Peadar</a:t>
            </a:r>
          </a:p>
        </p:txBody>
      </p:sp>
      <p:sp>
        <p:nvSpPr>
          <p:cNvPr id="18472" name="Rectangle 41"/>
          <p:cNvSpPr>
            <a:spLocks noChangeArrowheads="1"/>
          </p:cNvSpPr>
          <p:nvPr/>
        </p:nvSpPr>
        <p:spPr bwMode="auto">
          <a:xfrm rot="-3922958">
            <a:off x="5393532" y="5684045"/>
            <a:ext cx="971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Michalis</a:t>
            </a:r>
          </a:p>
        </p:txBody>
      </p:sp>
      <p:sp>
        <p:nvSpPr>
          <p:cNvPr id="18473" name="Rectangle 42"/>
          <p:cNvSpPr>
            <a:spLocks noChangeArrowheads="1"/>
          </p:cNvSpPr>
          <p:nvPr/>
        </p:nvSpPr>
        <p:spPr bwMode="auto">
          <a:xfrm rot="-3913360">
            <a:off x="5788026" y="5656263"/>
            <a:ext cx="909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Michael</a:t>
            </a:r>
          </a:p>
        </p:txBody>
      </p:sp>
      <p:sp>
        <p:nvSpPr>
          <p:cNvPr id="18474" name="Rectangle 43"/>
          <p:cNvSpPr>
            <a:spLocks noChangeArrowheads="1"/>
          </p:cNvSpPr>
          <p:nvPr/>
        </p:nvSpPr>
        <p:spPr bwMode="auto">
          <a:xfrm rot="-3943084">
            <a:off x="6178550" y="5607050"/>
            <a:ext cx="808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solidFill>
                  <a:srgbClr val="0000FF"/>
                </a:solidFill>
              </a:rPr>
              <a:t>Miguel</a:t>
            </a:r>
          </a:p>
        </p:txBody>
      </p:sp>
      <p:sp>
        <p:nvSpPr>
          <p:cNvPr id="18475" name="Rectangle 44"/>
          <p:cNvSpPr>
            <a:spLocks noChangeArrowheads="1"/>
          </p:cNvSpPr>
          <p:nvPr/>
        </p:nvSpPr>
        <p:spPr bwMode="auto">
          <a:xfrm rot="-3933695">
            <a:off x="6569076" y="5516563"/>
            <a:ext cx="604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Mick</a:t>
            </a:r>
          </a:p>
        </p:txBody>
      </p:sp>
      <p:sp>
        <p:nvSpPr>
          <p:cNvPr id="18476" name="Rectangle 45"/>
          <p:cNvSpPr>
            <a:spLocks noChangeArrowheads="1"/>
          </p:cNvSpPr>
          <p:nvPr/>
        </p:nvSpPr>
        <p:spPr bwMode="auto">
          <a:xfrm rot="-3930391">
            <a:off x="6596857" y="5733257"/>
            <a:ext cx="1111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solidFill>
                  <a:srgbClr val="0000FF"/>
                </a:solidFill>
              </a:rPr>
              <a:t>Cristovao</a:t>
            </a:r>
          </a:p>
        </p:txBody>
      </p:sp>
      <p:sp>
        <p:nvSpPr>
          <p:cNvPr id="18477" name="Rectangle 46"/>
          <p:cNvSpPr>
            <a:spLocks noChangeArrowheads="1"/>
          </p:cNvSpPr>
          <p:nvPr/>
        </p:nvSpPr>
        <p:spPr bwMode="auto">
          <a:xfrm rot="-3917436">
            <a:off x="6799263" y="5830888"/>
            <a:ext cx="1293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Christopher</a:t>
            </a:r>
          </a:p>
        </p:txBody>
      </p:sp>
      <p:sp>
        <p:nvSpPr>
          <p:cNvPr id="18478" name="Rectangle 47"/>
          <p:cNvSpPr>
            <a:spLocks noChangeArrowheads="1"/>
          </p:cNvSpPr>
          <p:nvPr/>
        </p:nvSpPr>
        <p:spPr bwMode="auto">
          <a:xfrm rot="-3922141">
            <a:off x="7294563" y="5791201"/>
            <a:ext cx="1201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Christophe</a:t>
            </a:r>
          </a:p>
        </p:txBody>
      </p:sp>
      <p:sp>
        <p:nvSpPr>
          <p:cNvPr id="18479" name="Rectangle 48"/>
          <p:cNvSpPr>
            <a:spLocks noChangeArrowheads="1"/>
          </p:cNvSpPr>
          <p:nvPr/>
        </p:nvSpPr>
        <p:spPr bwMode="auto">
          <a:xfrm rot="-3922270">
            <a:off x="7760494" y="5731669"/>
            <a:ext cx="1085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Christoph</a:t>
            </a:r>
          </a:p>
        </p:txBody>
      </p:sp>
      <p:sp>
        <p:nvSpPr>
          <p:cNvPr id="18480" name="Rectangle 49"/>
          <p:cNvSpPr>
            <a:spLocks noChangeArrowheads="1"/>
          </p:cNvSpPr>
          <p:nvPr/>
        </p:nvSpPr>
        <p:spPr bwMode="auto">
          <a:xfrm rot="-3929420">
            <a:off x="8186738" y="5689601"/>
            <a:ext cx="985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Crisdean</a:t>
            </a:r>
          </a:p>
        </p:txBody>
      </p:sp>
      <p:sp>
        <p:nvSpPr>
          <p:cNvPr id="18481" name="Rectangle 50"/>
          <p:cNvSpPr>
            <a:spLocks noChangeArrowheads="1"/>
          </p:cNvSpPr>
          <p:nvPr/>
        </p:nvSpPr>
        <p:spPr bwMode="auto">
          <a:xfrm rot="-3925722">
            <a:off x="8530432" y="5704682"/>
            <a:ext cx="1012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Cristobal</a:t>
            </a:r>
          </a:p>
        </p:txBody>
      </p:sp>
      <p:sp>
        <p:nvSpPr>
          <p:cNvPr id="18482" name="Rectangle 51"/>
          <p:cNvSpPr>
            <a:spLocks noChangeArrowheads="1"/>
          </p:cNvSpPr>
          <p:nvPr/>
        </p:nvSpPr>
        <p:spPr bwMode="auto">
          <a:xfrm rot="-3915877">
            <a:off x="8847932" y="5757069"/>
            <a:ext cx="1127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Cristoforo</a:t>
            </a:r>
          </a:p>
        </p:txBody>
      </p:sp>
      <p:sp>
        <p:nvSpPr>
          <p:cNvPr id="18483" name="Rectangle 52"/>
          <p:cNvSpPr>
            <a:spLocks noChangeArrowheads="1"/>
          </p:cNvSpPr>
          <p:nvPr/>
        </p:nvSpPr>
        <p:spPr bwMode="auto">
          <a:xfrm rot="-3929659">
            <a:off x="9260682" y="5741194"/>
            <a:ext cx="1089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Kristoffer</a:t>
            </a:r>
          </a:p>
        </p:txBody>
      </p:sp>
      <p:sp>
        <p:nvSpPr>
          <p:cNvPr id="18484" name="Rectangle 53"/>
          <p:cNvSpPr>
            <a:spLocks noChangeArrowheads="1"/>
          </p:cNvSpPr>
          <p:nvPr/>
        </p:nvSpPr>
        <p:spPr bwMode="auto">
          <a:xfrm rot="-3934610">
            <a:off x="9732963" y="5632451"/>
            <a:ext cx="858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Krystof</a:t>
            </a:r>
          </a:p>
        </p:txBody>
      </p:sp>
      <p:sp>
        <p:nvSpPr>
          <p:cNvPr id="18485" name="TextBox 53"/>
          <p:cNvSpPr txBox="1">
            <a:spLocks noChangeArrowheads="1"/>
          </p:cNvSpPr>
          <p:nvPr/>
        </p:nvSpPr>
        <p:spPr bwMode="auto">
          <a:xfrm>
            <a:off x="6224589" y="131764"/>
            <a:ext cx="425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659270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638300" y="3973513"/>
            <a:ext cx="8915400" cy="3073399"/>
            <a:chOff x="0" y="2640"/>
            <a:chExt cx="5616" cy="1936"/>
          </a:xfrm>
        </p:grpSpPr>
        <p:pic>
          <p:nvPicPr>
            <p:cNvPr id="19461" name="Picture 3" descr="http://images.google.com/images?q=tbn:Sc41iL2etAQC:www.intheteam.com/images/club/50/brazil_fla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3792"/>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http://www.theodora.com/flags/as.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http://www.flags.net/elements/gif_flags/ANGU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6"/>
            <p:cNvSpPr txBox="1">
              <a:spLocks noChangeArrowheads="1"/>
            </p:cNvSpPr>
            <p:nvPr/>
          </p:nvSpPr>
          <p:spPr bwMode="auto">
            <a:xfrm>
              <a:off x="1056" y="4187"/>
              <a:ext cx="44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ANGUILLA</a:t>
              </a:r>
            </a:p>
          </p:txBody>
        </p:sp>
        <p:sp>
          <p:nvSpPr>
            <p:cNvPr id="19465" name="Text Box 7"/>
            <p:cNvSpPr txBox="1">
              <a:spLocks noChangeArrowheads="1"/>
            </p:cNvSpPr>
            <p:nvPr/>
          </p:nvSpPr>
          <p:spPr bwMode="auto">
            <a:xfrm>
              <a:off x="0" y="4187"/>
              <a:ext cx="4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AUSTRALIA </a:t>
              </a:r>
            </a:p>
          </p:txBody>
        </p:sp>
        <p:pic>
          <p:nvPicPr>
            <p:cNvPr id="19466" name="Picture 8" descr="http://www.flags.net/elements/gif_flags/STHC00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9"/>
            <p:cNvSpPr txBox="1">
              <a:spLocks noChangeArrowheads="1"/>
            </p:cNvSpPr>
            <p:nvPr/>
          </p:nvSpPr>
          <p:spPr bwMode="auto">
            <a:xfrm>
              <a:off x="528" y="4130"/>
              <a:ext cx="50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St. Helena &amp;</a:t>
              </a:r>
            </a:p>
            <a:p>
              <a:r>
                <a:rPr lang="en-US" altLang="en-US" sz="800"/>
                <a:t> Dependencies </a:t>
              </a:r>
            </a:p>
            <a:p>
              <a:endParaRPr lang="en-US" altLang="en-US" sz="800"/>
            </a:p>
          </p:txBody>
        </p:sp>
        <p:pic>
          <p:nvPicPr>
            <p:cNvPr id="19468" name="Picture 10" descr="http://www.flags.net/elements/gif_flags/SGSS00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2"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11"/>
            <p:cNvSpPr txBox="1">
              <a:spLocks noChangeArrowheads="1"/>
            </p:cNvSpPr>
            <p:nvPr/>
          </p:nvSpPr>
          <p:spPr bwMode="auto">
            <a:xfrm>
              <a:off x="1584" y="4033"/>
              <a:ext cx="6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South Georgia &amp;</a:t>
              </a:r>
            </a:p>
            <a:p>
              <a:r>
                <a:rPr lang="en-US" altLang="en-US" sz="800"/>
                <a:t>South Sandwich </a:t>
              </a:r>
            </a:p>
            <a:p>
              <a:r>
                <a:rPr lang="en-US" altLang="en-US" sz="800"/>
                <a:t>Islands</a:t>
              </a:r>
            </a:p>
          </p:txBody>
        </p:sp>
        <p:pic>
          <p:nvPicPr>
            <p:cNvPr id="19470" name="Picture 12" descr="http://www.flags.net/elements/gif_flags/UNKG00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0" y="3794"/>
              <a:ext cx="48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Text Box 13"/>
            <p:cNvSpPr txBox="1">
              <a:spLocks noChangeArrowheads="1"/>
            </p:cNvSpPr>
            <p:nvPr/>
          </p:nvSpPr>
          <p:spPr bwMode="auto">
            <a:xfrm>
              <a:off x="2160" y="4178"/>
              <a:ext cx="52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U.K.</a:t>
              </a:r>
            </a:p>
          </p:txBody>
        </p:sp>
        <p:pic>
          <p:nvPicPr>
            <p:cNvPr id="19472" name="Picture 14" descr="http://www.flags.net/elements/gif_flags/YURE002.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36"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 Box 15"/>
            <p:cNvSpPr txBox="1">
              <a:spLocks noChangeArrowheads="1"/>
            </p:cNvSpPr>
            <p:nvPr/>
          </p:nvSpPr>
          <p:spPr bwMode="auto">
            <a:xfrm>
              <a:off x="2736" y="4033"/>
              <a:ext cx="4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Serbia &amp; </a:t>
              </a:r>
            </a:p>
            <a:p>
              <a:r>
                <a:rPr lang="en-US" altLang="en-US" sz="800"/>
                <a:t>Montenegro</a:t>
              </a:r>
            </a:p>
            <a:p>
              <a:r>
                <a:rPr lang="en-US" altLang="en-US" sz="800"/>
                <a:t>(Yugoslavia)</a:t>
              </a:r>
            </a:p>
          </p:txBody>
        </p:sp>
        <p:pic>
          <p:nvPicPr>
            <p:cNvPr id="19474" name="Picture 16" descr="http://www.flags.net/elements/gif_flags/FRAN001.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6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Text Box 17"/>
            <p:cNvSpPr txBox="1">
              <a:spLocks noChangeArrowheads="1"/>
            </p:cNvSpPr>
            <p:nvPr/>
          </p:nvSpPr>
          <p:spPr bwMode="auto">
            <a:xfrm>
              <a:off x="3264" y="4187"/>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sz="800"/>
            </a:p>
          </p:txBody>
        </p:sp>
        <p:sp>
          <p:nvSpPr>
            <p:cNvPr id="19476" name="Text Box 18"/>
            <p:cNvSpPr txBox="1">
              <a:spLocks noChangeArrowheads="1"/>
            </p:cNvSpPr>
            <p:nvPr/>
          </p:nvSpPr>
          <p:spPr bwMode="auto">
            <a:xfrm>
              <a:off x="3264" y="4187"/>
              <a:ext cx="3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FRANCE</a:t>
              </a:r>
            </a:p>
          </p:txBody>
        </p:sp>
        <p:pic>
          <p:nvPicPr>
            <p:cNvPr id="19477" name="Picture 19" descr="http://www.flags.net/elements/gif_flags/IREL001.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0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0" descr="http://www.flags.net/elements/gif_flags/INDA00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2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21" descr="http://www.flags.net/elements/gif_flags/NIGR001.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4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Text Box 22"/>
            <p:cNvSpPr txBox="1">
              <a:spLocks noChangeArrowheads="1"/>
            </p:cNvSpPr>
            <p:nvPr/>
          </p:nvSpPr>
          <p:spPr bwMode="auto">
            <a:xfrm>
              <a:off x="3792" y="4187"/>
              <a:ext cx="3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NIGER</a:t>
              </a:r>
            </a:p>
          </p:txBody>
        </p:sp>
        <p:sp>
          <p:nvSpPr>
            <p:cNvPr id="19481" name="Text Box 23"/>
            <p:cNvSpPr txBox="1">
              <a:spLocks noChangeArrowheads="1"/>
            </p:cNvSpPr>
            <p:nvPr/>
          </p:nvSpPr>
          <p:spPr bwMode="auto">
            <a:xfrm>
              <a:off x="4272" y="4187"/>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INDIA</a:t>
              </a:r>
            </a:p>
          </p:txBody>
        </p:sp>
        <p:sp>
          <p:nvSpPr>
            <p:cNvPr id="19482" name="Text Box 24"/>
            <p:cNvSpPr txBox="1">
              <a:spLocks noChangeArrowheads="1"/>
            </p:cNvSpPr>
            <p:nvPr/>
          </p:nvSpPr>
          <p:spPr bwMode="auto">
            <a:xfrm>
              <a:off x="4752" y="4187"/>
              <a:ext cx="3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IRELAND</a:t>
              </a:r>
            </a:p>
          </p:txBody>
        </p:sp>
        <p:sp>
          <p:nvSpPr>
            <p:cNvPr id="19483" name="Text Box 25"/>
            <p:cNvSpPr txBox="1">
              <a:spLocks noChangeArrowheads="1"/>
            </p:cNvSpPr>
            <p:nvPr/>
          </p:nvSpPr>
          <p:spPr bwMode="auto">
            <a:xfrm>
              <a:off x="5242" y="4187"/>
              <a:ext cx="34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BRAZIL</a:t>
              </a:r>
            </a:p>
          </p:txBody>
        </p:sp>
        <p:sp>
          <p:nvSpPr>
            <p:cNvPr id="19484" name="Text Box 26"/>
            <p:cNvSpPr txBox="1">
              <a:spLocks noChangeArrowheads="1"/>
            </p:cNvSpPr>
            <p:nvPr/>
          </p:nvSpPr>
          <p:spPr bwMode="auto">
            <a:xfrm>
              <a:off x="0" y="2976"/>
              <a:ext cx="2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sz="1000">
                <a:solidFill>
                  <a:schemeClr val="hlink"/>
                </a:solidFill>
              </a:endParaRPr>
            </a:p>
          </p:txBody>
        </p:sp>
        <p:grpSp>
          <p:nvGrpSpPr>
            <p:cNvPr id="19485" name="Group 27"/>
            <p:cNvGrpSpPr>
              <a:grpSpLocks/>
            </p:cNvGrpSpPr>
            <p:nvPr/>
          </p:nvGrpSpPr>
          <p:grpSpPr bwMode="auto">
            <a:xfrm>
              <a:off x="192" y="2640"/>
              <a:ext cx="5184" cy="1154"/>
              <a:chOff x="192" y="1682"/>
              <a:chExt cx="5184" cy="2016"/>
            </a:xfrm>
          </p:grpSpPr>
          <p:sp>
            <p:nvSpPr>
              <p:cNvPr id="19486" name="Line 28"/>
              <p:cNvSpPr>
                <a:spLocks noChangeShapeType="1"/>
              </p:cNvSpPr>
              <p:nvPr/>
            </p:nvSpPr>
            <p:spPr bwMode="auto">
              <a:xfrm flipV="1">
                <a:off x="192" y="3362"/>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 name="Line 29"/>
              <p:cNvSpPr>
                <a:spLocks noChangeShapeType="1"/>
              </p:cNvSpPr>
              <p:nvPr/>
            </p:nvSpPr>
            <p:spPr bwMode="auto">
              <a:xfrm flipV="1">
                <a:off x="2400" y="3170"/>
                <a:ext cx="0" cy="528"/>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8" name="Line 30"/>
              <p:cNvSpPr>
                <a:spLocks noChangeShapeType="1"/>
              </p:cNvSpPr>
              <p:nvPr/>
            </p:nvSpPr>
            <p:spPr bwMode="auto">
              <a:xfrm flipV="1">
                <a:off x="1824"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9" name="Line 31"/>
              <p:cNvSpPr>
                <a:spLocks noChangeShapeType="1"/>
              </p:cNvSpPr>
              <p:nvPr/>
            </p:nvSpPr>
            <p:spPr bwMode="auto">
              <a:xfrm flipV="1">
                <a:off x="2928"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 name="Line 32"/>
              <p:cNvSpPr>
                <a:spLocks noChangeShapeType="1"/>
              </p:cNvSpPr>
              <p:nvPr/>
            </p:nvSpPr>
            <p:spPr bwMode="auto">
              <a:xfrm flipV="1">
                <a:off x="3456"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33"/>
              <p:cNvSpPr>
                <a:spLocks noChangeShapeType="1"/>
              </p:cNvSpPr>
              <p:nvPr/>
            </p:nvSpPr>
            <p:spPr bwMode="auto">
              <a:xfrm>
                <a:off x="2928" y="3074"/>
                <a:ext cx="52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34"/>
              <p:cNvSpPr>
                <a:spLocks noChangeShapeType="1"/>
              </p:cNvSpPr>
              <p:nvPr/>
            </p:nvSpPr>
            <p:spPr bwMode="auto">
              <a:xfrm flipV="1">
                <a:off x="3168" y="2834"/>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3" name="Line 35"/>
              <p:cNvSpPr>
                <a:spLocks noChangeShapeType="1"/>
              </p:cNvSpPr>
              <p:nvPr/>
            </p:nvSpPr>
            <p:spPr bwMode="auto">
              <a:xfrm flipV="1">
                <a:off x="3936"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4" name="Line 36"/>
              <p:cNvSpPr>
                <a:spLocks noChangeShapeType="1"/>
              </p:cNvSpPr>
              <p:nvPr/>
            </p:nvSpPr>
            <p:spPr bwMode="auto">
              <a:xfrm flipV="1">
                <a:off x="4416"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5" name="Line 37"/>
              <p:cNvSpPr>
                <a:spLocks noChangeShapeType="1"/>
              </p:cNvSpPr>
              <p:nvPr/>
            </p:nvSpPr>
            <p:spPr bwMode="auto">
              <a:xfrm>
                <a:off x="3936" y="3458"/>
                <a:ext cx="48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6" name="Line 38"/>
              <p:cNvSpPr>
                <a:spLocks noChangeShapeType="1"/>
              </p:cNvSpPr>
              <p:nvPr/>
            </p:nvSpPr>
            <p:spPr bwMode="auto">
              <a:xfrm flipV="1">
                <a:off x="4176" y="3074"/>
                <a:ext cx="0" cy="3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7" name="Line 39"/>
              <p:cNvSpPr>
                <a:spLocks noChangeShapeType="1"/>
              </p:cNvSpPr>
              <p:nvPr/>
            </p:nvSpPr>
            <p:spPr bwMode="auto">
              <a:xfrm flipV="1">
                <a:off x="4896"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8" name="Line 40"/>
              <p:cNvSpPr>
                <a:spLocks noChangeShapeType="1"/>
              </p:cNvSpPr>
              <p:nvPr/>
            </p:nvSpPr>
            <p:spPr bwMode="auto">
              <a:xfrm>
                <a:off x="1008" y="3170"/>
                <a:ext cx="100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Line 41"/>
              <p:cNvSpPr>
                <a:spLocks noChangeShapeType="1"/>
              </p:cNvSpPr>
              <p:nvPr/>
            </p:nvSpPr>
            <p:spPr bwMode="auto">
              <a:xfrm>
                <a:off x="4176" y="3074"/>
                <a:ext cx="72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0" name="Line 42"/>
              <p:cNvSpPr>
                <a:spLocks noChangeShapeType="1"/>
              </p:cNvSpPr>
              <p:nvPr/>
            </p:nvSpPr>
            <p:spPr bwMode="auto">
              <a:xfrm flipV="1">
                <a:off x="4512" y="2498"/>
                <a:ext cx="0" cy="57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1" name="Line 43"/>
              <p:cNvSpPr>
                <a:spLocks noChangeShapeType="1"/>
              </p:cNvSpPr>
              <p:nvPr/>
            </p:nvSpPr>
            <p:spPr bwMode="auto">
              <a:xfrm flipV="1">
                <a:off x="2448" y="2498"/>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2" name="Line 44"/>
              <p:cNvSpPr>
                <a:spLocks noChangeShapeType="1"/>
              </p:cNvSpPr>
              <p:nvPr/>
            </p:nvSpPr>
            <p:spPr bwMode="auto">
              <a:xfrm>
                <a:off x="1728" y="2834"/>
                <a:ext cx="144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3" name="Line 45"/>
              <p:cNvSpPr>
                <a:spLocks noChangeShapeType="1"/>
              </p:cNvSpPr>
              <p:nvPr/>
            </p:nvSpPr>
            <p:spPr bwMode="auto">
              <a:xfrm flipV="1">
                <a:off x="3504" y="2114"/>
                <a:ext cx="0" cy="3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4" name="Line 46"/>
              <p:cNvSpPr>
                <a:spLocks noChangeShapeType="1"/>
              </p:cNvSpPr>
              <p:nvPr/>
            </p:nvSpPr>
            <p:spPr bwMode="auto">
              <a:xfrm flipH="1">
                <a:off x="2016" y="3170"/>
                <a:ext cx="38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5" name="Line 47"/>
              <p:cNvSpPr>
                <a:spLocks noChangeShapeType="1"/>
              </p:cNvSpPr>
              <p:nvPr/>
            </p:nvSpPr>
            <p:spPr bwMode="auto">
              <a:xfrm flipV="1">
                <a:off x="1728" y="2834"/>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6" name="Line 48"/>
              <p:cNvSpPr>
                <a:spLocks noChangeShapeType="1"/>
              </p:cNvSpPr>
              <p:nvPr/>
            </p:nvSpPr>
            <p:spPr bwMode="auto">
              <a:xfrm flipV="1">
                <a:off x="2448" y="2498"/>
                <a:ext cx="206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49"/>
              <p:cNvSpPr>
                <a:spLocks noChangeShapeType="1"/>
              </p:cNvSpPr>
              <p:nvPr/>
            </p:nvSpPr>
            <p:spPr bwMode="auto">
              <a:xfrm flipV="1">
                <a:off x="5376" y="2114"/>
                <a:ext cx="0" cy="15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8" name="Line 50"/>
              <p:cNvSpPr>
                <a:spLocks noChangeShapeType="1"/>
              </p:cNvSpPr>
              <p:nvPr/>
            </p:nvSpPr>
            <p:spPr bwMode="auto">
              <a:xfrm>
                <a:off x="3504" y="2114"/>
                <a:ext cx="1872"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9" name="Line 51"/>
              <p:cNvSpPr>
                <a:spLocks noChangeShapeType="1"/>
              </p:cNvSpPr>
              <p:nvPr/>
            </p:nvSpPr>
            <p:spPr bwMode="auto">
              <a:xfrm flipV="1">
                <a:off x="4464" y="1682"/>
                <a:ext cx="0" cy="432"/>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0" name="Line 52"/>
              <p:cNvSpPr>
                <a:spLocks noChangeShapeType="1"/>
              </p:cNvSpPr>
              <p:nvPr/>
            </p:nvSpPr>
            <p:spPr bwMode="auto">
              <a:xfrm flipV="1">
                <a:off x="720" y="3554"/>
                <a:ext cx="0" cy="14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1" name="Line 53"/>
              <p:cNvSpPr>
                <a:spLocks noChangeShapeType="1"/>
              </p:cNvSpPr>
              <p:nvPr/>
            </p:nvSpPr>
            <p:spPr bwMode="auto">
              <a:xfrm flipV="1">
                <a:off x="1296" y="3554"/>
                <a:ext cx="0" cy="14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2" name="Line 54"/>
              <p:cNvSpPr>
                <a:spLocks noChangeShapeType="1"/>
              </p:cNvSpPr>
              <p:nvPr/>
            </p:nvSpPr>
            <p:spPr bwMode="auto">
              <a:xfrm flipV="1">
                <a:off x="1440" y="3362"/>
                <a:ext cx="0" cy="9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3" name="Line 55"/>
              <p:cNvSpPr>
                <a:spLocks noChangeShapeType="1"/>
              </p:cNvSpPr>
              <p:nvPr/>
            </p:nvSpPr>
            <p:spPr bwMode="auto">
              <a:xfrm>
                <a:off x="192" y="3362"/>
                <a:ext cx="124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4" name="Line 56"/>
              <p:cNvSpPr>
                <a:spLocks noChangeShapeType="1"/>
              </p:cNvSpPr>
              <p:nvPr/>
            </p:nvSpPr>
            <p:spPr bwMode="auto">
              <a:xfrm flipV="1">
                <a:off x="720" y="3170"/>
                <a:ext cx="0" cy="192"/>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5" name="Line 57"/>
              <p:cNvSpPr>
                <a:spLocks noChangeShapeType="1"/>
              </p:cNvSpPr>
              <p:nvPr/>
            </p:nvSpPr>
            <p:spPr bwMode="auto">
              <a:xfrm>
                <a:off x="720" y="3170"/>
                <a:ext cx="38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6" name="Line 58"/>
              <p:cNvSpPr>
                <a:spLocks noChangeShapeType="1"/>
              </p:cNvSpPr>
              <p:nvPr/>
            </p:nvSpPr>
            <p:spPr bwMode="auto">
              <a:xfrm>
                <a:off x="720" y="3554"/>
                <a:ext cx="576"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7" name="Line 59"/>
              <p:cNvSpPr>
                <a:spLocks noChangeShapeType="1"/>
              </p:cNvSpPr>
              <p:nvPr/>
            </p:nvSpPr>
            <p:spPr bwMode="auto">
              <a:xfrm flipV="1">
                <a:off x="1008" y="3458"/>
                <a:ext cx="0" cy="9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8" name="Line 60"/>
              <p:cNvSpPr>
                <a:spLocks noChangeShapeType="1"/>
              </p:cNvSpPr>
              <p:nvPr/>
            </p:nvSpPr>
            <p:spPr bwMode="auto">
              <a:xfrm>
                <a:off x="1008" y="3458"/>
                <a:ext cx="816"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0765" name="Text Box 61"/>
          <p:cNvSpPr txBox="1">
            <a:spLocks noChangeArrowheads="1"/>
          </p:cNvSpPr>
          <p:nvPr/>
        </p:nvSpPr>
        <p:spPr bwMode="auto">
          <a:xfrm>
            <a:off x="1943101" y="990600"/>
            <a:ext cx="8524875" cy="2800350"/>
          </a:xfrm>
          <a:prstGeom prst="rect">
            <a:avLst/>
          </a:prstGeom>
          <a:noFill/>
          <a:ln w="0">
            <a:noFill/>
            <a:miter lim="800000"/>
            <a:headEnd/>
            <a:tailEnd/>
          </a:ln>
          <a:effectLst/>
        </p:spPr>
        <p:txBody>
          <a:bodyPr>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a:effectLst>
                  <a:outerShdw blurRad="38100" dist="38100" dir="2700000" algn="tl">
                    <a:srgbClr val="C0C0C0"/>
                  </a:outerShdw>
                </a:effectLst>
              </a:rPr>
              <a:t>Hierarchal clustering can sometimes show patterns that are meaningless or spurious</a:t>
            </a:r>
          </a:p>
          <a:p>
            <a:pPr>
              <a:defRPr/>
            </a:pPr>
            <a:endParaRPr lang="en-US" altLang="en-US" sz="2000">
              <a:effectLst>
                <a:outerShdw blurRad="38100" dist="38100" dir="2700000" algn="tl">
                  <a:srgbClr val="C0C0C0"/>
                </a:outerShdw>
              </a:effectLst>
            </a:endParaRPr>
          </a:p>
          <a:p>
            <a:pPr>
              <a:defRPr/>
            </a:pPr>
            <a:r>
              <a:rPr lang="en-US" altLang="en-US" sz="2000"/>
              <a:t>The tight grouping of Australia, Anguilla, St. Helena etc is meaningful; all these countries are former UK colonies</a:t>
            </a:r>
          </a:p>
          <a:p>
            <a:pPr>
              <a:defRPr/>
            </a:pPr>
            <a:endParaRPr lang="en-US" altLang="en-US" sz="2000"/>
          </a:p>
          <a:p>
            <a:pPr>
              <a:defRPr/>
            </a:pPr>
            <a:r>
              <a:rPr lang="en-US" altLang="en-US" sz="2000"/>
              <a:t>However the tight grouping of Niger and India is completely spurious; there is no connection between the two.</a:t>
            </a:r>
          </a:p>
        </p:txBody>
      </p:sp>
      <p:sp>
        <p:nvSpPr>
          <p:cNvPr id="19460" name="TextBox 61"/>
          <p:cNvSpPr txBox="1">
            <a:spLocks noChangeArrowheads="1"/>
          </p:cNvSpPr>
          <p:nvPr/>
        </p:nvSpPr>
        <p:spPr bwMode="auto">
          <a:xfrm>
            <a:off x="6300788" y="3159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4110311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2593975" y="1716088"/>
            <a:ext cx="7353300" cy="4538662"/>
            <a:chOff x="674" y="1081"/>
            <a:chExt cx="4632" cy="2859"/>
          </a:xfrm>
        </p:grpSpPr>
        <p:sp>
          <p:nvSpPr>
            <p:cNvPr id="20486" name="Rectangle 3"/>
            <p:cNvSpPr>
              <a:spLocks noChangeArrowheads="1"/>
            </p:cNvSpPr>
            <p:nvPr/>
          </p:nvSpPr>
          <p:spPr bwMode="auto">
            <a:xfrm>
              <a:off x="674" y="1081"/>
              <a:ext cx="4632" cy="285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87" name="Rectangle 4"/>
            <p:cNvSpPr>
              <a:spLocks noChangeArrowheads="1"/>
            </p:cNvSpPr>
            <p:nvPr/>
          </p:nvSpPr>
          <p:spPr bwMode="auto">
            <a:xfrm>
              <a:off x="823" y="3800"/>
              <a:ext cx="149" cy="14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88" name="Freeform 5"/>
            <p:cNvSpPr>
              <a:spLocks/>
            </p:cNvSpPr>
            <p:nvPr/>
          </p:nvSpPr>
          <p:spPr bwMode="auto">
            <a:xfrm>
              <a:off x="898" y="3800"/>
              <a:ext cx="224" cy="140"/>
            </a:xfrm>
            <a:custGeom>
              <a:avLst/>
              <a:gdLst>
                <a:gd name="T0" fmla="*/ 0 w 170"/>
                <a:gd name="T1" fmla="*/ 0 h 106"/>
                <a:gd name="T2" fmla="*/ 224 w 170"/>
                <a:gd name="T3" fmla="*/ 0 h 106"/>
                <a:gd name="T4" fmla="*/ 224 w 170"/>
                <a:gd name="T5" fmla="*/ 140 h 106"/>
                <a:gd name="T6" fmla="*/ 0 60000 65536"/>
                <a:gd name="T7" fmla="*/ 0 60000 65536"/>
                <a:gd name="T8" fmla="*/ 0 60000 65536"/>
                <a:gd name="T9" fmla="*/ 0 w 170"/>
                <a:gd name="T10" fmla="*/ 0 h 106"/>
                <a:gd name="T11" fmla="*/ 170 w 170"/>
                <a:gd name="T12" fmla="*/ 106 h 106"/>
              </a:gdLst>
              <a:ahLst/>
              <a:cxnLst>
                <a:cxn ang="T6">
                  <a:pos x="T0" y="T1"/>
                </a:cxn>
                <a:cxn ang="T7">
                  <a:pos x="T2" y="T3"/>
                </a:cxn>
                <a:cxn ang="T8">
                  <a:pos x="T4" y="T5"/>
                </a:cxn>
              </a:cxnLst>
              <a:rect l="T9" t="T10" r="T11" b="T12"/>
              <a:pathLst>
                <a:path w="170" h="106">
                  <a:moveTo>
                    <a:pt x="0" y="0"/>
                  </a:moveTo>
                  <a:lnTo>
                    <a:pt x="170" y="0"/>
                  </a:lnTo>
                  <a:lnTo>
                    <a:pt x="170" y="10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Rectangle 6"/>
            <p:cNvSpPr>
              <a:spLocks noChangeArrowheads="1"/>
            </p:cNvSpPr>
            <p:nvPr/>
          </p:nvSpPr>
          <p:spPr bwMode="auto">
            <a:xfrm>
              <a:off x="3214" y="3792"/>
              <a:ext cx="149" cy="14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0" name="Rectangle 7"/>
            <p:cNvSpPr>
              <a:spLocks noChangeArrowheads="1"/>
            </p:cNvSpPr>
            <p:nvPr/>
          </p:nvSpPr>
          <p:spPr bwMode="auto">
            <a:xfrm>
              <a:off x="1719" y="3779"/>
              <a:ext cx="151" cy="16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1" name="Freeform 8"/>
            <p:cNvSpPr>
              <a:spLocks/>
            </p:cNvSpPr>
            <p:nvPr/>
          </p:nvSpPr>
          <p:spPr bwMode="auto">
            <a:xfrm>
              <a:off x="1010" y="3779"/>
              <a:ext cx="261" cy="161"/>
            </a:xfrm>
            <a:custGeom>
              <a:avLst/>
              <a:gdLst>
                <a:gd name="T0" fmla="*/ 0 w 198"/>
                <a:gd name="T1" fmla="*/ 21 h 122"/>
                <a:gd name="T2" fmla="*/ 0 w 198"/>
                <a:gd name="T3" fmla="*/ 0 h 122"/>
                <a:gd name="T4" fmla="*/ 261 w 198"/>
                <a:gd name="T5" fmla="*/ 0 h 122"/>
                <a:gd name="T6" fmla="*/ 261 w 198"/>
                <a:gd name="T7" fmla="*/ 161 h 122"/>
                <a:gd name="T8" fmla="*/ 0 60000 65536"/>
                <a:gd name="T9" fmla="*/ 0 60000 65536"/>
                <a:gd name="T10" fmla="*/ 0 60000 65536"/>
                <a:gd name="T11" fmla="*/ 0 60000 65536"/>
                <a:gd name="T12" fmla="*/ 0 w 198"/>
                <a:gd name="T13" fmla="*/ 0 h 122"/>
                <a:gd name="T14" fmla="*/ 198 w 198"/>
                <a:gd name="T15" fmla="*/ 122 h 122"/>
              </a:gdLst>
              <a:ahLst/>
              <a:cxnLst>
                <a:cxn ang="T8">
                  <a:pos x="T0" y="T1"/>
                </a:cxn>
                <a:cxn ang="T9">
                  <a:pos x="T2" y="T3"/>
                </a:cxn>
                <a:cxn ang="T10">
                  <a:pos x="T4" y="T5"/>
                </a:cxn>
                <a:cxn ang="T11">
                  <a:pos x="T6" y="T7"/>
                </a:cxn>
              </a:cxnLst>
              <a:rect l="T12" t="T13" r="T14" b="T15"/>
              <a:pathLst>
                <a:path w="198" h="122">
                  <a:moveTo>
                    <a:pt x="0" y="16"/>
                  </a:moveTo>
                  <a:lnTo>
                    <a:pt x="0" y="0"/>
                  </a:lnTo>
                  <a:lnTo>
                    <a:pt x="198" y="0"/>
                  </a:lnTo>
                  <a:lnTo>
                    <a:pt x="198"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2" name="Freeform 9"/>
            <p:cNvSpPr>
              <a:spLocks/>
            </p:cNvSpPr>
            <p:nvPr/>
          </p:nvSpPr>
          <p:spPr bwMode="auto">
            <a:xfrm>
              <a:off x="1794" y="3779"/>
              <a:ext cx="225" cy="161"/>
            </a:xfrm>
            <a:custGeom>
              <a:avLst/>
              <a:gdLst>
                <a:gd name="T0" fmla="*/ 0 w 170"/>
                <a:gd name="T1" fmla="*/ 0 h 122"/>
                <a:gd name="T2" fmla="*/ 225 w 170"/>
                <a:gd name="T3" fmla="*/ 0 h 122"/>
                <a:gd name="T4" fmla="*/ 225 w 170"/>
                <a:gd name="T5" fmla="*/ 161 h 122"/>
                <a:gd name="T6" fmla="*/ 0 60000 65536"/>
                <a:gd name="T7" fmla="*/ 0 60000 65536"/>
                <a:gd name="T8" fmla="*/ 0 60000 65536"/>
                <a:gd name="T9" fmla="*/ 0 w 170"/>
                <a:gd name="T10" fmla="*/ 0 h 122"/>
                <a:gd name="T11" fmla="*/ 170 w 170"/>
                <a:gd name="T12" fmla="*/ 122 h 122"/>
              </a:gdLst>
              <a:ahLst/>
              <a:cxnLst>
                <a:cxn ang="T6">
                  <a:pos x="T0" y="T1"/>
                </a:cxn>
                <a:cxn ang="T7">
                  <a:pos x="T2" y="T3"/>
                </a:cxn>
                <a:cxn ang="T8">
                  <a:pos x="T4" y="T5"/>
                </a:cxn>
              </a:cxnLst>
              <a:rect l="T9" t="T10" r="T11" b="T12"/>
              <a:pathLst>
                <a:path w="170" h="122">
                  <a:moveTo>
                    <a:pt x="0" y="0"/>
                  </a:moveTo>
                  <a:lnTo>
                    <a:pt x="170" y="0"/>
                  </a:lnTo>
                  <a:lnTo>
                    <a:pt x="170"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3" name="Freeform 10"/>
            <p:cNvSpPr>
              <a:spLocks/>
            </p:cNvSpPr>
            <p:nvPr/>
          </p:nvSpPr>
          <p:spPr bwMode="auto">
            <a:xfrm>
              <a:off x="1137" y="3771"/>
              <a:ext cx="283" cy="169"/>
            </a:xfrm>
            <a:custGeom>
              <a:avLst/>
              <a:gdLst>
                <a:gd name="T0" fmla="*/ 0 w 215"/>
                <a:gd name="T1" fmla="*/ 8 h 128"/>
                <a:gd name="T2" fmla="*/ 0 w 215"/>
                <a:gd name="T3" fmla="*/ 0 h 128"/>
                <a:gd name="T4" fmla="*/ 283 w 215"/>
                <a:gd name="T5" fmla="*/ 0 h 128"/>
                <a:gd name="T6" fmla="*/ 283 w 215"/>
                <a:gd name="T7" fmla="*/ 169 h 128"/>
                <a:gd name="T8" fmla="*/ 0 60000 65536"/>
                <a:gd name="T9" fmla="*/ 0 60000 65536"/>
                <a:gd name="T10" fmla="*/ 0 60000 65536"/>
                <a:gd name="T11" fmla="*/ 0 60000 65536"/>
                <a:gd name="T12" fmla="*/ 0 w 215"/>
                <a:gd name="T13" fmla="*/ 0 h 128"/>
                <a:gd name="T14" fmla="*/ 215 w 215"/>
                <a:gd name="T15" fmla="*/ 128 h 128"/>
              </a:gdLst>
              <a:ahLst/>
              <a:cxnLst>
                <a:cxn ang="T8">
                  <a:pos x="T0" y="T1"/>
                </a:cxn>
                <a:cxn ang="T9">
                  <a:pos x="T2" y="T3"/>
                </a:cxn>
                <a:cxn ang="T10">
                  <a:pos x="T4" y="T5"/>
                </a:cxn>
                <a:cxn ang="T11">
                  <a:pos x="T6" y="T7"/>
                </a:cxn>
              </a:cxnLst>
              <a:rect l="T12" t="T13" r="T14" b="T15"/>
              <a:pathLst>
                <a:path w="215" h="128">
                  <a:moveTo>
                    <a:pt x="0" y="6"/>
                  </a:moveTo>
                  <a:lnTo>
                    <a:pt x="0" y="0"/>
                  </a:lnTo>
                  <a:lnTo>
                    <a:pt x="215" y="0"/>
                  </a:lnTo>
                  <a:lnTo>
                    <a:pt x="215" y="12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4" name="Rectangle 11"/>
            <p:cNvSpPr>
              <a:spLocks noChangeArrowheads="1"/>
            </p:cNvSpPr>
            <p:nvPr/>
          </p:nvSpPr>
          <p:spPr bwMode="auto">
            <a:xfrm>
              <a:off x="3662" y="3771"/>
              <a:ext cx="149" cy="16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5" name="Rectangle 12"/>
            <p:cNvSpPr>
              <a:spLocks noChangeArrowheads="1"/>
            </p:cNvSpPr>
            <p:nvPr/>
          </p:nvSpPr>
          <p:spPr bwMode="auto">
            <a:xfrm>
              <a:off x="2467" y="3758"/>
              <a:ext cx="149" cy="1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6" name="Rectangle 13"/>
            <p:cNvSpPr>
              <a:spLocks noChangeArrowheads="1"/>
            </p:cNvSpPr>
            <p:nvPr/>
          </p:nvSpPr>
          <p:spPr bwMode="auto">
            <a:xfrm>
              <a:off x="4110" y="3750"/>
              <a:ext cx="151" cy="19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7" name="Freeform 14"/>
            <p:cNvSpPr>
              <a:spLocks/>
            </p:cNvSpPr>
            <p:nvPr/>
          </p:nvSpPr>
          <p:spPr bwMode="auto">
            <a:xfrm>
              <a:off x="4186" y="3750"/>
              <a:ext cx="224" cy="190"/>
            </a:xfrm>
            <a:custGeom>
              <a:avLst/>
              <a:gdLst>
                <a:gd name="T0" fmla="*/ 0 w 170"/>
                <a:gd name="T1" fmla="*/ 0 h 144"/>
                <a:gd name="T2" fmla="*/ 224 w 170"/>
                <a:gd name="T3" fmla="*/ 0 h 144"/>
                <a:gd name="T4" fmla="*/ 224 w 170"/>
                <a:gd name="T5" fmla="*/ 190 h 144"/>
                <a:gd name="T6" fmla="*/ 0 60000 65536"/>
                <a:gd name="T7" fmla="*/ 0 60000 65536"/>
                <a:gd name="T8" fmla="*/ 0 60000 65536"/>
                <a:gd name="T9" fmla="*/ 0 w 170"/>
                <a:gd name="T10" fmla="*/ 0 h 144"/>
                <a:gd name="T11" fmla="*/ 170 w 170"/>
                <a:gd name="T12" fmla="*/ 144 h 144"/>
              </a:gdLst>
              <a:ahLst/>
              <a:cxnLst>
                <a:cxn ang="T6">
                  <a:pos x="T0" y="T1"/>
                </a:cxn>
                <a:cxn ang="T7">
                  <a:pos x="T2" y="T3"/>
                </a:cxn>
                <a:cxn ang="T8">
                  <a:pos x="T4" y="T5"/>
                </a:cxn>
              </a:cxnLst>
              <a:rect l="T9" t="T10" r="T11" b="T12"/>
              <a:pathLst>
                <a:path w="170" h="144">
                  <a:moveTo>
                    <a:pt x="0" y="0"/>
                  </a:moveTo>
                  <a:lnTo>
                    <a:pt x="170" y="0"/>
                  </a:lnTo>
                  <a:lnTo>
                    <a:pt x="170"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8" name="Freeform 15"/>
            <p:cNvSpPr>
              <a:spLocks/>
            </p:cNvSpPr>
            <p:nvPr/>
          </p:nvSpPr>
          <p:spPr bwMode="auto">
            <a:xfrm>
              <a:off x="3513" y="3744"/>
              <a:ext cx="224" cy="196"/>
            </a:xfrm>
            <a:custGeom>
              <a:avLst/>
              <a:gdLst>
                <a:gd name="T0" fmla="*/ 0 w 170"/>
                <a:gd name="T1" fmla="*/ 196 h 149"/>
                <a:gd name="T2" fmla="*/ 0 w 170"/>
                <a:gd name="T3" fmla="*/ 0 h 149"/>
                <a:gd name="T4" fmla="*/ 224 w 170"/>
                <a:gd name="T5" fmla="*/ 0 h 149"/>
                <a:gd name="T6" fmla="*/ 224 w 170"/>
                <a:gd name="T7" fmla="*/ 28 h 149"/>
                <a:gd name="T8" fmla="*/ 0 60000 65536"/>
                <a:gd name="T9" fmla="*/ 0 60000 65536"/>
                <a:gd name="T10" fmla="*/ 0 60000 65536"/>
                <a:gd name="T11" fmla="*/ 0 60000 65536"/>
                <a:gd name="T12" fmla="*/ 0 w 170"/>
                <a:gd name="T13" fmla="*/ 0 h 149"/>
                <a:gd name="T14" fmla="*/ 170 w 170"/>
                <a:gd name="T15" fmla="*/ 149 h 149"/>
              </a:gdLst>
              <a:ahLst/>
              <a:cxnLst>
                <a:cxn ang="T8">
                  <a:pos x="T0" y="T1"/>
                </a:cxn>
                <a:cxn ang="T9">
                  <a:pos x="T2" y="T3"/>
                </a:cxn>
                <a:cxn ang="T10">
                  <a:pos x="T4" y="T5"/>
                </a:cxn>
                <a:cxn ang="T11">
                  <a:pos x="T6" y="T7"/>
                </a:cxn>
              </a:cxnLst>
              <a:rect l="T12" t="T13" r="T14" b="T15"/>
              <a:pathLst>
                <a:path w="170" h="149">
                  <a:moveTo>
                    <a:pt x="0" y="149"/>
                  </a:moveTo>
                  <a:lnTo>
                    <a:pt x="0" y="0"/>
                  </a:lnTo>
                  <a:lnTo>
                    <a:pt x="170" y="0"/>
                  </a:lnTo>
                  <a:lnTo>
                    <a:pt x="170" y="21"/>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9" name="Freeform 16"/>
            <p:cNvSpPr>
              <a:spLocks/>
            </p:cNvSpPr>
            <p:nvPr/>
          </p:nvSpPr>
          <p:spPr bwMode="auto">
            <a:xfrm>
              <a:off x="1279" y="3744"/>
              <a:ext cx="291" cy="196"/>
            </a:xfrm>
            <a:custGeom>
              <a:avLst/>
              <a:gdLst>
                <a:gd name="T0" fmla="*/ 0 w 221"/>
                <a:gd name="T1" fmla="*/ 28 h 149"/>
                <a:gd name="T2" fmla="*/ 0 w 221"/>
                <a:gd name="T3" fmla="*/ 0 h 149"/>
                <a:gd name="T4" fmla="*/ 291 w 221"/>
                <a:gd name="T5" fmla="*/ 0 h 149"/>
                <a:gd name="T6" fmla="*/ 291 w 221"/>
                <a:gd name="T7" fmla="*/ 196 h 149"/>
                <a:gd name="T8" fmla="*/ 0 60000 65536"/>
                <a:gd name="T9" fmla="*/ 0 60000 65536"/>
                <a:gd name="T10" fmla="*/ 0 60000 65536"/>
                <a:gd name="T11" fmla="*/ 0 60000 65536"/>
                <a:gd name="T12" fmla="*/ 0 w 221"/>
                <a:gd name="T13" fmla="*/ 0 h 149"/>
                <a:gd name="T14" fmla="*/ 221 w 221"/>
                <a:gd name="T15" fmla="*/ 149 h 149"/>
              </a:gdLst>
              <a:ahLst/>
              <a:cxnLst>
                <a:cxn ang="T8">
                  <a:pos x="T0" y="T1"/>
                </a:cxn>
                <a:cxn ang="T9">
                  <a:pos x="T2" y="T3"/>
                </a:cxn>
                <a:cxn ang="T10">
                  <a:pos x="T4" y="T5"/>
                </a:cxn>
                <a:cxn ang="T11">
                  <a:pos x="T6" y="T7"/>
                </a:cxn>
              </a:cxnLst>
              <a:rect l="T12" t="T13" r="T14" b="T15"/>
              <a:pathLst>
                <a:path w="221" h="149">
                  <a:moveTo>
                    <a:pt x="0" y="21"/>
                  </a:moveTo>
                  <a:lnTo>
                    <a:pt x="0" y="0"/>
                  </a:lnTo>
                  <a:lnTo>
                    <a:pt x="221" y="0"/>
                  </a:lnTo>
                  <a:lnTo>
                    <a:pt x="221" y="149"/>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0" name="Freeform 17"/>
            <p:cNvSpPr>
              <a:spLocks/>
            </p:cNvSpPr>
            <p:nvPr/>
          </p:nvSpPr>
          <p:spPr bwMode="auto">
            <a:xfrm>
              <a:off x="3289" y="3723"/>
              <a:ext cx="336" cy="69"/>
            </a:xfrm>
            <a:custGeom>
              <a:avLst/>
              <a:gdLst>
                <a:gd name="T0" fmla="*/ 0 w 255"/>
                <a:gd name="T1" fmla="*/ 69 h 53"/>
                <a:gd name="T2" fmla="*/ 0 w 255"/>
                <a:gd name="T3" fmla="*/ 0 h 53"/>
                <a:gd name="T4" fmla="*/ 336 w 255"/>
                <a:gd name="T5" fmla="*/ 0 h 53"/>
                <a:gd name="T6" fmla="*/ 336 w 255"/>
                <a:gd name="T7" fmla="*/ 21 h 53"/>
                <a:gd name="T8" fmla="*/ 0 60000 65536"/>
                <a:gd name="T9" fmla="*/ 0 60000 65536"/>
                <a:gd name="T10" fmla="*/ 0 60000 65536"/>
                <a:gd name="T11" fmla="*/ 0 60000 65536"/>
                <a:gd name="T12" fmla="*/ 0 w 255"/>
                <a:gd name="T13" fmla="*/ 0 h 53"/>
                <a:gd name="T14" fmla="*/ 255 w 255"/>
                <a:gd name="T15" fmla="*/ 53 h 53"/>
              </a:gdLst>
              <a:ahLst/>
              <a:cxnLst>
                <a:cxn ang="T8">
                  <a:pos x="T0" y="T1"/>
                </a:cxn>
                <a:cxn ang="T9">
                  <a:pos x="T2" y="T3"/>
                </a:cxn>
                <a:cxn ang="T10">
                  <a:pos x="T4" y="T5"/>
                </a:cxn>
                <a:cxn ang="T11">
                  <a:pos x="T6" y="T7"/>
                </a:cxn>
              </a:cxnLst>
              <a:rect l="T12" t="T13" r="T14" b="T15"/>
              <a:pathLst>
                <a:path w="255" h="53">
                  <a:moveTo>
                    <a:pt x="0" y="53"/>
                  </a:moveTo>
                  <a:lnTo>
                    <a:pt x="0" y="0"/>
                  </a:lnTo>
                  <a:lnTo>
                    <a:pt x="255" y="0"/>
                  </a:lnTo>
                  <a:lnTo>
                    <a:pt x="255" y="1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1" name="Freeform 18"/>
            <p:cNvSpPr>
              <a:spLocks/>
            </p:cNvSpPr>
            <p:nvPr/>
          </p:nvSpPr>
          <p:spPr bwMode="auto">
            <a:xfrm>
              <a:off x="1906" y="3716"/>
              <a:ext cx="261" cy="224"/>
            </a:xfrm>
            <a:custGeom>
              <a:avLst/>
              <a:gdLst>
                <a:gd name="T0" fmla="*/ 0 w 198"/>
                <a:gd name="T1" fmla="*/ 63 h 170"/>
                <a:gd name="T2" fmla="*/ 0 w 198"/>
                <a:gd name="T3" fmla="*/ 0 h 170"/>
                <a:gd name="T4" fmla="*/ 261 w 198"/>
                <a:gd name="T5" fmla="*/ 0 h 170"/>
                <a:gd name="T6" fmla="*/ 261 w 198"/>
                <a:gd name="T7" fmla="*/ 224 h 170"/>
                <a:gd name="T8" fmla="*/ 0 60000 65536"/>
                <a:gd name="T9" fmla="*/ 0 60000 65536"/>
                <a:gd name="T10" fmla="*/ 0 60000 65536"/>
                <a:gd name="T11" fmla="*/ 0 60000 65536"/>
                <a:gd name="T12" fmla="*/ 0 w 198"/>
                <a:gd name="T13" fmla="*/ 0 h 170"/>
                <a:gd name="T14" fmla="*/ 198 w 198"/>
                <a:gd name="T15" fmla="*/ 170 h 170"/>
              </a:gdLst>
              <a:ahLst/>
              <a:cxnLst>
                <a:cxn ang="T8">
                  <a:pos x="T0" y="T1"/>
                </a:cxn>
                <a:cxn ang="T9">
                  <a:pos x="T2" y="T3"/>
                </a:cxn>
                <a:cxn ang="T10">
                  <a:pos x="T4" y="T5"/>
                </a:cxn>
                <a:cxn ang="T11">
                  <a:pos x="T6" y="T7"/>
                </a:cxn>
              </a:cxnLst>
              <a:rect l="T12" t="T13" r="T14" b="T15"/>
              <a:pathLst>
                <a:path w="198" h="170">
                  <a:moveTo>
                    <a:pt x="0" y="48"/>
                  </a:moveTo>
                  <a:lnTo>
                    <a:pt x="0" y="0"/>
                  </a:lnTo>
                  <a:lnTo>
                    <a:pt x="198" y="0"/>
                  </a:lnTo>
                  <a:lnTo>
                    <a:pt x="198" y="17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2" name="Freeform 19"/>
            <p:cNvSpPr>
              <a:spLocks/>
            </p:cNvSpPr>
            <p:nvPr/>
          </p:nvSpPr>
          <p:spPr bwMode="auto">
            <a:xfrm>
              <a:off x="4298" y="3709"/>
              <a:ext cx="261" cy="231"/>
            </a:xfrm>
            <a:custGeom>
              <a:avLst/>
              <a:gdLst>
                <a:gd name="T0" fmla="*/ 0 w 198"/>
                <a:gd name="T1" fmla="*/ 41 h 175"/>
                <a:gd name="T2" fmla="*/ 0 w 198"/>
                <a:gd name="T3" fmla="*/ 0 h 175"/>
                <a:gd name="T4" fmla="*/ 261 w 198"/>
                <a:gd name="T5" fmla="*/ 0 h 175"/>
                <a:gd name="T6" fmla="*/ 261 w 198"/>
                <a:gd name="T7" fmla="*/ 231 h 175"/>
                <a:gd name="T8" fmla="*/ 0 60000 65536"/>
                <a:gd name="T9" fmla="*/ 0 60000 65536"/>
                <a:gd name="T10" fmla="*/ 0 60000 65536"/>
                <a:gd name="T11" fmla="*/ 0 60000 65536"/>
                <a:gd name="T12" fmla="*/ 0 w 198"/>
                <a:gd name="T13" fmla="*/ 0 h 175"/>
                <a:gd name="T14" fmla="*/ 198 w 198"/>
                <a:gd name="T15" fmla="*/ 175 h 175"/>
              </a:gdLst>
              <a:ahLst/>
              <a:cxnLst>
                <a:cxn ang="T8">
                  <a:pos x="T0" y="T1"/>
                </a:cxn>
                <a:cxn ang="T9">
                  <a:pos x="T2" y="T3"/>
                </a:cxn>
                <a:cxn ang="T10">
                  <a:pos x="T4" y="T5"/>
                </a:cxn>
                <a:cxn ang="T11">
                  <a:pos x="T6" y="T7"/>
                </a:cxn>
              </a:cxnLst>
              <a:rect l="T12" t="T13" r="T14" b="T15"/>
              <a:pathLst>
                <a:path w="198" h="175">
                  <a:moveTo>
                    <a:pt x="0" y="31"/>
                  </a:moveTo>
                  <a:lnTo>
                    <a:pt x="0" y="0"/>
                  </a:lnTo>
                  <a:lnTo>
                    <a:pt x="198" y="0"/>
                  </a:lnTo>
                  <a:lnTo>
                    <a:pt x="198" y="17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3" name="Freeform 20"/>
            <p:cNvSpPr>
              <a:spLocks/>
            </p:cNvSpPr>
            <p:nvPr/>
          </p:nvSpPr>
          <p:spPr bwMode="auto">
            <a:xfrm>
              <a:off x="3453" y="3701"/>
              <a:ext cx="508" cy="239"/>
            </a:xfrm>
            <a:custGeom>
              <a:avLst/>
              <a:gdLst>
                <a:gd name="T0" fmla="*/ 0 w 386"/>
                <a:gd name="T1" fmla="*/ 21 h 181"/>
                <a:gd name="T2" fmla="*/ 0 w 386"/>
                <a:gd name="T3" fmla="*/ 0 h 181"/>
                <a:gd name="T4" fmla="*/ 508 w 386"/>
                <a:gd name="T5" fmla="*/ 0 h 181"/>
                <a:gd name="T6" fmla="*/ 508 w 386"/>
                <a:gd name="T7" fmla="*/ 239 h 181"/>
                <a:gd name="T8" fmla="*/ 0 60000 65536"/>
                <a:gd name="T9" fmla="*/ 0 60000 65536"/>
                <a:gd name="T10" fmla="*/ 0 60000 65536"/>
                <a:gd name="T11" fmla="*/ 0 60000 65536"/>
                <a:gd name="T12" fmla="*/ 0 w 386"/>
                <a:gd name="T13" fmla="*/ 0 h 181"/>
                <a:gd name="T14" fmla="*/ 386 w 386"/>
                <a:gd name="T15" fmla="*/ 181 h 181"/>
              </a:gdLst>
              <a:ahLst/>
              <a:cxnLst>
                <a:cxn ang="T8">
                  <a:pos x="T0" y="T1"/>
                </a:cxn>
                <a:cxn ang="T9">
                  <a:pos x="T2" y="T3"/>
                </a:cxn>
                <a:cxn ang="T10">
                  <a:pos x="T4" y="T5"/>
                </a:cxn>
                <a:cxn ang="T11">
                  <a:pos x="T6" y="T7"/>
                </a:cxn>
              </a:cxnLst>
              <a:rect l="T12" t="T13" r="T14" b="T15"/>
              <a:pathLst>
                <a:path w="386" h="181">
                  <a:moveTo>
                    <a:pt x="0" y="16"/>
                  </a:moveTo>
                  <a:lnTo>
                    <a:pt x="0" y="0"/>
                  </a:lnTo>
                  <a:lnTo>
                    <a:pt x="386" y="0"/>
                  </a:lnTo>
                  <a:lnTo>
                    <a:pt x="386" y="181"/>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4" name="Freeform 21"/>
            <p:cNvSpPr>
              <a:spLocks/>
            </p:cNvSpPr>
            <p:nvPr/>
          </p:nvSpPr>
          <p:spPr bwMode="auto">
            <a:xfrm>
              <a:off x="3707" y="3688"/>
              <a:ext cx="717" cy="21"/>
            </a:xfrm>
            <a:custGeom>
              <a:avLst/>
              <a:gdLst>
                <a:gd name="T0" fmla="*/ 0 w 544"/>
                <a:gd name="T1" fmla="*/ 13 h 16"/>
                <a:gd name="T2" fmla="*/ 0 w 544"/>
                <a:gd name="T3" fmla="*/ 0 h 16"/>
                <a:gd name="T4" fmla="*/ 717 w 544"/>
                <a:gd name="T5" fmla="*/ 0 h 16"/>
                <a:gd name="T6" fmla="*/ 717 w 544"/>
                <a:gd name="T7" fmla="*/ 21 h 16"/>
                <a:gd name="T8" fmla="*/ 0 60000 65536"/>
                <a:gd name="T9" fmla="*/ 0 60000 65536"/>
                <a:gd name="T10" fmla="*/ 0 60000 65536"/>
                <a:gd name="T11" fmla="*/ 0 60000 65536"/>
                <a:gd name="T12" fmla="*/ 0 w 544"/>
                <a:gd name="T13" fmla="*/ 0 h 16"/>
                <a:gd name="T14" fmla="*/ 544 w 544"/>
                <a:gd name="T15" fmla="*/ 16 h 16"/>
              </a:gdLst>
              <a:ahLst/>
              <a:cxnLst>
                <a:cxn ang="T8">
                  <a:pos x="T0" y="T1"/>
                </a:cxn>
                <a:cxn ang="T9">
                  <a:pos x="T2" y="T3"/>
                </a:cxn>
                <a:cxn ang="T10">
                  <a:pos x="T4" y="T5"/>
                </a:cxn>
                <a:cxn ang="T11">
                  <a:pos x="T6" y="T7"/>
                </a:cxn>
              </a:cxnLst>
              <a:rect l="T12" t="T13" r="T14" b="T15"/>
              <a:pathLst>
                <a:path w="544" h="16">
                  <a:moveTo>
                    <a:pt x="0" y="10"/>
                  </a:moveTo>
                  <a:lnTo>
                    <a:pt x="0" y="0"/>
                  </a:lnTo>
                  <a:lnTo>
                    <a:pt x="544" y="0"/>
                  </a:lnTo>
                  <a:lnTo>
                    <a:pt x="544" y="1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5" name="Rectangle 22"/>
            <p:cNvSpPr>
              <a:spLocks noChangeArrowheads="1"/>
            </p:cNvSpPr>
            <p:nvPr/>
          </p:nvSpPr>
          <p:spPr bwMode="auto">
            <a:xfrm>
              <a:off x="4709" y="3688"/>
              <a:ext cx="149" cy="25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506" name="Freeform 23"/>
            <p:cNvSpPr>
              <a:spLocks/>
            </p:cNvSpPr>
            <p:nvPr/>
          </p:nvSpPr>
          <p:spPr bwMode="auto">
            <a:xfrm>
              <a:off x="1420" y="3680"/>
              <a:ext cx="613" cy="64"/>
            </a:xfrm>
            <a:custGeom>
              <a:avLst/>
              <a:gdLst>
                <a:gd name="T0" fmla="*/ 0 w 465"/>
                <a:gd name="T1" fmla="*/ 64 h 48"/>
                <a:gd name="T2" fmla="*/ 0 w 465"/>
                <a:gd name="T3" fmla="*/ 0 h 48"/>
                <a:gd name="T4" fmla="*/ 613 w 465"/>
                <a:gd name="T5" fmla="*/ 0 h 48"/>
                <a:gd name="T6" fmla="*/ 613 w 465"/>
                <a:gd name="T7" fmla="*/ 36 h 48"/>
                <a:gd name="T8" fmla="*/ 0 60000 65536"/>
                <a:gd name="T9" fmla="*/ 0 60000 65536"/>
                <a:gd name="T10" fmla="*/ 0 60000 65536"/>
                <a:gd name="T11" fmla="*/ 0 60000 65536"/>
                <a:gd name="T12" fmla="*/ 0 w 465"/>
                <a:gd name="T13" fmla="*/ 0 h 48"/>
                <a:gd name="T14" fmla="*/ 465 w 465"/>
                <a:gd name="T15" fmla="*/ 48 h 48"/>
              </a:gdLst>
              <a:ahLst/>
              <a:cxnLst>
                <a:cxn ang="T8">
                  <a:pos x="T0" y="T1"/>
                </a:cxn>
                <a:cxn ang="T9">
                  <a:pos x="T2" y="T3"/>
                </a:cxn>
                <a:cxn ang="T10">
                  <a:pos x="T4" y="T5"/>
                </a:cxn>
                <a:cxn ang="T11">
                  <a:pos x="T6" y="T7"/>
                </a:cxn>
              </a:cxnLst>
              <a:rect l="T12" t="T13" r="T14" b="T15"/>
              <a:pathLst>
                <a:path w="465" h="48">
                  <a:moveTo>
                    <a:pt x="0" y="48"/>
                  </a:moveTo>
                  <a:lnTo>
                    <a:pt x="0" y="0"/>
                  </a:lnTo>
                  <a:lnTo>
                    <a:pt x="465" y="0"/>
                  </a:lnTo>
                  <a:lnTo>
                    <a:pt x="465" y="2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7" name="Rectangle 24"/>
            <p:cNvSpPr>
              <a:spLocks noChangeArrowheads="1"/>
            </p:cNvSpPr>
            <p:nvPr/>
          </p:nvSpPr>
          <p:spPr bwMode="auto">
            <a:xfrm>
              <a:off x="4066" y="3659"/>
              <a:ext cx="717" cy="2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508" name="Freeform 25"/>
            <p:cNvSpPr>
              <a:spLocks/>
            </p:cNvSpPr>
            <p:nvPr/>
          </p:nvSpPr>
          <p:spPr bwMode="auto">
            <a:xfrm>
              <a:off x="2318" y="3604"/>
              <a:ext cx="224" cy="336"/>
            </a:xfrm>
            <a:custGeom>
              <a:avLst/>
              <a:gdLst>
                <a:gd name="T0" fmla="*/ 0 w 170"/>
                <a:gd name="T1" fmla="*/ 336 h 255"/>
                <a:gd name="T2" fmla="*/ 0 w 170"/>
                <a:gd name="T3" fmla="*/ 0 h 255"/>
                <a:gd name="T4" fmla="*/ 224 w 170"/>
                <a:gd name="T5" fmla="*/ 0 h 255"/>
                <a:gd name="T6" fmla="*/ 224 w 170"/>
                <a:gd name="T7" fmla="*/ 154 h 255"/>
                <a:gd name="T8" fmla="*/ 0 60000 65536"/>
                <a:gd name="T9" fmla="*/ 0 60000 65536"/>
                <a:gd name="T10" fmla="*/ 0 60000 65536"/>
                <a:gd name="T11" fmla="*/ 0 60000 65536"/>
                <a:gd name="T12" fmla="*/ 0 w 170"/>
                <a:gd name="T13" fmla="*/ 0 h 255"/>
                <a:gd name="T14" fmla="*/ 170 w 170"/>
                <a:gd name="T15" fmla="*/ 255 h 255"/>
              </a:gdLst>
              <a:ahLst/>
              <a:cxnLst>
                <a:cxn ang="T8">
                  <a:pos x="T0" y="T1"/>
                </a:cxn>
                <a:cxn ang="T9">
                  <a:pos x="T2" y="T3"/>
                </a:cxn>
                <a:cxn ang="T10">
                  <a:pos x="T4" y="T5"/>
                </a:cxn>
                <a:cxn ang="T11">
                  <a:pos x="T6" y="T7"/>
                </a:cxn>
              </a:cxnLst>
              <a:rect l="T12" t="T13" r="T14" b="T15"/>
              <a:pathLst>
                <a:path w="170" h="255">
                  <a:moveTo>
                    <a:pt x="0" y="255"/>
                  </a:moveTo>
                  <a:lnTo>
                    <a:pt x="0" y="0"/>
                  </a:lnTo>
                  <a:lnTo>
                    <a:pt x="170" y="0"/>
                  </a:lnTo>
                  <a:lnTo>
                    <a:pt x="170" y="11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9" name="Freeform 26"/>
            <p:cNvSpPr>
              <a:spLocks/>
            </p:cNvSpPr>
            <p:nvPr/>
          </p:nvSpPr>
          <p:spPr bwMode="auto">
            <a:xfrm>
              <a:off x="1727" y="3604"/>
              <a:ext cx="703" cy="76"/>
            </a:xfrm>
            <a:custGeom>
              <a:avLst/>
              <a:gdLst>
                <a:gd name="T0" fmla="*/ 0 w 533"/>
                <a:gd name="T1" fmla="*/ 76 h 58"/>
                <a:gd name="T2" fmla="*/ 0 w 533"/>
                <a:gd name="T3" fmla="*/ 0 h 58"/>
                <a:gd name="T4" fmla="*/ 703 w 533"/>
                <a:gd name="T5" fmla="*/ 0 h 58"/>
                <a:gd name="T6" fmla="*/ 0 60000 65536"/>
                <a:gd name="T7" fmla="*/ 0 60000 65536"/>
                <a:gd name="T8" fmla="*/ 0 60000 65536"/>
                <a:gd name="T9" fmla="*/ 0 w 533"/>
                <a:gd name="T10" fmla="*/ 0 h 58"/>
                <a:gd name="T11" fmla="*/ 533 w 533"/>
                <a:gd name="T12" fmla="*/ 58 h 58"/>
              </a:gdLst>
              <a:ahLst/>
              <a:cxnLst>
                <a:cxn ang="T6">
                  <a:pos x="T0" y="T1"/>
                </a:cxn>
                <a:cxn ang="T7">
                  <a:pos x="T2" y="T3"/>
                </a:cxn>
                <a:cxn ang="T8">
                  <a:pos x="T4" y="T5"/>
                </a:cxn>
              </a:cxnLst>
              <a:rect l="T9" t="T10" r="T11" b="T12"/>
              <a:pathLst>
                <a:path w="533" h="58">
                  <a:moveTo>
                    <a:pt x="0" y="58"/>
                  </a:moveTo>
                  <a:lnTo>
                    <a:pt x="0" y="0"/>
                  </a:lnTo>
                  <a:lnTo>
                    <a:pt x="533" y="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0" name="Freeform 27"/>
            <p:cNvSpPr>
              <a:spLocks/>
            </p:cNvSpPr>
            <p:nvPr/>
          </p:nvSpPr>
          <p:spPr bwMode="auto">
            <a:xfrm>
              <a:off x="2078" y="3547"/>
              <a:ext cx="688" cy="393"/>
            </a:xfrm>
            <a:custGeom>
              <a:avLst/>
              <a:gdLst>
                <a:gd name="T0" fmla="*/ 0 w 522"/>
                <a:gd name="T1" fmla="*/ 57 h 298"/>
                <a:gd name="T2" fmla="*/ 0 w 522"/>
                <a:gd name="T3" fmla="*/ 0 h 298"/>
                <a:gd name="T4" fmla="*/ 688 w 522"/>
                <a:gd name="T5" fmla="*/ 0 h 298"/>
                <a:gd name="T6" fmla="*/ 688 w 522"/>
                <a:gd name="T7" fmla="*/ 393 h 298"/>
                <a:gd name="T8" fmla="*/ 0 60000 65536"/>
                <a:gd name="T9" fmla="*/ 0 60000 65536"/>
                <a:gd name="T10" fmla="*/ 0 60000 65536"/>
                <a:gd name="T11" fmla="*/ 0 60000 65536"/>
                <a:gd name="T12" fmla="*/ 0 w 522"/>
                <a:gd name="T13" fmla="*/ 0 h 298"/>
                <a:gd name="T14" fmla="*/ 522 w 522"/>
                <a:gd name="T15" fmla="*/ 298 h 298"/>
              </a:gdLst>
              <a:ahLst/>
              <a:cxnLst>
                <a:cxn ang="T8">
                  <a:pos x="T0" y="T1"/>
                </a:cxn>
                <a:cxn ang="T9">
                  <a:pos x="T2" y="T3"/>
                </a:cxn>
                <a:cxn ang="T10">
                  <a:pos x="T4" y="T5"/>
                </a:cxn>
                <a:cxn ang="T11">
                  <a:pos x="T6" y="T7"/>
                </a:cxn>
              </a:cxnLst>
              <a:rect l="T12" t="T13" r="T14" b="T15"/>
              <a:pathLst>
                <a:path w="522" h="298">
                  <a:moveTo>
                    <a:pt x="0" y="43"/>
                  </a:moveTo>
                  <a:lnTo>
                    <a:pt x="0" y="0"/>
                  </a:lnTo>
                  <a:lnTo>
                    <a:pt x="522" y="0"/>
                  </a:lnTo>
                  <a:lnTo>
                    <a:pt x="522" y="29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1" name="Freeform 28"/>
            <p:cNvSpPr>
              <a:spLocks/>
            </p:cNvSpPr>
            <p:nvPr/>
          </p:nvSpPr>
          <p:spPr bwMode="auto">
            <a:xfrm>
              <a:off x="4424" y="3450"/>
              <a:ext cx="583" cy="490"/>
            </a:xfrm>
            <a:custGeom>
              <a:avLst/>
              <a:gdLst>
                <a:gd name="T0" fmla="*/ 0 w 442"/>
                <a:gd name="T1" fmla="*/ 209 h 372"/>
                <a:gd name="T2" fmla="*/ 0 w 442"/>
                <a:gd name="T3" fmla="*/ 0 h 372"/>
                <a:gd name="T4" fmla="*/ 583 w 442"/>
                <a:gd name="T5" fmla="*/ 0 h 372"/>
                <a:gd name="T6" fmla="*/ 583 w 442"/>
                <a:gd name="T7" fmla="*/ 490 h 372"/>
                <a:gd name="T8" fmla="*/ 0 60000 65536"/>
                <a:gd name="T9" fmla="*/ 0 60000 65536"/>
                <a:gd name="T10" fmla="*/ 0 60000 65536"/>
                <a:gd name="T11" fmla="*/ 0 60000 65536"/>
                <a:gd name="T12" fmla="*/ 0 w 442"/>
                <a:gd name="T13" fmla="*/ 0 h 372"/>
                <a:gd name="T14" fmla="*/ 442 w 442"/>
                <a:gd name="T15" fmla="*/ 372 h 372"/>
              </a:gdLst>
              <a:ahLst/>
              <a:cxnLst>
                <a:cxn ang="T8">
                  <a:pos x="T0" y="T1"/>
                </a:cxn>
                <a:cxn ang="T9">
                  <a:pos x="T2" y="T3"/>
                </a:cxn>
                <a:cxn ang="T10">
                  <a:pos x="T4" y="T5"/>
                </a:cxn>
                <a:cxn ang="T11">
                  <a:pos x="T6" y="T7"/>
                </a:cxn>
              </a:cxnLst>
              <a:rect l="T12" t="T13" r="T14" b="T15"/>
              <a:pathLst>
                <a:path w="442" h="372">
                  <a:moveTo>
                    <a:pt x="0" y="159"/>
                  </a:moveTo>
                  <a:lnTo>
                    <a:pt x="0" y="0"/>
                  </a:lnTo>
                  <a:lnTo>
                    <a:pt x="442" y="0"/>
                  </a:lnTo>
                  <a:lnTo>
                    <a:pt x="442" y="37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2" name="Freeform 29"/>
            <p:cNvSpPr>
              <a:spLocks/>
            </p:cNvSpPr>
            <p:nvPr/>
          </p:nvSpPr>
          <p:spPr bwMode="auto">
            <a:xfrm>
              <a:off x="2422" y="3351"/>
              <a:ext cx="493" cy="589"/>
            </a:xfrm>
            <a:custGeom>
              <a:avLst/>
              <a:gdLst>
                <a:gd name="T0" fmla="*/ 0 w 374"/>
                <a:gd name="T1" fmla="*/ 196 h 447"/>
                <a:gd name="T2" fmla="*/ 0 w 374"/>
                <a:gd name="T3" fmla="*/ 0 h 447"/>
                <a:gd name="T4" fmla="*/ 493 w 374"/>
                <a:gd name="T5" fmla="*/ 0 h 447"/>
                <a:gd name="T6" fmla="*/ 493 w 374"/>
                <a:gd name="T7" fmla="*/ 589 h 447"/>
                <a:gd name="T8" fmla="*/ 0 60000 65536"/>
                <a:gd name="T9" fmla="*/ 0 60000 65536"/>
                <a:gd name="T10" fmla="*/ 0 60000 65536"/>
                <a:gd name="T11" fmla="*/ 0 60000 65536"/>
                <a:gd name="T12" fmla="*/ 0 w 374"/>
                <a:gd name="T13" fmla="*/ 0 h 447"/>
                <a:gd name="T14" fmla="*/ 374 w 374"/>
                <a:gd name="T15" fmla="*/ 447 h 447"/>
              </a:gdLst>
              <a:ahLst/>
              <a:cxnLst>
                <a:cxn ang="T8">
                  <a:pos x="T0" y="T1"/>
                </a:cxn>
                <a:cxn ang="T9">
                  <a:pos x="T2" y="T3"/>
                </a:cxn>
                <a:cxn ang="T10">
                  <a:pos x="T4" y="T5"/>
                </a:cxn>
                <a:cxn ang="T11">
                  <a:pos x="T6" y="T7"/>
                </a:cxn>
              </a:cxnLst>
              <a:rect l="T12" t="T13" r="T14" b="T15"/>
              <a:pathLst>
                <a:path w="374" h="447">
                  <a:moveTo>
                    <a:pt x="0" y="149"/>
                  </a:moveTo>
                  <a:lnTo>
                    <a:pt x="0" y="0"/>
                  </a:lnTo>
                  <a:lnTo>
                    <a:pt x="374" y="0"/>
                  </a:lnTo>
                  <a:lnTo>
                    <a:pt x="374" y="44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3" name="Freeform 30"/>
            <p:cNvSpPr>
              <a:spLocks/>
            </p:cNvSpPr>
            <p:nvPr/>
          </p:nvSpPr>
          <p:spPr bwMode="auto">
            <a:xfrm>
              <a:off x="2668" y="3190"/>
              <a:ext cx="397" cy="750"/>
            </a:xfrm>
            <a:custGeom>
              <a:avLst/>
              <a:gdLst>
                <a:gd name="T0" fmla="*/ 0 w 301"/>
                <a:gd name="T1" fmla="*/ 161 h 569"/>
                <a:gd name="T2" fmla="*/ 0 w 301"/>
                <a:gd name="T3" fmla="*/ 0 h 569"/>
                <a:gd name="T4" fmla="*/ 397 w 301"/>
                <a:gd name="T5" fmla="*/ 0 h 569"/>
                <a:gd name="T6" fmla="*/ 397 w 301"/>
                <a:gd name="T7" fmla="*/ 750 h 569"/>
                <a:gd name="T8" fmla="*/ 0 60000 65536"/>
                <a:gd name="T9" fmla="*/ 0 60000 65536"/>
                <a:gd name="T10" fmla="*/ 0 60000 65536"/>
                <a:gd name="T11" fmla="*/ 0 60000 65536"/>
                <a:gd name="T12" fmla="*/ 0 w 301"/>
                <a:gd name="T13" fmla="*/ 0 h 569"/>
                <a:gd name="T14" fmla="*/ 301 w 301"/>
                <a:gd name="T15" fmla="*/ 569 h 569"/>
              </a:gdLst>
              <a:ahLst/>
              <a:cxnLst>
                <a:cxn ang="T8">
                  <a:pos x="T0" y="T1"/>
                </a:cxn>
                <a:cxn ang="T9">
                  <a:pos x="T2" y="T3"/>
                </a:cxn>
                <a:cxn ang="T10">
                  <a:pos x="T4" y="T5"/>
                </a:cxn>
                <a:cxn ang="T11">
                  <a:pos x="T6" y="T7"/>
                </a:cxn>
              </a:cxnLst>
              <a:rect l="T12" t="T13" r="T14" b="T15"/>
              <a:pathLst>
                <a:path w="301" h="569">
                  <a:moveTo>
                    <a:pt x="0" y="122"/>
                  </a:moveTo>
                  <a:lnTo>
                    <a:pt x="0" y="0"/>
                  </a:lnTo>
                  <a:lnTo>
                    <a:pt x="301" y="0"/>
                  </a:lnTo>
                  <a:lnTo>
                    <a:pt x="301" y="569"/>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4" name="Freeform 31"/>
            <p:cNvSpPr>
              <a:spLocks/>
            </p:cNvSpPr>
            <p:nvPr/>
          </p:nvSpPr>
          <p:spPr bwMode="auto">
            <a:xfrm>
              <a:off x="4715" y="3106"/>
              <a:ext cx="442" cy="834"/>
            </a:xfrm>
            <a:custGeom>
              <a:avLst/>
              <a:gdLst>
                <a:gd name="T0" fmla="*/ 0 w 335"/>
                <a:gd name="T1" fmla="*/ 344 h 633"/>
                <a:gd name="T2" fmla="*/ 0 w 335"/>
                <a:gd name="T3" fmla="*/ 0 h 633"/>
                <a:gd name="T4" fmla="*/ 442 w 335"/>
                <a:gd name="T5" fmla="*/ 0 h 633"/>
                <a:gd name="T6" fmla="*/ 442 w 335"/>
                <a:gd name="T7" fmla="*/ 834 h 633"/>
                <a:gd name="T8" fmla="*/ 0 60000 65536"/>
                <a:gd name="T9" fmla="*/ 0 60000 65536"/>
                <a:gd name="T10" fmla="*/ 0 60000 65536"/>
                <a:gd name="T11" fmla="*/ 0 60000 65536"/>
                <a:gd name="T12" fmla="*/ 0 w 335"/>
                <a:gd name="T13" fmla="*/ 0 h 633"/>
                <a:gd name="T14" fmla="*/ 335 w 335"/>
                <a:gd name="T15" fmla="*/ 633 h 633"/>
              </a:gdLst>
              <a:ahLst/>
              <a:cxnLst>
                <a:cxn ang="T8">
                  <a:pos x="T0" y="T1"/>
                </a:cxn>
                <a:cxn ang="T9">
                  <a:pos x="T2" y="T3"/>
                </a:cxn>
                <a:cxn ang="T10">
                  <a:pos x="T4" y="T5"/>
                </a:cxn>
                <a:cxn ang="T11">
                  <a:pos x="T6" y="T7"/>
                </a:cxn>
              </a:cxnLst>
              <a:rect l="T12" t="T13" r="T14" b="T15"/>
              <a:pathLst>
                <a:path w="335" h="633">
                  <a:moveTo>
                    <a:pt x="0" y="261"/>
                  </a:moveTo>
                  <a:lnTo>
                    <a:pt x="0" y="0"/>
                  </a:lnTo>
                  <a:lnTo>
                    <a:pt x="335" y="0"/>
                  </a:lnTo>
                  <a:lnTo>
                    <a:pt x="335" y="633"/>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5" name="Freeform 32"/>
            <p:cNvSpPr>
              <a:spLocks/>
            </p:cNvSpPr>
            <p:nvPr/>
          </p:nvSpPr>
          <p:spPr bwMode="auto">
            <a:xfrm>
              <a:off x="2862" y="1208"/>
              <a:ext cx="2071" cy="1982"/>
            </a:xfrm>
            <a:custGeom>
              <a:avLst/>
              <a:gdLst>
                <a:gd name="T0" fmla="*/ 2071 w 1571"/>
                <a:gd name="T1" fmla="*/ 1898 h 1504"/>
                <a:gd name="T2" fmla="*/ 2071 w 1571"/>
                <a:gd name="T3" fmla="*/ 0 h 1504"/>
                <a:gd name="T4" fmla="*/ 0 w 1571"/>
                <a:gd name="T5" fmla="*/ 0 h 1504"/>
                <a:gd name="T6" fmla="*/ 0 w 1571"/>
                <a:gd name="T7" fmla="*/ 1982 h 1504"/>
                <a:gd name="T8" fmla="*/ 0 60000 65536"/>
                <a:gd name="T9" fmla="*/ 0 60000 65536"/>
                <a:gd name="T10" fmla="*/ 0 60000 65536"/>
                <a:gd name="T11" fmla="*/ 0 60000 65536"/>
                <a:gd name="T12" fmla="*/ 0 w 1571"/>
                <a:gd name="T13" fmla="*/ 0 h 1504"/>
                <a:gd name="T14" fmla="*/ 1571 w 1571"/>
                <a:gd name="T15" fmla="*/ 1504 h 1504"/>
              </a:gdLst>
              <a:ahLst/>
              <a:cxnLst>
                <a:cxn ang="T8">
                  <a:pos x="T0" y="T1"/>
                </a:cxn>
                <a:cxn ang="T9">
                  <a:pos x="T2" y="T3"/>
                </a:cxn>
                <a:cxn ang="T10">
                  <a:pos x="T4" y="T5"/>
                </a:cxn>
                <a:cxn ang="T11">
                  <a:pos x="T6" y="T7"/>
                </a:cxn>
              </a:cxnLst>
              <a:rect l="T12" t="T13" r="T14" b="T15"/>
              <a:pathLst>
                <a:path w="1571" h="1504">
                  <a:moveTo>
                    <a:pt x="1571" y="1440"/>
                  </a:moveTo>
                  <a:lnTo>
                    <a:pt x="1571" y="0"/>
                  </a:lnTo>
                  <a:lnTo>
                    <a:pt x="0" y="0"/>
                  </a:lnTo>
                  <a:lnTo>
                    <a:pt x="0" y="150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6" name="Line 33"/>
            <p:cNvSpPr>
              <a:spLocks noChangeShapeType="1"/>
            </p:cNvSpPr>
            <p:nvPr/>
          </p:nvSpPr>
          <p:spPr bwMode="auto">
            <a:xfrm>
              <a:off x="674" y="3933"/>
              <a:ext cx="4632" cy="2"/>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0483"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6" y="1917700"/>
            <a:ext cx="345122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0484" name="Text Box 35"/>
          <p:cNvSpPr txBox="1">
            <a:spLocks noChangeArrowheads="1"/>
          </p:cNvSpPr>
          <p:nvPr/>
        </p:nvSpPr>
        <p:spPr bwMode="auto">
          <a:xfrm>
            <a:off x="1736726" y="600076"/>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We can look at the dendrogram to determine the “correct” number of clusters. </a:t>
            </a:r>
            <a:endParaRPr lang="en-US" altLang="en-US" sz="2000">
              <a:solidFill>
                <a:schemeClr val="bg2"/>
              </a:solidFill>
            </a:endParaRPr>
          </a:p>
        </p:txBody>
      </p:sp>
      <p:sp>
        <p:nvSpPr>
          <p:cNvPr id="20485" name="TextBox 35"/>
          <p:cNvSpPr txBox="1">
            <a:spLocks noChangeArrowheads="1"/>
          </p:cNvSpPr>
          <p:nvPr/>
        </p:nvSpPr>
        <p:spPr bwMode="auto">
          <a:xfrm>
            <a:off x="6389688" y="13176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42296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Idea</a:t>
            </a:r>
          </a:p>
        </p:txBody>
      </p:sp>
      <p:sp>
        <p:nvSpPr>
          <p:cNvPr id="3" name="Tartalom helye 2"/>
          <p:cNvSpPr>
            <a:spLocks noGrp="1"/>
          </p:cNvSpPr>
          <p:nvPr>
            <p:ph idx="1"/>
          </p:nvPr>
        </p:nvSpPr>
        <p:spPr/>
        <p:txBody>
          <a:bodyPr>
            <a:normAutofit lnSpcReduction="10000"/>
          </a:bodyPr>
          <a:lstStyle/>
          <a:p>
            <a:r>
              <a:rPr lang="hu-HU" dirty="0" err="1"/>
              <a:t>Combining</a:t>
            </a:r>
            <a:r>
              <a:rPr lang="hu-HU" dirty="0"/>
              <a:t> </a:t>
            </a:r>
            <a:r>
              <a:rPr lang="hu-HU" dirty="0" err="1"/>
              <a:t>multiple</a:t>
            </a:r>
            <a:r>
              <a:rPr lang="hu-HU" dirty="0"/>
              <a:t> </a:t>
            </a:r>
            <a:r>
              <a:rPr lang="hu-HU" dirty="0" err="1"/>
              <a:t>independent</a:t>
            </a:r>
            <a:r>
              <a:rPr lang="hu-HU" dirty="0"/>
              <a:t> and </a:t>
            </a:r>
            <a:r>
              <a:rPr lang="hu-HU" dirty="0" err="1"/>
              <a:t>diverse</a:t>
            </a:r>
            <a:r>
              <a:rPr lang="hu-HU" dirty="0"/>
              <a:t> </a:t>
            </a:r>
            <a:r>
              <a:rPr lang="hu-HU" dirty="0" err="1"/>
              <a:t>decisions</a:t>
            </a:r>
            <a:endParaRPr lang="hu-HU" dirty="0"/>
          </a:p>
          <a:p>
            <a:pPr lvl="1"/>
            <a:r>
              <a:rPr lang="hu-HU" dirty="0" err="1"/>
              <a:t>Each</a:t>
            </a:r>
            <a:r>
              <a:rPr lang="hu-HU" dirty="0"/>
              <a:t> of </a:t>
            </a:r>
            <a:r>
              <a:rPr lang="hu-HU" dirty="0" err="1"/>
              <a:t>them</a:t>
            </a:r>
            <a:r>
              <a:rPr lang="hu-HU" dirty="0"/>
              <a:t> is </a:t>
            </a:r>
            <a:r>
              <a:rPr lang="hu-HU" dirty="0" err="1"/>
              <a:t>at</a:t>
            </a:r>
            <a:r>
              <a:rPr lang="hu-HU" dirty="0"/>
              <a:t> </a:t>
            </a:r>
            <a:r>
              <a:rPr lang="hu-HU" dirty="0" err="1"/>
              <a:t>least</a:t>
            </a:r>
            <a:r>
              <a:rPr lang="hu-HU" dirty="0"/>
              <a:t> more </a:t>
            </a:r>
            <a:r>
              <a:rPr lang="hu-HU" dirty="0" err="1"/>
              <a:t>accurace</a:t>
            </a:r>
            <a:r>
              <a:rPr lang="hu-HU" dirty="0"/>
              <a:t> </a:t>
            </a:r>
            <a:r>
              <a:rPr lang="hu-HU" dirty="0" err="1"/>
              <a:t>than</a:t>
            </a:r>
            <a:r>
              <a:rPr lang="hu-HU" dirty="0"/>
              <a:t> random </a:t>
            </a:r>
            <a:r>
              <a:rPr lang="hu-HU" dirty="0" err="1"/>
              <a:t>guessing</a:t>
            </a:r>
            <a:endParaRPr lang="hu-HU" dirty="0"/>
          </a:p>
          <a:p>
            <a:pPr lvl="1"/>
            <a:endParaRPr lang="hu-HU" dirty="0"/>
          </a:p>
          <a:p>
            <a:r>
              <a:rPr lang="hu-HU" dirty="0"/>
              <a:t>Random </a:t>
            </a:r>
            <a:r>
              <a:rPr lang="hu-HU" dirty="0" err="1"/>
              <a:t>errors</a:t>
            </a:r>
            <a:r>
              <a:rPr lang="hu-HU" dirty="0"/>
              <a:t> </a:t>
            </a:r>
            <a:r>
              <a:rPr lang="hu-HU" dirty="0" err="1"/>
              <a:t>cancel</a:t>
            </a:r>
            <a:r>
              <a:rPr lang="hu-HU" dirty="0"/>
              <a:t> </a:t>
            </a:r>
            <a:r>
              <a:rPr lang="hu-HU" dirty="0" err="1"/>
              <a:t>each</a:t>
            </a:r>
            <a:r>
              <a:rPr lang="hu-HU" dirty="0"/>
              <a:t> </a:t>
            </a:r>
            <a:r>
              <a:rPr lang="hu-HU" dirty="0" err="1"/>
              <a:t>other</a:t>
            </a:r>
            <a:r>
              <a:rPr lang="hu-HU" dirty="0"/>
              <a:t> out</a:t>
            </a:r>
          </a:p>
          <a:p>
            <a:pPr lvl="1"/>
            <a:r>
              <a:rPr lang="hu-HU" dirty="0" err="1"/>
              <a:t>Correct</a:t>
            </a:r>
            <a:r>
              <a:rPr lang="hu-HU" dirty="0"/>
              <a:t> </a:t>
            </a:r>
            <a:r>
              <a:rPr lang="hu-HU" dirty="0" err="1"/>
              <a:t>decisions</a:t>
            </a:r>
            <a:r>
              <a:rPr lang="hu-HU" dirty="0"/>
              <a:t> </a:t>
            </a:r>
            <a:r>
              <a:rPr lang="hu-HU" dirty="0" err="1"/>
              <a:t>are</a:t>
            </a:r>
            <a:r>
              <a:rPr lang="hu-HU" dirty="0"/>
              <a:t> </a:t>
            </a:r>
            <a:r>
              <a:rPr lang="hu-HU" dirty="0" err="1"/>
              <a:t>reinforced</a:t>
            </a:r>
            <a:endParaRPr lang="hu-HU" dirty="0"/>
          </a:p>
          <a:p>
            <a:endParaRPr lang="hu-HU" dirty="0"/>
          </a:p>
          <a:p>
            <a:r>
              <a:rPr lang="hu-HU" dirty="0"/>
              <a:t>Real life </a:t>
            </a:r>
            <a:r>
              <a:rPr lang="hu-HU" dirty="0" err="1"/>
              <a:t>examples</a:t>
            </a:r>
            <a:endParaRPr lang="hu-HU" dirty="0"/>
          </a:p>
          <a:p>
            <a:pPr lvl="1"/>
            <a:r>
              <a:rPr lang="hu-HU" dirty="0" err="1"/>
              <a:t>How</a:t>
            </a:r>
            <a:r>
              <a:rPr lang="hu-HU" dirty="0"/>
              <a:t> </a:t>
            </a:r>
            <a:r>
              <a:rPr lang="hu-HU" dirty="0" err="1"/>
              <a:t>many</a:t>
            </a:r>
            <a:r>
              <a:rPr lang="hu-HU" dirty="0"/>
              <a:t> </a:t>
            </a:r>
            <a:r>
              <a:rPr lang="hu-HU" dirty="0" err="1"/>
              <a:t>jelly</a:t>
            </a:r>
            <a:r>
              <a:rPr lang="hu-HU" dirty="0"/>
              <a:t> </a:t>
            </a:r>
            <a:r>
              <a:rPr lang="hu-HU" dirty="0" err="1"/>
              <a:t>beans</a:t>
            </a:r>
            <a:r>
              <a:rPr lang="hu-HU" dirty="0"/>
              <a:t> </a:t>
            </a:r>
            <a:r>
              <a:rPr lang="hu-HU" dirty="0" err="1"/>
              <a:t>in</a:t>
            </a:r>
            <a:r>
              <a:rPr lang="hu-HU" dirty="0"/>
              <a:t> </a:t>
            </a:r>
            <a:r>
              <a:rPr lang="hu-HU" dirty="0" err="1"/>
              <a:t>the</a:t>
            </a:r>
            <a:r>
              <a:rPr lang="hu-HU" dirty="0"/>
              <a:t> </a:t>
            </a:r>
            <a:r>
              <a:rPr lang="hu-HU" dirty="0" err="1"/>
              <a:t>jar</a:t>
            </a:r>
            <a:r>
              <a:rPr lang="hu-HU" dirty="0"/>
              <a:t>?</a:t>
            </a:r>
          </a:p>
          <a:p>
            <a:pPr lvl="2"/>
            <a:r>
              <a:rPr lang="hu-HU" dirty="0" err="1"/>
              <a:t>Individual</a:t>
            </a:r>
            <a:r>
              <a:rPr lang="hu-HU" dirty="0"/>
              <a:t> </a:t>
            </a:r>
            <a:r>
              <a:rPr lang="hu-HU" dirty="0" err="1"/>
              <a:t>guess</a:t>
            </a:r>
            <a:r>
              <a:rPr lang="hu-HU" dirty="0"/>
              <a:t> </a:t>
            </a:r>
            <a:r>
              <a:rPr lang="hu-HU" dirty="0" err="1"/>
              <a:t>vs</a:t>
            </a:r>
            <a:r>
              <a:rPr lang="hu-HU" dirty="0"/>
              <a:t> </a:t>
            </a:r>
            <a:r>
              <a:rPr lang="hu-HU" dirty="0" err="1"/>
              <a:t>group</a:t>
            </a:r>
            <a:r>
              <a:rPr lang="hu-HU" dirty="0"/>
              <a:t> </a:t>
            </a:r>
            <a:r>
              <a:rPr lang="hu-HU" dirty="0" err="1"/>
              <a:t>average</a:t>
            </a:r>
            <a:endParaRPr lang="hu-HU" dirty="0"/>
          </a:p>
          <a:p>
            <a:pPr lvl="1"/>
            <a:r>
              <a:rPr lang="hu-HU" dirty="0" err="1"/>
              <a:t>Who</a:t>
            </a:r>
            <a:r>
              <a:rPr lang="hu-HU" dirty="0"/>
              <a:t> </a:t>
            </a:r>
            <a:r>
              <a:rPr lang="hu-HU" dirty="0" err="1"/>
              <a:t>Wants</a:t>
            </a:r>
            <a:r>
              <a:rPr lang="hu-HU" dirty="0"/>
              <a:t> </a:t>
            </a:r>
            <a:r>
              <a:rPr lang="hu-HU" dirty="0" err="1"/>
              <a:t>to</a:t>
            </a:r>
            <a:r>
              <a:rPr lang="hu-HU" dirty="0"/>
              <a:t> be a </a:t>
            </a:r>
            <a:r>
              <a:rPr lang="hu-HU" dirty="0" err="1"/>
              <a:t>Millionaire</a:t>
            </a:r>
            <a:endParaRPr lang="hu-HU" dirty="0"/>
          </a:p>
          <a:p>
            <a:pPr lvl="2"/>
            <a:r>
              <a:rPr lang="hu-HU" dirty="0" err="1"/>
              <a:t>Expert</a:t>
            </a:r>
            <a:r>
              <a:rPr lang="hu-HU" dirty="0"/>
              <a:t> </a:t>
            </a:r>
            <a:r>
              <a:rPr lang="hu-HU" dirty="0" err="1"/>
              <a:t>friend</a:t>
            </a:r>
            <a:r>
              <a:rPr lang="hu-HU" dirty="0"/>
              <a:t> </a:t>
            </a:r>
            <a:r>
              <a:rPr lang="hu-HU" dirty="0" err="1"/>
              <a:t>vs</a:t>
            </a:r>
            <a:r>
              <a:rPr lang="hu-HU" dirty="0"/>
              <a:t> </a:t>
            </a:r>
            <a:r>
              <a:rPr lang="hu-HU" dirty="0" err="1"/>
              <a:t>audience</a:t>
            </a:r>
            <a:r>
              <a:rPr lang="hu-HU" dirty="0"/>
              <a:t> </a:t>
            </a:r>
            <a:r>
              <a:rPr lang="hu-HU" dirty="0" err="1"/>
              <a:t>vote</a:t>
            </a:r>
            <a:endParaRPr lang="hu-HU"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378904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214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1847850" y="2562225"/>
            <a:ext cx="2952750" cy="2705100"/>
            <a:chOff x="3164" y="1404"/>
            <a:chExt cx="2400" cy="2400"/>
          </a:xfrm>
        </p:grpSpPr>
        <p:sp>
          <p:nvSpPr>
            <p:cNvPr id="21545" name="Rectangle 3"/>
            <p:cNvSpPr>
              <a:spLocks noChangeArrowheads="1"/>
            </p:cNvSpPr>
            <p:nvPr/>
          </p:nvSpPr>
          <p:spPr bwMode="auto">
            <a:xfrm>
              <a:off x="316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46" name="Rectangle 4"/>
            <p:cNvSpPr>
              <a:spLocks noChangeArrowheads="1"/>
            </p:cNvSpPr>
            <p:nvPr/>
          </p:nvSpPr>
          <p:spPr bwMode="auto">
            <a:xfrm>
              <a:off x="340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47" name="Rectangle 5"/>
            <p:cNvSpPr>
              <a:spLocks noChangeArrowheads="1"/>
            </p:cNvSpPr>
            <p:nvPr/>
          </p:nvSpPr>
          <p:spPr bwMode="auto">
            <a:xfrm>
              <a:off x="364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48" name="Rectangle 6"/>
            <p:cNvSpPr>
              <a:spLocks noChangeArrowheads="1"/>
            </p:cNvSpPr>
            <p:nvPr/>
          </p:nvSpPr>
          <p:spPr bwMode="auto">
            <a:xfrm>
              <a:off x="388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49" name="Rectangle 7"/>
            <p:cNvSpPr>
              <a:spLocks noChangeArrowheads="1"/>
            </p:cNvSpPr>
            <p:nvPr/>
          </p:nvSpPr>
          <p:spPr bwMode="auto">
            <a:xfrm>
              <a:off x="412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0" name="Rectangle 8"/>
            <p:cNvSpPr>
              <a:spLocks noChangeArrowheads="1"/>
            </p:cNvSpPr>
            <p:nvPr/>
          </p:nvSpPr>
          <p:spPr bwMode="auto">
            <a:xfrm>
              <a:off x="436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1" name="Rectangle 9"/>
            <p:cNvSpPr>
              <a:spLocks noChangeArrowheads="1"/>
            </p:cNvSpPr>
            <p:nvPr/>
          </p:nvSpPr>
          <p:spPr bwMode="auto">
            <a:xfrm>
              <a:off x="460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2" name="Rectangle 10"/>
            <p:cNvSpPr>
              <a:spLocks noChangeArrowheads="1"/>
            </p:cNvSpPr>
            <p:nvPr/>
          </p:nvSpPr>
          <p:spPr bwMode="auto">
            <a:xfrm>
              <a:off x="484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3" name="Rectangle 11"/>
            <p:cNvSpPr>
              <a:spLocks noChangeArrowheads="1"/>
            </p:cNvSpPr>
            <p:nvPr/>
          </p:nvSpPr>
          <p:spPr bwMode="auto">
            <a:xfrm>
              <a:off x="508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4" name="Rectangle 12"/>
            <p:cNvSpPr>
              <a:spLocks noChangeArrowheads="1"/>
            </p:cNvSpPr>
            <p:nvPr/>
          </p:nvSpPr>
          <p:spPr bwMode="auto">
            <a:xfrm>
              <a:off x="532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5" name="Rectangle 13"/>
            <p:cNvSpPr>
              <a:spLocks noChangeArrowheads="1"/>
            </p:cNvSpPr>
            <p:nvPr/>
          </p:nvSpPr>
          <p:spPr bwMode="auto">
            <a:xfrm>
              <a:off x="316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6" name="Rectangle 14"/>
            <p:cNvSpPr>
              <a:spLocks noChangeArrowheads="1"/>
            </p:cNvSpPr>
            <p:nvPr/>
          </p:nvSpPr>
          <p:spPr bwMode="auto">
            <a:xfrm>
              <a:off x="340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7" name="Rectangle 15"/>
            <p:cNvSpPr>
              <a:spLocks noChangeArrowheads="1"/>
            </p:cNvSpPr>
            <p:nvPr/>
          </p:nvSpPr>
          <p:spPr bwMode="auto">
            <a:xfrm>
              <a:off x="364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8" name="Rectangle 16"/>
            <p:cNvSpPr>
              <a:spLocks noChangeArrowheads="1"/>
            </p:cNvSpPr>
            <p:nvPr/>
          </p:nvSpPr>
          <p:spPr bwMode="auto">
            <a:xfrm>
              <a:off x="388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9" name="Rectangle 17"/>
            <p:cNvSpPr>
              <a:spLocks noChangeArrowheads="1"/>
            </p:cNvSpPr>
            <p:nvPr/>
          </p:nvSpPr>
          <p:spPr bwMode="auto">
            <a:xfrm>
              <a:off x="412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0" name="Rectangle 18"/>
            <p:cNvSpPr>
              <a:spLocks noChangeArrowheads="1"/>
            </p:cNvSpPr>
            <p:nvPr/>
          </p:nvSpPr>
          <p:spPr bwMode="auto">
            <a:xfrm>
              <a:off x="436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1" name="Rectangle 19"/>
            <p:cNvSpPr>
              <a:spLocks noChangeArrowheads="1"/>
            </p:cNvSpPr>
            <p:nvPr/>
          </p:nvSpPr>
          <p:spPr bwMode="auto">
            <a:xfrm>
              <a:off x="460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2" name="Rectangle 20"/>
            <p:cNvSpPr>
              <a:spLocks noChangeArrowheads="1"/>
            </p:cNvSpPr>
            <p:nvPr/>
          </p:nvSpPr>
          <p:spPr bwMode="auto">
            <a:xfrm>
              <a:off x="484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3" name="Rectangle 21"/>
            <p:cNvSpPr>
              <a:spLocks noChangeArrowheads="1"/>
            </p:cNvSpPr>
            <p:nvPr/>
          </p:nvSpPr>
          <p:spPr bwMode="auto">
            <a:xfrm>
              <a:off x="508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4" name="Rectangle 22"/>
            <p:cNvSpPr>
              <a:spLocks noChangeArrowheads="1"/>
            </p:cNvSpPr>
            <p:nvPr/>
          </p:nvSpPr>
          <p:spPr bwMode="auto">
            <a:xfrm>
              <a:off x="532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5" name="Rectangle 23"/>
            <p:cNvSpPr>
              <a:spLocks noChangeArrowheads="1"/>
            </p:cNvSpPr>
            <p:nvPr/>
          </p:nvSpPr>
          <p:spPr bwMode="auto">
            <a:xfrm>
              <a:off x="316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6" name="Rectangle 24"/>
            <p:cNvSpPr>
              <a:spLocks noChangeArrowheads="1"/>
            </p:cNvSpPr>
            <p:nvPr/>
          </p:nvSpPr>
          <p:spPr bwMode="auto">
            <a:xfrm>
              <a:off x="340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7" name="Rectangle 25"/>
            <p:cNvSpPr>
              <a:spLocks noChangeArrowheads="1"/>
            </p:cNvSpPr>
            <p:nvPr/>
          </p:nvSpPr>
          <p:spPr bwMode="auto">
            <a:xfrm>
              <a:off x="364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8" name="Rectangle 26"/>
            <p:cNvSpPr>
              <a:spLocks noChangeArrowheads="1"/>
            </p:cNvSpPr>
            <p:nvPr/>
          </p:nvSpPr>
          <p:spPr bwMode="auto">
            <a:xfrm>
              <a:off x="388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9" name="Rectangle 27"/>
            <p:cNvSpPr>
              <a:spLocks noChangeArrowheads="1"/>
            </p:cNvSpPr>
            <p:nvPr/>
          </p:nvSpPr>
          <p:spPr bwMode="auto">
            <a:xfrm>
              <a:off x="412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0" name="Rectangle 28"/>
            <p:cNvSpPr>
              <a:spLocks noChangeArrowheads="1"/>
            </p:cNvSpPr>
            <p:nvPr/>
          </p:nvSpPr>
          <p:spPr bwMode="auto">
            <a:xfrm>
              <a:off x="436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1" name="Rectangle 29"/>
            <p:cNvSpPr>
              <a:spLocks noChangeArrowheads="1"/>
            </p:cNvSpPr>
            <p:nvPr/>
          </p:nvSpPr>
          <p:spPr bwMode="auto">
            <a:xfrm>
              <a:off x="460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2" name="Rectangle 30"/>
            <p:cNvSpPr>
              <a:spLocks noChangeArrowheads="1"/>
            </p:cNvSpPr>
            <p:nvPr/>
          </p:nvSpPr>
          <p:spPr bwMode="auto">
            <a:xfrm>
              <a:off x="484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3" name="Rectangle 31"/>
            <p:cNvSpPr>
              <a:spLocks noChangeArrowheads="1"/>
            </p:cNvSpPr>
            <p:nvPr/>
          </p:nvSpPr>
          <p:spPr bwMode="auto">
            <a:xfrm>
              <a:off x="508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4" name="Rectangle 32"/>
            <p:cNvSpPr>
              <a:spLocks noChangeArrowheads="1"/>
            </p:cNvSpPr>
            <p:nvPr/>
          </p:nvSpPr>
          <p:spPr bwMode="auto">
            <a:xfrm>
              <a:off x="532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5" name="Rectangle 33"/>
            <p:cNvSpPr>
              <a:spLocks noChangeArrowheads="1"/>
            </p:cNvSpPr>
            <p:nvPr/>
          </p:nvSpPr>
          <p:spPr bwMode="auto">
            <a:xfrm>
              <a:off x="316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6" name="Rectangle 34"/>
            <p:cNvSpPr>
              <a:spLocks noChangeArrowheads="1"/>
            </p:cNvSpPr>
            <p:nvPr/>
          </p:nvSpPr>
          <p:spPr bwMode="auto">
            <a:xfrm>
              <a:off x="340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7" name="Rectangle 35"/>
            <p:cNvSpPr>
              <a:spLocks noChangeArrowheads="1"/>
            </p:cNvSpPr>
            <p:nvPr/>
          </p:nvSpPr>
          <p:spPr bwMode="auto">
            <a:xfrm>
              <a:off x="364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8" name="Rectangle 36"/>
            <p:cNvSpPr>
              <a:spLocks noChangeArrowheads="1"/>
            </p:cNvSpPr>
            <p:nvPr/>
          </p:nvSpPr>
          <p:spPr bwMode="auto">
            <a:xfrm>
              <a:off x="388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9" name="Rectangle 37"/>
            <p:cNvSpPr>
              <a:spLocks noChangeArrowheads="1"/>
            </p:cNvSpPr>
            <p:nvPr/>
          </p:nvSpPr>
          <p:spPr bwMode="auto">
            <a:xfrm>
              <a:off x="412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0" name="Rectangle 38"/>
            <p:cNvSpPr>
              <a:spLocks noChangeArrowheads="1"/>
            </p:cNvSpPr>
            <p:nvPr/>
          </p:nvSpPr>
          <p:spPr bwMode="auto">
            <a:xfrm>
              <a:off x="436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1" name="Rectangle 39"/>
            <p:cNvSpPr>
              <a:spLocks noChangeArrowheads="1"/>
            </p:cNvSpPr>
            <p:nvPr/>
          </p:nvSpPr>
          <p:spPr bwMode="auto">
            <a:xfrm>
              <a:off x="460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2" name="Rectangle 40"/>
            <p:cNvSpPr>
              <a:spLocks noChangeArrowheads="1"/>
            </p:cNvSpPr>
            <p:nvPr/>
          </p:nvSpPr>
          <p:spPr bwMode="auto">
            <a:xfrm>
              <a:off x="484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3" name="Rectangle 41"/>
            <p:cNvSpPr>
              <a:spLocks noChangeArrowheads="1"/>
            </p:cNvSpPr>
            <p:nvPr/>
          </p:nvSpPr>
          <p:spPr bwMode="auto">
            <a:xfrm>
              <a:off x="508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4" name="Rectangle 42"/>
            <p:cNvSpPr>
              <a:spLocks noChangeArrowheads="1"/>
            </p:cNvSpPr>
            <p:nvPr/>
          </p:nvSpPr>
          <p:spPr bwMode="auto">
            <a:xfrm>
              <a:off x="532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5" name="Rectangle 43"/>
            <p:cNvSpPr>
              <a:spLocks noChangeArrowheads="1"/>
            </p:cNvSpPr>
            <p:nvPr/>
          </p:nvSpPr>
          <p:spPr bwMode="auto">
            <a:xfrm>
              <a:off x="316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6" name="Rectangle 44"/>
            <p:cNvSpPr>
              <a:spLocks noChangeArrowheads="1"/>
            </p:cNvSpPr>
            <p:nvPr/>
          </p:nvSpPr>
          <p:spPr bwMode="auto">
            <a:xfrm>
              <a:off x="340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7" name="Rectangle 45"/>
            <p:cNvSpPr>
              <a:spLocks noChangeArrowheads="1"/>
            </p:cNvSpPr>
            <p:nvPr/>
          </p:nvSpPr>
          <p:spPr bwMode="auto">
            <a:xfrm>
              <a:off x="364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8" name="Rectangle 46"/>
            <p:cNvSpPr>
              <a:spLocks noChangeArrowheads="1"/>
            </p:cNvSpPr>
            <p:nvPr/>
          </p:nvSpPr>
          <p:spPr bwMode="auto">
            <a:xfrm>
              <a:off x="388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9" name="Rectangle 47"/>
            <p:cNvSpPr>
              <a:spLocks noChangeArrowheads="1"/>
            </p:cNvSpPr>
            <p:nvPr/>
          </p:nvSpPr>
          <p:spPr bwMode="auto">
            <a:xfrm>
              <a:off x="412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0" name="Rectangle 48"/>
            <p:cNvSpPr>
              <a:spLocks noChangeArrowheads="1"/>
            </p:cNvSpPr>
            <p:nvPr/>
          </p:nvSpPr>
          <p:spPr bwMode="auto">
            <a:xfrm>
              <a:off x="436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1" name="Rectangle 49"/>
            <p:cNvSpPr>
              <a:spLocks noChangeArrowheads="1"/>
            </p:cNvSpPr>
            <p:nvPr/>
          </p:nvSpPr>
          <p:spPr bwMode="auto">
            <a:xfrm>
              <a:off x="460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2" name="Rectangle 50"/>
            <p:cNvSpPr>
              <a:spLocks noChangeArrowheads="1"/>
            </p:cNvSpPr>
            <p:nvPr/>
          </p:nvSpPr>
          <p:spPr bwMode="auto">
            <a:xfrm>
              <a:off x="484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3" name="Rectangle 51"/>
            <p:cNvSpPr>
              <a:spLocks noChangeArrowheads="1"/>
            </p:cNvSpPr>
            <p:nvPr/>
          </p:nvSpPr>
          <p:spPr bwMode="auto">
            <a:xfrm>
              <a:off x="508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4" name="Rectangle 52"/>
            <p:cNvSpPr>
              <a:spLocks noChangeArrowheads="1"/>
            </p:cNvSpPr>
            <p:nvPr/>
          </p:nvSpPr>
          <p:spPr bwMode="auto">
            <a:xfrm>
              <a:off x="532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5" name="Rectangle 53"/>
            <p:cNvSpPr>
              <a:spLocks noChangeArrowheads="1"/>
            </p:cNvSpPr>
            <p:nvPr/>
          </p:nvSpPr>
          <p:spPr bwMode="auto">
            <a:xfrm>
              <a:off x="316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6" name="Rectangle 54"/>
            <p:cNvSpPr>
              <a:spLocks noChangeArrowheads="1"/>
            </p:cNvSpPr>
            <p:nvPr/>
          </p:nvSpPr>
          <p:spPr bwMode="auto">
            <a:xfrm>
              <a:off x="340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7" name="Rectangle 55"/>
            <p:cNvSpPr>
              <a:spLocks noChangeArrowheads="1"/>
            </p:cNvSpPr>
            <p:nvPr/>
          </p:nvSpPr>
          <p:spPr bwMode="auto">
            <a:xfrm>
              <a:off x="364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8" name="Rectangle 56"/>
            <p:cNvSpPr>
              <a:spLocks noChangeArrowheads="1"/>
            </p:cNvSpPr>
            <p:nvPr/>
          </p:nvSpPr>
          <p:spPr bwMode="auto">
            <a:xfrm>
              <a:off x="388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9" name="Rectangle 57"/>
            <p:cNvSpPr>
              <a:spLocks noChangeArrowheads="1"/>
            </p:cNvSpPr>
            <p:nvPr/>
          </p:nvSpPr>
          <p:spPr bwMode="auto">
            <a:xfrm>
              <a:off x="412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0" name="Rectangle 58"/>
            <p:cNvSpPr>
              <a:spLocks noChangeArrowheads="1"/>
            </p:cNvSpPr>
            <p:nvPr/>
          </p:nvSpPr>
          <p:spPr bwMode="auto">
            <a:xfrm>
              <a:off x="436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1" name="Rectangle 59"/>
            <p:cNvSpPr>
              <a:spLocks noChangeArrowheads="1"/>
            </p:cNvSpPr>
            <p:nvPr/>
          </p:nvSpPr>
          <p:spPr bwMode="auto">
            <a:xfrm>
              <a:off x="460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2" name="Rectangle 60"/>
            <p:cNvSpPr>
              <a:spLocks noChangeArrowheads="1"/>
            </p:cNvSpPr>
            <p:nvPr/>
          </p:nvSpPr>
          <p:spPr bwMode="auto">
            <a:xfrm>
              <a:off x="484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3" name="Rectangle 61"/>
            <p:cNvSpPr>
              <a:spLocks noChangeArrowheads="1"/>
            </p:cNvSpPr>
            <p:nvPr/>
          </p:nvSpPr>
          <p:spPr bwMode="auto">
            <a:xfrm>
              <a:off x="508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4" name="Rectangle 62"/>
            <p:cNvSpPr>
              <a:spLocks noChangeArrowheads="1"/>
            </p:cNvSpPr>
            <p:nvPr/>
          </p:nvSpPr>
          <p:spPr bwMode="auto">
            <a:xfrm>
              <a:off x="532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5" name="Rectangle 63"/>
            <p:cNvSpPr>
              <a:spLocks noChangeArrowheads="1"/>
            </p:cNvSpPr>
            <p:nvPr/>
          </p:nvSpPr>
          <p:spPr bwMode="auto">
            <a:xfrm>
              <a:off x="316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6" name="Rectangle 64"/>
            <p:cNvSpPr>
              <a:spLocks noChangeArrowheads="1"/>
            </p:cNvSpPr>
            <p:nvPr/>
          </p:nvSpPr>
          <p:spPr bwMode="auto">
            <a:xfrm>
              <a:off x="340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7" name="Rectangle 65"/>
            <p:cNvSpPr>
              <a:spLocks noChangeArrowheads="1"/>
            </p:cNvSpPr>
            <p:nvPr/>
          </p:nvSpPr>
          <p:spPr bwMode="auto">
            <a:xfrm>
              <a:off x="364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8" name="Rectangle 66"/>
            <p:cNvSpPr>
              <a:spLocks noChangeArrowheads="1"/>
            </p:cNvSpPr>
            <p:nvPr/>
          </p:nvSpPr>
          <p:spPr bwMode="auto">
            <a:xfrm>
              <a:off x="388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9" name="Rectangle 67"/>
            <p:cNvSpPr>
              <a:spLocks noChangeArrowheads="1"/>
            </p:cNvSpPr>
            <p:nvPr/>
          </p:nvSpPr>
          <p:spPr bwMode="auto">
            <a:xfrm>
              <a:off x="412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0" name="Rectangle 68"/>
            <p:cNvSpPr>
              <a:spLocks noChangeArrowheads="1"/>
            </p:cNvSpPr>
            <p:nvPr/>
          </p:nvSpPr>
          <p:spPr bwMode="auto">
            <a:xfrm>
              <a:off x="436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1" name="Rectangle 69"/>
            <p:cNvSpPr>
              <a:spLocks noChangeArrowheads="1"/>
            </p:cNvSpPr>
            <p:nvPr/>
          </p:nvSpPr>
          <p:spPr bwMode="auto">
            <a:xfrm>
              <a:off x="460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2" name="Rectangle 70"/>
            <p:cNvSpPr>
              <a:spLocks noChangeArrowheads="1"/>
            </p:cNvSpPr>
            <p:nvPr/>
          </p:nvSpPr>
          <p:spPr bwMode="auto">
            <a:xfrm>
              <a:off x="484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3" name="Rectangle 71"/>
            <p:cNvSpPr>
              <a:spLocks noChangeArrowheads="1"/>
            </p:cNvSpPr>
            <p:nvPr/>
          </p:nvSpPr>
          <p:spPr bwMode="auto">
            <a:xfrm>
              <a:off x="508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4" name="Rectangle 72"/>
            <p:cNvSpPr>
              <a:spLocks noChangeArrowheads="1"/>
            </p:cNvSpPr>
            <p:nvPr/>
          </p:nvSpPr>
          <p:spPr bwMode="auto">
            <a:xfrm>
              <a:off x="532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5" name="Rectangle 73"/>
            <p:cNvSpPr>
              <a:spLocks noChangeArrowheads="1"/>
            </p:cNvSpPr>
            <p:nvPr/>
          </p:nvSpPr>
          <p:spPr bwMode="auto">
            <a:xfrm>
              <a:off x="316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6" name="Rectangle 74"/>
            <p:cNvSpPr>
              <a:spLocks noChangeArrowheads="1"/>
            </p:cNvSpPr>
            <p:nvPr/>
          </p:nvSpPr>
          <p:spPr bwMode="auto">
            <a:xfrm>
              <a:off x="340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7" name="Rectangle 75"/>
            <p:cNvSpPr>
              <a:spLocks noChangeArrowheads="1"/>
            </p:cNvSpPr>
            <p:nvPr/>
          </p:nvSpPr>
          <p:spPr bwMode="auto">
            <a:xfrm>
              <a:off x="364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8" name="Rectangle 76"/>
            <p:cNvSpPr>
              <a:spLocks noChangeArrowheads="1"/>
            </p:cNvSpPr>
            <p:nvPr/>
          </p:nvSpPr>
          <p:spPr bwMode="auto">
            <a:xfrm>
              <a:off x="388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9" name="Rectangle 77"/>
            <p:cNvSpPr>
              <a:spLocks noChangeArrowheads="1"/>
            </p:cNvSpPr>
            <p:nvPr/>
          </p:nvSpPr>
          <p:spPr bwMode="auto">
            <a:xfrm>
              <a:off x="412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0" name="Rectangle 78"/>
            <p:cNvSpPr>
              <a:spLocks noChangeArrowheads="1"/>
            </p:cNvSpPr>
            <p:nvPr/>
          </p:nvSpPr>
          <p:spPr bwMode="auto">
            <a:xfrm>
              <a:off x="436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1" name="Rectangle 79"/>
            <p:cNvSpPr>
              <a:spLocks noChangeArrowheads="1"/>
            </p:cNvSpPr>
            <p:nvPr/>
          </p:nvSpPr>
          <p:spPr bwMode="auto">
            <a:xfrm>
              <a:off x="460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2" name="Rectangle 80"/>
            <p:cNvSpPr>
              <a:spLocks noChangeArrowheads="1"/>
            </p:cNvSpPr>
            <p:nvPr/>
          </p:nvSpPr>
          <p:spPr bwMode="auto">
            <a:xfrm>
              <a:off x="484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3" name="Rectangle 81"/>
            <p:cNvSpPr>
              <a:spLocks noChangeArrowheads="1"/>
            </p:cNvSpPr>
            <p:nvPr/>
          </p:nvSpPr>
          <p:spPr bwMode="auto">
            <a:xfrm>
              <a:off x="508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4" name="Rectangle 82"/>
            <p:cNvSpPr>
              <a:spLocks noChangeArrowheads="1"/>
            </p:cNvSpPr>
            <p:nvPr/>
          </p:nvSpPr>
          <p:spPr bwMode="auto">
            <a:xfrm>
              <a:off x="532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5" name="Rectangle 83"/>
            <p:cNvSpPr>
              <a:spLocks noChangeArrowheads="1"/>
            </p:cNvSpPr>
            <p:nvPr/>
          </p:nvSpPr>
          <p:spPr bwMode="auto">
            <a:xfrm>
              <a:off x="316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6" name="Rectangle 84"/>
            <p:cNvSpPr>
              <a:spLocks noChangeArrowheads="1"/>
            </p:cNvSpPr>
            <p:nvPr/>
          </p:nvSpPr>
          <p:spPr bwMode="auto">
            <a:xfrm>
              <a:off x="340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7" name="Rectangle 85"/>
            <p:cNvSpPr>
              <a:spLocks noChangeArrowheads="1"/>
            </p:cNvSpPr>
            <p:nvPr/>
          </p:nvSpPr>
          <p:spPr bwMode="auto">
            <a:xfrm>
              <a:off x="364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8" name="Rectangle 86"/>
            <p:cNvSpPr>
              <a:spLocks noChangeArrowheads="1"/>
            </p:cNvSpPr>
            <p:nvPr/>
          </p:nvSpPr>
          <p:spPr bwMode="auto">
            <a:xfrm>
              <a:off x="388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9" name="Rectangle 87"/>
            <p:cNvSpPr>
              <a:spLocks noChangeArrowheads="1"/>
            </p:cNvSpPr>
            <p:nvPr/>
          </p:nvSpPr>
          <p:spPr bwMode="auto">
            <a:xfrm>
              <a:off x="412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0" name="Rectangle 88"/>
            <p:cNvSpPr>
              <a:spLocks noChangeArrowheads="1"/>
            </p:cNvSpPr>
            <p:nvPr/>
          </p:nvSpPr>
          <p:spPr bwMode="auto">
            <a:xfrm>
              <a:off x="436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1" name="Rectangle 89"/>
            <p:cNvSpPr>
              <a:spLocks noChangeArrowheads="1"/>
            </p:cNvSpPr>
            <p:nvPr/>
          </p:nvSpPr>
          <p:spPr bwMode="auto">
            <a:xfrm>
              <a:off x="460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2" name="Rectangle 90"/>
            <p:cNvSpPr>
              <a:spLocks noChangeArrowheads="1"/>
            </p:cNvSpPr>
            <p:nvPr/>
          </p:nvSpPr>
          <p:spPr bwMode="auto">
            <a:xfrm>
              <a:off x="484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3" name="Rectangle 91"/>
            <p:cNvSpPr>
              <a:spLocks noChangeArrowheads="1"/>
            </p:cNvSpPr>
            <p:nvPr/>
          </p:nvSpPr>
          <p:spPr bwMode="auto">
            <a:xfrm>
              <a:off x="508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4" name="Rectangle 92"/>
            <p:cNvSpPr>
              <a:spLocks noChangeArrowheads="1"/>
            </p:cNvSpPr>
            <p:nvPr/>
          </p:nvSpPr>
          <p:spPr bwMode="auto">
            <a:xfrm>
              <a:off x="532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5" name="Rectangle 93"/>
            <p:cNvSpPr>
              <a:spLocks noChangeArrowheads="1"/>
            </p:cNvSpPr>
            <p:nvPr/>
          </p:nvSpPr>
          <p:spPr bwMode="auto">
            <a:xfrm>
              <a:off x="316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6" name="Rectangle 94"/>
            <p:cNvSpPr>
              <a:spLocks noChangeArrowheads="1"/>
            </p:cNvSpPr>
            <p:nvPr/>
          </p:nvSpPr>
          <p:spPr bwMode="auto">
            <a:xfrm>
              <a:off x="340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7" name="Rectangle 95"/>
            <p:cNvSpPr>
              <a:spLocks noChangeArrowheads="1"/>
            </p:cNvSpPr>
            <p:nvPr/>
          </p:nvSpPr>
          <p:spPr bwMode="auto">
            <a:xfrm>
              <a:off x="364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8" name="Rectangle 96"/>
            <p:cNvSpPr>
              <a:spLocks noChangeArrowheads="1"/>
            </p:cNvSpPr>
            <p:nvPr/>
          </p:nvSpPr>
          <p:spPr bwMode="auto">
            <a:xfrm>
              <a:off x="388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9" name="Rectangle 97"/>
            <p:cNvSpPr>
              <a:spLocks noChangeArrowheads="1"/>
            </p:cNvSpPr>
            <p:nvPr/>
          </p:nvSpPr>
          <p:spPr bwMode="auto">
            <a:xfrm>
              <a:off x="412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0" name="Rectangle 98"/>
            <p:cNvSpPr>
              <a:spLocks noChangeArrowheads="1"/>
            </p:cNvSpPr>
            <p:nvPr/>
          </p:nvSpPr>
          <p:spPr bwMode="auto">
            <a:xfrm>
              <a:off x="436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1" name="Rectangle 99"/>
            <p:cNvSpPr>
              <a:spLocks noChangeArrowheads="1"/>
            </p:cNvSpPr>
            <p:nvPr/>
          </p:nvSpPr>
          <p:spPr bwMode="auto">
            <a:xfrm>
              <a:off x="460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2" name="Rectangle 100"/>
            <p:cNvSpPr>
              <a:spLocks noChangeArrowheads="1"/>
            </p:cNvSpPr>
            <p:nvPr/>
          </p:nvSpPr>
          <p:spPr bwMode="auto">
            <a:xfrm>
              <a:off x="484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3" name="Rectangle 101"/>
            <p:cNvSpPr>
              <a:spLocks noChangeArrowheads="1"/>
            </p:cNvSpPr>
            <p:nvPr/>
          </p:nvSpPr>
          <p:spPr bwMode="auto">
            <a:xfrm>
              <a:off x="508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4" name="Rectangle 102"/>
            <p:cNvSpPr>
              <a:spLocks noChangeArrowheads="1"/>
            </p:cNvSpPr>
            <p:nvPr/>
          </p:nvSpPr>
          <p:spPr bwMode="auto">
            <a:xfrm>
              <a:off x="532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5" name="Line 103"/>
            <p:cNvSpPr>
              <a:spLocks noChangeShapeType="1"/>
            </p:cNvSpPr>
            <p:nvPr/>
          </p:nvSpPr>
          <p:spPr bwMode="auto">
            <a:xfrm>
              <a:off x="3164" y="3804"/>
              <a:ext cx="24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46" name="Line 104"/>
            <p:cNvSpPr>
              <a:spLocks noChangeShapeType="1"/>
            </p:cNvSpPr>
            <p:nvPr/>
          </p:nvSpPr>
          <p:spPr bwMode="auto">
            <a:xfrm flipV="1">
              <a:off x="3164" y="1404"/>
              <a:ext cx="0" cy="24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47" name="Oval 105"/>
            <p:cNvSpPr>
              <a:spLocks noChangeArrowheads="1"/>
            </p:cNvSpPr>
            <p:nvPr/>
          </p:nvSpPr>
          <p:spPr bwMode="auto">
            <a:xfrm>
              <a:off x="3404" y="2988"/>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8" name="Oval 106"/>
            <p:cNvSpPr>
              <a:spLocks noChangeArrowheads="1"/>
            </p:cNvSpPr>
            <p:nvPr/>
          </p:nvSpPr>
          <p:spPr bwMode="auto">
            <a:xfrm>
              <a:off x="3788" y="332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9" name="Rectangle 107"/>
            <p:cNvSpPr>
              <a:spLocks noChangeArrowheads="1"/>
            </p:cNvSpPr>
            <p:nvPr/>
          </p:nvSpPr>
          <p:spPr bwMode="auto">
            <a:xfrm>
              <a:off x="5242" y="170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0" name="Rectangle 108"/>
            <p:cNvSpPr>
              <a:spLocks noChangeArrowheads="1"/>
            </p:cNvSpPr>
            <p:nvPr/>
          </p:nvSpPr>
          <p:spPr bwMode="auto">
            <a:xfrm>
              <a:off x="4673" y="212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1" name="Rectangle 109"/>
            <p:cNvSpPr>
              <a:spLocks noChangeArrowheads="1"/>
            </p:cNvSpPr>
            <p:nvPr/>
          </p:nvSpPr>
          <p:spPr bwMode="auto">
            <a:xfrm>
              <a:off x="5036" y="154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2" name="Rectangle 110"/>
            <p:cNvSpPr>
              <a:spLocks noChangeArrowheads="1"/>
            </p:cNvSpPr>
            <p:nvPr/>
          </p:nvSpPr>
          <p:spPr bwMode="auto">
            <a:xfrm>
              <a:off x="5132" y="2172"/>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3" name="Rectangle 111"/>
            <p:cNvSpPr>
              <a:spLocks noChangeArrowheads="1"/>
            </p:cNvSpPr>
            <p:nvPr/>
          </p:nvSpPr>
          <p:spPr bwMode="auto">
            <a:xfrm>
              <a:off x="5465" y="2695"/>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4" name="Oval 112"/>
            <p:cNvSpPr>
              <a:spLocks noChangeArrowheads="1"/>
            </p:cNvSpPr>
            <p:nvPr/>
          </p:nvSpPr>
          <p:spPr bwMode="auto">
            <a:xfrm>
              <a:off x="3507" y="259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5" name="Oval 113"/>
            <p:cNvSpPr>
              <a:spLocks noChangeArrowheads="1"/>
            </p:cNvSpPr>
            <p:nvPr/>
          </p:nvSpPr>
          <p:spPr bwMode="auto">
            <a:xfrm>
              <a:off x="3260" y="3516"/>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6" name="Oval 114"/>
            <p:cNvSpPr>
              <a:spLocks noChangeArrowheads="1"/>
            </p:cNvSpPr>
            <p:nvPr/>
          </p:nvSpPr>
          <p:spPr bwMode="auto">
            <a:xfrm>
              <a:off x="3308" y="265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7" name="Oval 115"/>
            <p:cNvSpPr>
              <a:spLocks noChangeArrowheads="1"/>
            </p:cNvSpPr>
            <p:nvPr/>
          </p:nvSpPr>
          <p:spPr bwMode="auto">
            <a:xfrm>
              <a:off x="3692" y="294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8" name="Oval 116"/>
            <p:cNvSpPr>
              <a:spLocks noChangeArrowheads="1"/>
            </p:cNvSpPr>
            <p:nvPr/>
          </p:nvSpPr>
          <p:spPr bwMode="auto">
            <a:xfrm>
              <a:off x="3452" y="3228"/>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9" name="Oval 117"/>
            <p:cNvSpPr>
              <a:spLocks noChangeArrowheads="1"/>
            </p:cNvSpPr>
            <p:nvPr/>
          </p:nvSpPr>
          <p:spPr bwMode="auto">
            <a:xfrm>
              <a:off x="3548" y="342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0" name="Oval 118"/>
            <p:cNvSpPr>
              <a:spLocks noChangeArrowheads="1"/>
            </p:cNvSpPr>
            <p:nvPr/>
          </p:nvSpPr>
          <p:spPr bwMode="auto">
            <a:xfrm>
              <a:off x="3836" y="294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1" name="Oval 119"/>
            <p:cNvSpPr>
              <a:spLocks noChangeArrowheads="1"/>
            </p:cNvSpPr>
            <p:nvPr/>
          </p:nvSpPr>
          <p:spPr bwMode="auto">
            <a:xfrm>
              <a:off x="3356" y="241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2" name="Oval 120"/>
            <p:cNvSpPr>
              <a:spLocks noChangeArrowheads="1"/>
            </p:cNvSpPr>
            <p:nvPr/>
          </p:nvSpPr>
          <p:spPr bwMode="auto">
            <a:xfrm>
              <a:off x="3636" y="2353"/>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3" name="Oval 121"/>
            <p:cNvSpPr>
              <a:spLocks noChangeArrowheads="1"/>
            </p:cNvSpPr>
            <p:nvPr/>
          </p:nvSpPr>
          <p:spPr bwMode="auto">
            <a:xfrm>
              <a:off x="3452" y="289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4" name="Oval 122"/>
            <p:cNvSpPr>
              <a:spLocks noChangeArrowheads="1"/>
            </p:cNvSpPr>
            <p:nvPr/>
          </p:nvSpPr>
          <p:spPr bwMode="auto">
            <a:xfrm>
              <a:off x="3644" y="284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5" name="Oval 123"/>
            <p:cNvSpPr>
              <a:spLocks noChangeArrowheads="1"/>
            </p:cNvSpPr>
            <p:nvPr/>
          </p:nvSpPr>
          <p:spPr bwMode="auto">
            <a:xfrm>
              <a:off x="3260" y="318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6" name="Oval 124"/>
            <p:cNvSpPr>
              <a:spLocks noChangeArrowheads="1"/>
            </p:cNvSpPr>
            <p:nvPr/>
          </p:nvSpPr>
          <p:spPr bwMode="auto">
            <a:xfrm>
              <a:off x="3596" y="313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7" name="Oval 125"/>
            <p:cNvSpPr>
              <a:spLocks noChangeArrowheads="1"/>
            </p:cNvSpPr>
            <p:nvPr/>
          </p:nvSpPr>
          <p:spPr bwMode="auto">
            <a:xfrm>
              <a:off x="3260" y="2076"/>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8" name="Oval 126"/>
            <p:cNvSpPr>
              <a:spLocks noChangeArrowheads="1"/>
            </p:cNvSpPr>
            <p:nvPr/>
          </p:nvSpPr>
          <p:spPr bwMode="auto">
            <a:xfrm>
              <a:off x="3500" y="2748"/>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9" name="Oval 127"/>
            <p:cNvSpPr>
              <a:spLocks noChangeArrowheads="1"/>
            </p:cNvSpPr>
            <p:nvPr/>
          </p:nvSpPr>
          <p:spPr bwMode="auto">
            <a:xfrm>
              <a:off x="3788" y="308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0" name="Rectangle 128"/>
            <p:cNvSpPr>
              <a:spLocks noChangeArrowheads="1"/>
            </p:cNvSpPr>
            <p:nvPr/>
          </p:nvSpPr>
          <p:spPr bwMode="auto">
            <a:xfrm>
              <a:off x="4988" y="202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1" name="Rectangle 129"/>
            <p:cNvSpPr>
              <a:spLocks noChangeArrowheads="1"/>
            </p:cNvSpPr>
            <p:nvPr/>
          </p:nvSpPr>
          <p:spPr bwMode="auto">
            <a:xfrm>
              <a:off x="4892" y="2220"/>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2" name="Rectangle 130"/>
            <p:cNvSpPr>
              <a:spLocks noChangeArrowheads="1"/>
            </p:cNvSpPr>
            <p:nvPr/>
          </p:nvSpPr>
          <p:spPr bwMode="auto">
            <a:xfrm>
              <a:off x="4748" y="1980"/>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3" name="Rectangle 131"/>
            <p:cNvSpPr>
              <a:spLocks noChangeArrowheads="1"/>
            </p:cNvSpPr>
            <p:nvPr/>
          </p:nvSpPr>
          <p:spPr bwMode="auto">
            <a:xfrm>
              <a:off x="4748" y="226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4" name="Rectangle 132"/>
            <p:cNvSpPr>
              <a:spLocks noChangeArrowheads="1"/>
            </p:cNvSpPr>
            <p:nvPr/>
          </p:nvSpPr>
          <p:spPr bwMode="auto">
            <a:xfrm>
              <a:off x="5084" y="188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5" name="Rectangle 133"/>
            <p:cNvSpPr>
              <a:spLocks noChangeArrowheads="1"/>
            </p:cNvSpPr>
            <p:nvPr/>
          </p:nvSpPr>
          <p:spPr bwMode="auto">
            <a:xfrm>
              <a:off x="5180" y="202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6" name="Rectangle 134"/>
            <p:cNvSpPr>
              <a:spLocks noChangeArrowheads="1"/>
            </p:cNvSpPr>
            <p:nvPr/>
          </p:nvSpPr>
          <p:spPr bwMode="auto">
            <a:xfrm>
              <a:off x="4748" y="1452"/>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7" name="Rectangle 135"/>
            <p:cNvSpPr>
              <a:spLocks noChangeArrowheads="1"/>
            </p:cNvSpPr>
            <p:nvPr/>
          </p:nvSpPr>
          <p:spPr bwMode="auto">
            <a:xfrm>
              <a:off x="5372" y="140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8" name="Rectangle 136"/>
            <p:cNvSpPr>
              <a:spLocks noChangeArrowheads="1"/>
            </p:cNvSpPr>
            <p:nvPr/>
          </p:nvSpPr>
          <p:spPr bwMode="auto">
            <a:xfrm>
              <a:off x="4769" y="171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9" name="Rectangle 137"/>
            <p:cNvSpPr>
              <a:spLocks noChangeArrowheads="1"/>
            </p:cNvSpPr>
            <p:nvPr/>
          </p:nvSpPr>
          <p:spPr bwMode="auto">
            <a:xfrm>
              <a:off x="5180" y="236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0" name="Rectangle 138"/>
            <p:cNvSpPr>
              <a:spLocks noChangeArrowheads="1"/>
            </p:cNvSpPr>
            <p:nvPr/>
          </p:nvSpPr>
          <p:spPr bwMode="auto">
            <a:xfrm>
              <a:off x="5132" y="1740"/>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1" name="Rectangle 139"/>
            <p:cNvSpPr>
              <a:spLocks noChangeArrowheads="1"/>
            </p:cNvSpPr>
            <p:nvPr/>
          </p:nvSpPr>
          <p:spPr bwMode="auto">
            <a:xfrm>
              <a:off x="4844" y="1836"/>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2" name="Rectangle 140"/>
            <p:cNvSpPr>
              <a:spLocks noChangeArrowheads="1"/>
            </p:cNvSpPr>
            <p:nvPr/>
          </p:nvSpPr>
          <p:spPr bwMode="auto">
            <a:xfrm>
              <a:off x="4556" y="1932"/>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3" name="Rectangle 141"/>
            <p:cNvSpPr>
              <a:spLocks noChangeArrowheads="1"/>
            </p:cNvSpPr>
            <p:nvPr/>
          </p:nvSpPr>
          <p:spPr bwMode="auto">
            <a:xfrm>
              <a:off x="5372" y="188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4" name="Rectangle 142"/>
            <p:cNvSpPr>
              <a:spLocks noChangeArrowheads="1"/>
            </p:cNvSpPr>
            <p:nvPr/>
          </p:nvSpPr>
          <p:spPr bwMode="auto">
            <a:xfrm>
              <a:off x="4940" y="2412"/>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5" name="Rectangle 143"/>
            <p:cNvSpPr>
              <a:spLocks noChangeArrowheads="1"/>
            </p:cNvSpPr>
            <p:nvPr/>
          </p:nvSpPr>
          <p:spPr bwMode="auto">
            <a:xfrm>
              <a:off x="5324" y="2460"/>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6" name="Oval 144"/>
            <p:cNvSpPr>
              <a:spLocks noChangeArrowheads="1"/>
            </p:cNvSpPr>
            <p:nvPr/>
          </p:nvSpPr>
          <p:spPr bwMode="auto">
            <a:xfrm>
              <a:off x="3931" y="299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7" name="Oval 145"/>
            <p:cNvSpPr>
              <a:spLocks noChangeArrowheads="1"/>
            </p:cNvSpPr>
            <p:nvPr/>
          </p:nvSpPr>
          <p:spPr bwMode="auto">
            <a:xfrm>
              <a:off x="3731" y="2599"/>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8" name="Oval 146"/>
            <p:cNvSpPr>
              <a:spLocks noChangeArrowheads="1"/>
            </p:cNvSpPr>
            <p:nvPr/>
          </p:nvSpPr>
          <p:spPr bwMode="auto">
            <a:xfrm>
              <a:off x="3806" y="2806"/>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9" name="Oval 147"/>
            <p:cNvSpPr>
              <a:spLocks noChangeArrowheads="1"/>
            </p:cNvSpPr>
            <p:nvPr/>
          </p:nvSpPr>
          <p:spPr bwMode="auto">
            <a:xfrm>
              <a:off x="4018" y="2807"/>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0" name="Oval 148"/>
            <p:cNvSpPr>
              <a:spLocks noChangeArrowheads="1"/>
            </p:cNvSpPr>
            <p:nvPr/>
          </p:nvSpPr>
          <p:spPr bwMode="auto">
            <a:xfrm>
              <a:off x="3940" y="3157"/>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1" name="Oval 149"/>
            <p:cNvSpPr>
              <a:spLocks noChangeArrowheads="1"/>
            </p:cNvSpPr>
            <p:nvPr/>
          </p:nvSpPr>
          <p:spPr bwMode="auto">
            <a:xfrm>
              <a:off x="3259" y="289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2" name="Oval 150"/>
            <p:cNvSpPr>
              <a:spLocks noChangeArrowheads="1"/>
            </p:cNvSpPr>
            <p:nvPr/>
          </p:nvSpPr>
          <p:spPr bwMode="auto">
            <a:xfrm>
              <a:off x="3403" y="3401"/>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3" name="Oval 151"/>
            <p:cNvSpPr>
              <a:spLocks noChangeArrowheads="1"/>
            </p:cNvSpPr>
            <p:nvPr/>
          </p:nvSpPr>
          <p:spPr bwMode="auto">
            <a:xfrm>
              <a:off x="3689" y="274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4" name="Oval 152"/>
            <p:cNvSpPr>
              <a:spLocks noChangeArrowheads="1"/>
            </p:cNvSpPr>
            <p:nvPr/>
          </p:nvSpPr>
          <p:spPr bwMode="auto">
            <a:xfrm>
              <a:off x="3653" y="328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5" name="Oval 153"/>
            <p:cNvSpPr>
              <a:spLocks noChangeArrowheads="1"/>
            </p:cNvSpPr>
            <p:nvPr/>
          </p:nvSpPr>
          <p:spPr bwMode="auto">
            <a:xfrm>
              <a:off x="3236" y="3673"/>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6" name="Rectangle 154"/>
            <p:cNvSpPr>
              <a:spLocks noChangeArrowheads="1"/>
            </p:cNvSpPr>
            <p:nvPr/>
          </p:nvSpPr>
          <p:spPr bwMode="auto">
            <a:xfrm>
              <a:off x="5317" y="229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7" name="Rectangle 155"/>
            <p:cNvSpPr>
              <a:spLocks noChangeArrowheads="1"/>
            </p:cNvSpPr>
            <p:nvPr/>
          </p:nvSpPr>
          <p:spPr bwMode="auto">
            <a:xfrm>
              <a:off x="4943" y="1681"/>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8" name="Rectangle 156"/>
            <p:cNvSpPr>
              <a:spLocks noChangeArrowheads="1"/>
            </p:cNvSpPr>
            <p:nvPr/>
          </p:nvSpPr>
          <p:spPr bwMode="auto">
            <a:xfrm>
              <a:off x="4500" y="208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9" name="Rectangle 157"/>
            <p:cNvSpPr>
              <a:spLocks noChangeArrowheads="1"/>
            </p:cNvSpPr>
            <p:nvPr/>
          </p:nvSpPr>
          <p:spPr bwMode="auto">
            <a:xfrm>
              <a:off x="5134" y="2566"/>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700" name="Rectangle 158"/>
            <p:cNvSpPr>
              <a:spLocks noChangeArrowheads="1"/>
            </p:cNvSpPr>
            <p:nvPr/>
          </p:nvSpPr>
          <p:spPr bwMode="auto">
            <a:xfrm>
              <a:off x="5336" y="2059"/>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701" name="Oval 159"/>
            <p:cNvSpPr>
              <a:spLocks noChangeArrowheads="1"/>
            </p:cNvSpPr>
            <p:nvPr/>
          </p:nvSpPr>
          <p:spPr bwMode="auto">
            <a:xfrm>
              <a:off x="5032" y="3619"/>
              <a:ext cx="102" cy="10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grpSp>
        <p:nvGrpSpPr>
          <p:cNvPr id="21507" name="Group 160"/>
          <p:cNvGrpSpPr>
            <a:grpSpLocks/>
          </p:cNvGrpSpPr>
          <p:nvPr/>
        </p:nvGrpSpPr>
        <p:grpSpPr bwMode="auto">
          <a:xfrm>
            <a:off x="3022600" y="2298700"/>
            <a:ext cx="7158038" cy="4445000"/>
            <a:chOff x="596" y="1208"/>
            <a:chExt cx="4509" cy="2800"/>
          </a:xfrm>
        </p:grpSpPr>
        <p:sp>
          <p:nvSpPr>
            <p:cNvPr id="21514" name="Rectangle 161"/>
            <p:cNvSpPr>
              <a:spLocks noChangeArrowheads="1"/>
            </p:cNvSpPr>
            <p:nvPr/>
          </p:nvSpPr>
          <p:spPr bwMode="auto">
            <a:xfrm>
              <a:off x="596" y="1208"/>
              <a:ext cx="4509" cy="2783"/>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15" name="Rectangle 162"/>
            <p:cNvSpPr>
              <a:spLocks noChangeArrowheads="1"/>
            </p:cNvSpPr>
            <p:nvPr/>
          </p:nvSpPr>
          <p:spPr bwMode="auto">
            <a:xfrm>
              <a:off x="741" y="3862"/>
              <a:ext cx="145" cy="13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16" name="Rectangle 163"/>
            <p:cNvSpPr>
              <a:spLocks noChangeArrowheads="1"/>
            </p:cNvSpPr>
            <p:nvPr/>
          </p:nvSpPr>
          <p:spPr bwMode="auto">
            <a:xfrm>
              <a:off x="2924" y="3854"/>
              <a:ext cx="145" cy="144"/>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17" name="Rectangle 164"/>
            <p:cNvSpPr>
              <a:spLocks noChangeArrowheads="1"/>
            </p:cNvSpPr>
            <p:nvPr/>
          </p:nvSpPr>
          <p:spPr bwMode="auto">
            <a:xfrm>
              <a:off x="1469" y="3841"/>
              <a:ext cx="145" cy="15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18" name="Freeform 165"/>
            <p:cNvSpPr>
              <a:spLocks/>
            </p:cNvSpPr>
            <p:nvPr/>
          </p:nvSpPr>
          <p:spPr bwMode="auto">
            <a:xfrm>
              <a:off x="814" y="3841"/>
              <a:ext cx="218" cy="157"/>
            </a:xfrm>
            <a:custGeom>
              <a:avLst/>
              <a:gdLst>
                <a:gd name="T0" fmla="*/ 0 w 170"/>
                <a:gd name="T1" fmla="*/ 21 h 122"/>
                <a:gd name="T2" fmla="*/ 0 w 170"/>
                <a:gd name="T3" fmla="*/ 0 h 122"/>
                <a:gd name="T4" fmla="*/ 218 w 170"/>
                <a:gd name="T5" fmla="*/ 0 h 122"/>
                <a:gd name="T6" fmla="*/ 218 w 170"/>
                <a:gd name="T7" fmla="*/ 157 h 122"/>
                <a:gd name="T8" fmla="*/ 0 60000 65536"/>
                <a:gd name="T9" fmla="*/ 0 60000 65536"/>
                <a:gd name="T10" fmla="*/ 0 60000 65536"/>
                <a:gd name="T11" fmla="*/ 0 60000 65536"/>
                <a:gd name="T12" fmla="*/ 0 w 170"/>
                <a:gd name="T13" fmla="*/ 0 h 122"/>
                <a:gd name="T14" fmla="*/ 170 w 170"/>
                <a:gd name="T15" fmla="*/ 122 h 122"/>
              </a:gdLst>
              <a:ahLst/>
              <a:cxnLst>
                <a:cxn ang="T8">
                  <a:pos x="T0" y="T1"/>
                </a:cxn>
                <a:cxn ang="T9">
                  <a:pos x="T2" y="T3"/>
                </a:cxn>
                <a:cxn ang="T10">
                  <a:pos x="T4" y="T5"/>
                </a:cxn>
                <a:cxn ang="T11">
                  <a:pos x="T6" y="T7"/>
                </a:cxn>
              </a:cxnLst>
              <a:rect l="T12" t="T13" r="T14" b="T15"/>
              <a:pathLst>
                <a:path w="170" h="122">
                  <a:moveTo>
                    <a:pt x="0" y="16"/>
                  </a:moveTo>
                  <a:lnTo>
                    <a:pt x="0" y="0"/>
                  </a:lnTo>
                  <a:lnTo>
                    <a:pt x="170" y="0"/>
                  </a:lnTo>
                  <a:lnTo>
                    <a:pt x="170"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Freeform 166"/>
            <p:cNvSpPr>
              <a:spLocks/>
            </p:cNvSpPr>
            <p:nvPr/>
          </p:nvSpPr>
          <p:spPr bwMode="auto">
            <a:xfrm>
              <a:off x="1540" y="3841"/>
              <a:ext cx="220" cy="157"/>
            </a:xfrm>
            <a:custGeom>
              <a:avLst/>
              <a:gdLst>
                <a:gd name="T0" fmla="*/ 0 w 171"/>
                <a:gd name="T1" fmla="*/ 0 h 122"/>
                <a:gd name="T2" fmla="*/ 220 w 171"/>
                <a:gd name="T3" fmla="*/ 0 h 122"/>
                <a:gd name="T4" fmla="*/ 220 w 171"/>
                <a:gd name="T5" fmla="*/ 157 h 122"/>
                <a:gd name="T6" fmla="*/ 0 60000 65536"/>
                <a:gd name="T7" fmla="*/ 0 60000 65536"/>
                <a:gd name="T8" fmla="*/ 0 60000 65536"/>
                <a:gd name="T9" fmla="*/ 0 w 171"/>
                <a:gd name="T10" fmla="*/ 0 h 122"/>
                <a:gd name="T11" fmla="*/ 171 w 171"/>
                <a:gd name="T12" fmla="*/ 122 h 122"/>
              </a:gdLst>
              <a:ahLst/>
              <a:cxnLst>
                <a:cxn ang="T6">
                  <a:pos x="T0" y="T1"/>
                </a:cxn>
                <a:cxn ang="T7">
                  <a:pos x="T2" y="T3"/>
                </a:cxn>
                <a:cxn ang="T8">
                  <a:pos x="T4" y="T5"/>
                </a:cxn>
              </a:cxnLst>
              <a:rect l="T9" t="T10" r="T11" b="T12"/>
              <a:pathLst>
                <a:path w="171" h="122">
                  <a:moveTo>
                    <a:pt x="0" y="0"/>
                  </a:moveTo>
                  <a:lnTo>
                    <a:pt x="171" y="0"/>
                  </a:lnTo>
                  <a:lnTo>
                    <a:pt x="171"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0" name="Freeform 167"/>
            <p:cNvSpPr>
              <a:spLocks/>
            </p:cNvSpPr>
            <p:nvPr/>
          </p:nvSpPr>
          <p:spPr bwMode="auto">
            <a:xfrm>
              <a:off x="923" y="3841"/>
              <a:ext cx="254" cy="157"/>
            </a:xfrm>
            <a:custGeom>
              <a:avLst/>
              <a:gdLst>
                <a:gd name="T0" fmla="*/ 0 w 198"/>
                <a:gd name="T1" fmla="*/ 0 h 122"/>
                <a:gd name="T2" fmla="*/ 254 w 198"/>
                <a:gd name="T3" fmla="*/ 0 h 122"/>
                <a:gd name="T4" fmla="*/ 254 w 198"/>
                <a:gd name="T5" fmla="*/ 157 h 122"/>
                <a:gd name="T6" fmla="*/ 0 60000 65536"/>
                <a:gd name="T7" fmla="*/ 0 60000 65536"/>
                <a:gd name="T8" fmla="*/ 0 60000 65536"/>
                <a:gd name="T9" fmla="*/ 0 w 198"/>
                <a:gd name="T10" fmla="*/ 0 h 122"/>
                <a:gd name="T11" fmla="*/ 198 w 198"/>
                <a:gd name="T12" fmla="*/ 122 h 122"/>
              </a:gdLst>
              <a:ahLst/>
              <a:cxnLst>
                <a:cxn ang="T6">
                  <a:pos x="T0" y="T1"/>
                </a:cxn>
                <a:cxn ang="T7">
                  <a:pos x="T2" y="T3"/>
                </a:cxn>
                <a:cxn ang="T8">
                  <a:pos x="T4" y="T5"/>
                </a:cxn>
              </a:cxnLst>
              <a:rect l="T9" t="T10" r="T11" b="T12"/>
              <a:pathLst>
                <a:path w="198" h="122">
                  <a:moveTo>
                    <a:pt x="0" y="0"/>
                  </a:moveTo>
                  <a:lnTo>
                    <a:pt x="198" y="0"/>
                  </a:lnTo>
                  <a:lnTo>
                    <a:pt x="198"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1" name="Rectangle 168"/>
            <p:cNvSpPr>
              <a:spLocks noChangeArrowheads="1"/>
            </p:cNvSpPr>
            <p:nvPr/>
          </p:nvSpPr>
          <p:spPr bwMode="auto">
            <a:xfrm>
              <a:off x="3360" y="3841"/>
              <a:ext cx="145" cy="15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22" name="Rectangle 169"/>
            <p:cNvSpPr>
              <a:spLocks noChangeArrowheads="1"/>
            </p:cNvSpPr>
            <p:nvPr/>
          </p:nvSpPr>
          <p:spPr bwMode="auto">
            <a:xfrm>
              <a:off x="2196" y="3827"/>
              <a:ext cx="145" cy="17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23" name="Rectangle 170"/>
            <p:cNvSpPr>
              <a:spLocks noChangeArrowheads="1"/>
            </p:cNvSpPr>
            <p:nvPr/>
          </p:nvSpPr>
          <p:spPr bwMode="auto">
            <a:xfrm>
              <a:off x="3796" y="3821"/>
              <a:ext cx="145" cy="17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24" name="Freeform 171"/>
            <p:cNvSpPr>
              <a:spLocks/>
            </p:cNvSpPr>
            <p:nvPr/>
          </p:nvSpPr>
          <p:spPr bwMode="auto">
            <a:xfrm>
              <a:off x="3868" y="3821"/>
              <a:ext cx="219" cy="177"/>
            </a:xfrm>
            <a:custGeom>
              <a:avLst/>
              <a:gdLst>
                <a:gd name="T0" fmla="*/ 0 w 171"/>
                <a:gd name="T1" fmla="*/ 0 h 138"/>
                <a:gd name="T2" fmla="*/ 219 w 171"/>
                <a:gd name="T3" fmla="*/ 0 h 138"/>
                <a:gd name="T4" fmla="*/ 219 w 171"/>
                <a:gd name="T5" fmla="*/ 177 h 138"/>
                <a:gd name="T6" fmla="*/ 0 60000 65536"/>
                <a:gd name="T7" fmla="*/ 0 60000 65536"/>
                <a:gd name="T8" fmla="*/ 0 60000 65536"/>
                <a:gd name="T9" fmla="*/ 0 w 171"/>
                <a:gd name="T10" fmla="*/ 0 h 138"/>
                <a:gd name="T11" fmla="*/ 171 w 171"/>
                <a:gd name="T12" fmla="*/ 138 h 138"/>
              </a:gdLst>
              <a:ahLst/>
              <a:cxnLst>
                <a:cxn ang="T6">
                  <a:pos x="T0" y="T1"/>
                </a:cxn>
                <a:cxn ang="T7">
                  <a:pos x="T2" y="T3"/>
                </a:cxn>
                <a:cxn ang="T8">
                  <a:pos x="T4" y="T5"/>
                </a:cxn>
              </a:cxnLst>
              <a:rect l="T9" t="T10" r="T11" b="T12"/>
              <a:pathLst>
                <a:path w="171" h="138">
                  <a:moveTo>
                    <a:pt x="0" y="0"/>
                  </a:moveTo>
                  <a:lnTo>
                    <a:pt x="171" y="0"/>
                  </a:lnTo>
                  <a:lnTo>
                    <a:pt x="171" y="13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5" name="Freeform 172"/>
            <p:cNvSpPr>
              <a:spLocks/>
            </p:cNvSpPr>
            <p:nvPr/>
          </p:nvSpPr>
          <p:spPr bwMode="auto">
            <a:xfrm>
              <a:off x="3214" y="3813"/>
              <a:ext cx="218" cy="185"/>
            </a:xfrm>
            <a:custGeom>
              <a:avLst/>
              <a:gdLst>
                <a:gd name="T0" fmla="*/ 0 w 170"/>
                <a:gd name="T1" fmla="*/ 185 h 144"/>
                <a:gd name="T2" fmla="*/ 0 w 170"/>
                <a:gd name="T3" fmla="*/ 0 h 144"/>
                <a:gd name="T4" fmla="*/ 218 w 170"/>
                <a:gd name="T5" fmla="*/ 0 h 144"/>
                <a:gd name="T6" fmla="*/ 218 w 170"/>
                <a:gd name="T7" fmla="*/ 28 h 144"/>
                <a:gd name="T8" fmla="*/ 0 60000 65536"/>
                <a:gd name="T9" fmla="*/ 0 60000 65536"/>
                <a:gd name="T10" fmla="*/ 0 60000 65536"/>
                <a:gd name="T11" fmla="*/ 0 60000 65536"/>
                <a:gd name="T12" fmla="*/ 0 w 170"/>
                <a:gd name="T13" fmla="*/ 0 h 144"/>
                <a:gd name="T14" fmla="*/ 170 w 170"/>
                <a:gd name="T15" fmla="*/ 144 h 144"/>
              </a:gdLst>
              <a:ahLst/>
              <a:cxnLst>
                <a:cxn ang="T8">
                  <a:pos x="T0" y="T1"/>
                </a:cxn>
                <a:cxn ang="T9">
                  <a:pos x="T2" y="T3"/>
                </a:cxn>
                <a:cxn ang="T10">
                  <a:pos x="T4" y="T5"/>
                </a:cxn>
                <a:cxn ang="T11">
                  <a:pos x="T6" y="T7"/>
                </a:cxn>
              </a:cxnLst>
              <a:rect l="T12" t="T13" r="T14" b="T15"/>
              <a:pathLst>
                <a:path w="170" h="144">
                  <a:moveTo>
                    <a:pt x="0" y="144"/>
                  </a:moveTo>
                  <a:lnTo>
                    <a:pt x="0" y="0"/>
                  </a:lnTo>
                  <a:lnTo>
                    <a:pt x="170" y="0"/>
                  </a:lnTo>
                  <a:lnTo>
                    <a:pt x="170" y="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6" name="Freeform 173"/>
            <p:cNvSpPr>
              <a:spLocks/>
            </p:cNvSpPr>
            <p:nvPr/>
          </p:nvSpPr>
          <p:spPr bwMode="auto">
            <a:xfrm>
              <a:off x="1046" y="3813"/>
              <a:ext cx="276" cy="185"/>
            </a:xfrm>
            <a:custGeom>
              <a:avLst/>
              <a:gdLst>
                <a:gd name="T0" fmla="*/ 0 w 215"/>
                <a:gd name="T1" fmla="*/ 28 h 144"/>
                <a:gd name="T2" fmla="*/ 0 w 215"/>
                <a:gd name="T3" fmla="*/ 0 h 144"/>
                <a:gd name="T4" fmla="*/ 276 w 215"/>
                <a:gd name="T5" fmla="*/ 0 h 144"/>
                <a:gd name="T6" fmla="*/ 276 w 215"/>
                <a:gd name="T7" fmla="*/ 185 h 144"/>
                <a:gd name="T8" fmla="*/ 0 60000 65536"/>
                <a:gd name="T9" fmla="*/ 0 60000 65536"/>
                <a:gd name="T10" fmla="*/ 0 60000 65536"/>
                <a:gd name="T11" fmla="*/ 0 60000 65536"/>
                <a:gd name="T12" fmla="*/ 0 w 215"/>
                <a:gd name="T13" fmla="*/ 0 h 144"/>
                <a:gd name="T14" fmla="*/ 215 w 215"/>
                <a:gd name="T15" fmla="*/ 144 h 144"/>
              </a:gdLst>
              <a:ahLst/>
              <a:cxnLst>
                <a:cxn ang="T8">
                  <a:pos x="T0" y="T1"/>
                </a:cxn>
                <a:cxn ang="T9">
                  <a:pos x="T2" y="T3"/>
                </a:cxn>
                <a:cxn ang="T10">
                  <a:pos x="T4" y="T5"/>
                </a:cxn>
                <a:cxn ang="T11">
                  <a:pos x="T6" y="T7"/>
                </a:cxn>
              </a:cxnLst>
              <a:rect l="T12" t="T13" r="T14" b="T15"/>
              <a:pathLst>
                <a:path w="215" h="144">
                  <a:moveTo>
                    <a:pt x="0" y="22"/>
                  </a:moveTo>
                  <a:lnTo>
                    <a:pt x="0" y="0"/>
                  </a:lnTo>
                  <a:lnTo>
                    <a:pt x="215" y="0"/>
                  </a:lnTo>
                  <a:lnTo>
                    <a:pt x="215"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7" name="Freeform 174"/>
            <p:cNvSpPr>
              <a:spLocks/>
            </p:cNvSpPr>
            <p:nvPr/>
          </p:nvSpPr>
          <p:spPr bwMode="auto">
            <a:xfrm>
              <a:off x="2995" y="3800"/>
              <a:ext cx="328" cy="54"/>
            </a:xfrm>
            <a:custGeom>
              <a:avLst/>
              <a:gdLst>
                <a:gd name="T0" fmla="*/ 0 w 255"/>
                <a:gd name="T1" fmla="*/ 54 h 42"/>
                <a:gd name="T2" fmla="*/ 0 w 255"/>
                <a:gd name="T3" fmla="*/ 0 h 42"/>
                <a:gd name="T4" fmla="*/ 328 w 255"/>
                <a:gd name="T5" fmla="*/ 0 h 42"/>
                <a:gd name="T6" fmla="*/ 328 w 255"/>
                <a:gd name="T7" fmla="*/ 13 h 42"/>
                <a:gd name="T8" fmla="*/ 0 60000 65536"/>
                <a:gd name="T9" fmla="*/ 0 60000 65536"/>
                <a:gd name="T10" fmla="*/ 0 60000 65536"/>
                <a:gd name="T11" fmla="*/ 0 60000 65536"/>
                <a:gd name="T12" fmla="*/ 0 w 255"/>
                <a:gd name="T13" fmla="*/ 0 h 42"/>
                <a:gd name="T14" fmla="*/ 255 w 255"/>
                <a:gd name="T15" fmla="*/ 42 h 42"/>
              </a:gdLst>
              <a:ahLst/>
              <a:cxnLst>
                <a:cxn ang="T8">
                  <a:pos x="T0" y="T1"/>
                </a:cxn>
                <a:cxn ang="T9">
                  <a:pos x="T2" y="T3"/>
                </a:cxn>
                <a:cxn ang="T10">
                  <a:pos x="T4" y="T5"/>
                </a:cxn>
                <a:cxn ang="T11">
                  <a:pos x="T6" y="T7"/>
                </a:cxn>
              </a:cxnLst>
              <a:rect l="T12" t="T13" r="T14" b="T15"/>
              <a:pathLst>
                <a:path w="255" h="42">
                  <a:moveTo>
                    <a:pt x="0" y="42"/>
                  </a:moveTo>
                  <a:lnTo>
                    <a:pt x="0" y="0"/>
                  </a:lnTo>
                  <a:lnTo>
                    <a:pt x="255" y="0"/>
                  </a:lnTo>
                  <a:lnTo>
                    <a:pt x="255" y="1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8" name="Freeform 175"/>
            <p:cNvSpPr>
              <a:spLocks/>
            </p:cNvSpPr>
            <p:nvPr/>
          </p:nvSpPr>
          <p:spPr bwMode="auto">
            <a:xfrm>
              <a:off x="1651" y="3792"/>
              <a:ext cx="254" cy="206"/>
            </a:xfrm>
            <a:custGeom>
              <a:avLst/>
              <a:gdLst>
                <a:gd name="T0" fmla="*/ 0 w 198"/>
                <a:gd name="T1" fmla="*/ 49 h 160"/>
                <a:gd name="T2" fmla="*/ 0 w 198"/>
                <a:gd name="T3" fmla="*/ 0 h 160"/>
                <a:gd name="T4" fmla="*/ 254 w 198"/>
                <a:gd name="T5" fmla="*/ 0 h 160"/>
                <a:gd name="T6" fmla="*/ 254 w 198"/>
                <a:gd name="T7" fmla="*/ 206 h 160"/>
                <a:gd name="T8" fmla="*/ 0 60000 65536"/>
                <a:gd name="T9" fmla="*/ 0 60000 65536"/>
                <a:gd name="T10" fmla="*/ 0 60000 65536"/>
                <a:gd name="T11" fmla="*/ 0 60000 65536"/>
                <a:gd name="T12" fmla="*/ 0 w 198"/>
                <a:gd name="T13" fmla="*/ 0 h 160"/>
                <a:gd name="T14" fmla="*/ 198 w 198"/>
                <a:gd name="T15" fmla="*/ 160 h 160"/>
              </a:gdLst>
              <a:ahLst/>
              <a:cxnLst>
                <a:cxn ang="T8">
                  <a:pos x="T0" y="T1"/>
                </a:cxn>
                <a:cxn ang="T9">
                  <a:pos x="T2" y="T3"/>
                </a:cxn>
                <a:cxn ang="T10">
                  <a:pos x="T4" y="T5"/>
                </a:cxn>
                <a:cxn ang="T11">
                  <a:pos x="T6" y="T7"/>
                </a:cxn>
              </a:cxnLst>
              <a:rect l="T12" t="T13" r="T14" b="T15"/>
              <a:pathLst>
                <a:path w="198" h="160">
                  <a:moveTo>
                    <a:pt x="0" y="38"/>
                  </a:moveTo>
                  <a:lnTo>
                    <a:pt x="0" y="0"/>
                  </a:lnTo>
                  <a:lnTo>
                    <a:pt x="198" y="0"/>
                  </a:lnTo>
                  <a:lnTo>
                    <a:pt x="198" y="16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9" name="Freeform 176"/>
            <p:cNvSpPr>
              <a:spLocks/>
            </p:cNvSpPr>
            <p:nvPr/>
          </p:nvSpPr>
          <p:spPr bwMode="auto">
            <a:xfrm>
              <a:off x="3978" y="3786"/>
              <a:ext cx="254" cy="212"/>
            </a:xfrm>
            <a:custGeom>
              <a:avLst/>
              <a:gdLst>
                <a:gd name="T0" fmla="*/ 0 w 198"/>
                <a:gd name="T1" fmla="*/ 35 h 165"/>
                <a:gd name="T2" fmla="*/ 0 w 198"/>
                <a:gd name="T3" fmla="*/ 0 h 165"/>
                <a:gd name="T4" fmla="*/ 254 w 198"/>
                <a:gd name="T5" fmla="*/ 0 h 165"/>
                <a:gd name="T6" fmla="*/ 254 w 198"/>
                <a:gd name="T7" fmla="*/ 212 h 165"/>
                <a:gd name="T8" fmla="*/ 0 60000 65536"/>
                <a:gd name="T9" fmla="*/ 0 60000 65536"/>
                <a:gd name="T10" fmla="*/ 0 60000 65536"/>
                <a:gd name="T11" fmla="*/ 0 60000 65536"/>
                <a:gd name="T12" fmla="*/ 0 w 198"/>
                <a:gd name="T13" fmla="*/ 0 h 165"/>
                <a:gd name="T14" fmla="*/ 198 w 198"/>
                <a:gd name="T15" fmla="*/ 165 h 165"/>
              </a:gdLst>
              <a:ahLst/>
              <a:cxnLst>
                <a:cxn ang="T8">
                  <a:pos x="T0" y="T1"/>
                </a:cxn>
                <a:cxn ang="T9">
                  <a:pos x="T2" y="T3"/>
                </a:cxn>
                <a:cxn ang="T10">
                  <a:pos x="T4" y="T5"/>
                </a:cxn>
                <a:cxn ang="T11">
                  <a:pos x="T6" y="T7"/>
                </a:cxn>
              </a:cxnLst>
              <a:rect l="T12" t="T13" r="T14" b="T15"/>
              <a:pathLst>
                <a:path w="198" h="165">
                  <a:moveTo>
                    <a:pt x="0" y="27"/>
                  </a:moveTo>
                  <a:lnTo>
                    <a:pt x="0" y="0"/>
                  </a:lnTo>
                  <a:lnTo>
                    <a:pt x="198" y="0"/>
                  </a:lnTo>
                  <a:lnTo>
                    <a:pt x="198" y="16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0" name="Freeform 177"/>
            <p:cNvSpPr>
              <a:spLocks/>
            </p:cNvSpPr>
            <p:nvPr/>
          </p:nvSpPr>
          <p:spPr bwMode="auto">
            <a:xfrm>
              <a:off x="3156" y="3786"/>
              <a:ext cx="494" cy="212"/>
            </a:xfrm>
            <a:custGeom>
              <a:avLst/>
              <a:gdLst>
                <a:gd name="T0" fmla="*/ 0 w 385"/>
                <a:gd name="T1" fmla="*/ 14 h 165"/>
                <a:gd name="T2" fmla="*/ 0 w 385"/>
                <a:gd name="T3" fmla="*/ 0 h 165"/>
                <a:gd name="T4" fmla="*/ 494 w 385"/>
                <a:gd name="T5" fmla="*/ 0 h 165"/>
                <a:gd name="T6" fmla="*/ 494 w 385"/>
                <a:gd name="T7" fmla="*/ 212 h 165"/>
                <a:gd name="T8" fmla="*/ 0 60000 65536"/>
                <a:gd name="T9" fmla="*/ 0 60000 65536"/>
                <a:gd name="T10" fmla="*/ 0 60000 65536"/>
                <a:gd name="T11" fmla="*/ 0 60000 65536"/>
                <a:gd name="T12" fmla="*/ 0 w 385"/>
                <a:gd name="T13" fmla="*/ 0 h 165"/>
                <a:gd name="T14" fmla="*/ 385 w 385"/>
                <a:gd name="T15" fmla="*/ 165 h 165"/>
              </a:gdLst>
              <a:ahLst/>
              <a:cxnLst>
                <a:cxn ang="T8">
                  <a:pos x="T0" y="T1"/>
                </a:cxn>
                <a:cxn ang="T9">
                  <a:pos x="T2" y="T3"/>
                </a:cxn>
                <a:cxn ang="T10">
                  <a:pos x="T4" y="T5"/>
                </a:cxn>
                <a:cxn ang="T11">
                  <a:pos x="T6" y="T7"/>
                </a:cxn>
              </a:cxnLst>
              <a:rect l="T12" t="T13" r="T14" b="T15"/>
              <a:pathLst>
                <a:path w="385" h="165">
                  <a:moveTo>
                    <a:pt x="0" y="11"/>
                  </a:moveTo>
                  <a:lnTo>
                    <a:pt x="0" y="0"/>
                  </a:lnTo>
                  <a:lnTo>
                    <a:pt x="385" y="0"/>
                  </a:lnTo>
                  <a:lnTo>
                    <a:pt x="385" y="16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1" name="Rectangle 178"/>
            <p:cNvSpPr>
              <a:spLocks noChangeArrowheads="1"/>
            </p:cNvSpPr>
            <p:nvPr/>
          </p:nvSpPr>
          <p:spPr bwMode="auto">
            <a:xfrm>
              <a:off x="3404" y="3773"/>
              <a:ext cx="698" cy="1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32" name="Rectangle 179"/>
            <p:cNvSpPr>
              <a:spLocks noChangeArrowheads="1"/>
            </p:cNvSpPr>
            <p:nvPr/>
          </p:nvSpPr>
          <p:spPr bwMode="auto">
            <a:xfrm>
              <a:off x="4377" y="3773"/>
              <a:ext cx="147" cy="2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33" name="Freeform 180"/>
            <p:cNvSpPr>
              <a:spLocks/>
            </p:cNvSpPr>
            <p:nvPr/>
          </p:nvSpPr>
          <p:spPr bwMode="auto">
            <a:xfrm>
              <a:off x="1185" y="3773"/>
              <a:ext cx="589" cy="40"/>
            </a:xfrm>
            <a:custGeom>
              <a:avLst/>
              <a:gdLst>
                <a:gd name="T0" fmla="*/ 0 w 459"/>
                <a:gd name="T1" fmla="*/ 40 h 31"/>
                <a:gd name="T2" fmla="*/ 0 w 459"/>
                <a:gd name="T3" fmla="*/ 0 h 31"/>
                <a:gd name="T4" fmla="*/ 589 w 459"/>
                <a:gd name="T5" fmla="*/ 0 h 31"/>
                <a:gd name="T6" fmla="*/ 589 w 459"/>
                <a:gd name="T7" fmla="*/ 19 h 31"/>
                <a:gd name="T8" fmla="*/ 0 60000 65536"/>
                <a:gd name="T9" fmla="*/ 0 60000 65536"/>
                <a:gd name="T10" fmla="*/ 0 60000 65536"/>
                <a:gd name="T11" fmla="*/ 0 60000 65536"/>
                <a:gd name="T12" fmla="*/ 0 w 459"/>
                <a:gd name="T13" fmla="*/ 0 h 31"/>
                <a:gd name="T14" fmla="*/ 459 w 459"/>
                <a:gd name="T15" fmla="*/ 31 h 31"/>
              </a:gdLst>
              <a:ahLst/>
              <a:cxnLst>
                <a:cxn ang="T8">
                  <a:pos x="T0" y="T1"/>
                </a:cxn>
                <a:cxn ang="T9">
                  <a:pos x="T2" y="T3"/>
                </a:cxn>
                <a:cxn ang="T10">
                  <a:pos x="T4" y="T5"/>
                </a:cxn>
                <a:cxn ang="T11">
                  <a:pos x="T6" y="T7"/>
                </a:cxn>
              </a:cxnLst>
              <a:rect l="T12" t="T13" r="T14" b="T15"/>
              <a:pathLst>
                <a:path w="459" h="31">
                  <a:moveTo>
                    <a:pt x="0" y="31"/>
                  </a:moveTo>
                  <a:lnTo>
                    <a:pt x="0" y="0"/>
                  </a:lnTo>
                  <a:lnTo>
                    <a:pt x="459" y="0"/>
                  </a:lnTo>
                  <a:lnTo>
                    <a:pt x="459" y="1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4" name="Rectangle 181"/>
            <p:cNvSpPr>
              <a:spLocks noChangeArrowheads="1"/>
            </p:cNvSpPr>
            <p:nvPr/>
          </p:nvSpPr>
          <p:spPr bwMode="auto">
            <a:xfrm>
              <a:off x="3753" y="3753"/>
              <a:ext cx="698" cy="2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35" name="Freeform 182"/>
            <p:cNvSpPr>
              <a:spLocks/>
            </p:cNvSpPr>
            <p:nvPr/>
          </p:nvSpPr>
          <p:spPr bwMode="auto">
            <a:xfrm>
              <a:off x="2050" y="3704"/>
              <a:ext cx="218" cy="294"/>
            </a:xfrm>
            <a:custGeom>
              <a:avLst/>
              <a:gdLst>
                <a:gd name="T0" fmla="*/ 0 w 170"/>
                <a:gd name="T1" fmla="*/ 294 h 229"/>
                <a:gd name="T2" fmla="*/ 0 w 170"/>
                <a:gd name="T3" fmla="*/ 0 h 229"/>
                <a:gd name="T4" fmla="*/ 218 w 170"/>
                <a:gd name="T5" fmla="*/ 0 h 229"/>
                <a:gd name="T6" fmla="*/ 218 w 170"/>
                <a:gd name="T7" fmla="*/ 123 h 229"/>
                <a:gd name="T8" fmla="*/ 0 60000 65536"/>
                <a:gd name="T9" fmla="*/ 0 60000 65536"/>
                <a:gd name="T10" fmla="*/ 0 60000 65536"/>
                <a:gd name="T11" fmla="*/ 0 60000 65536"/>
                <a:gd name="T12" fmla="*/ 0 w 170"/>
                <a:gd name="T13" fmla="*/ 0 h 229"/>
                <a:gd name="T14" fmla="*/ 170 w 170"/>
                <a:gd name="T15" fmla="*/ 229 h 229"/>
              </a:gdLst>
              <a:ahLst/>
              <a:cxnLst>
                <a:cxn ang="T8">
                  <a:pos x="T0" y="T1"/>
                </a:cxn>
                <a:cxn ang="T9">
                  <a:pos x="T2" y="T3"/>
                </a:cxn>
                <a:cxn ang="T10">
                  <a:pos x="T4" y="T5"/>
                </a:cxn>
                <a:cxn ang="T11">
                  <a:pos x="T6" y="T7"/>
                </a:cxn>
              </a:cxnLst>
              <a:rect l="T12" t="T13" r="T14" b="T15"/>
              <a:pathLst>
                <a:path w="170" h="229">
                  <a:moveTo>
                    <a:pt x="0" y="229"/>
                  </a:moveTo>
                  <a:lnTo>
                    <a:pt x="0" y="0"/>
                  </a:lnTo>
                  <a:lnTo>
                    <a:pt x="170" y="0"/>
                  </a:lnTo>
                  <a:lnTo>
                    <a:pt x="170" y="9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6" name="Freeform 183"/>
            <p:cNvSpPr>
              <a:spLocks/>
            </p:cNvSpPr>
            <p:nvPr/>
          </p:nvSpPr>
          <p:spPr bwMode="auto">
            <a:xfrm>
              <a:off x="1475" y="3704"/>
              <a:ext cx="684" cy="69"/>
            </a:xfrm>
            <a:custGeom>
              <a:avLst/>
              <a:gdLst>
                <a:gd name="T0" fmla="*/ 0 w 533"/>
                <a:gd name="T1" fmla="*/ 69 h 54"/>
                <a:gd name="T2" fmla="*/ 0 w 533"/>
                <a:gd name="T3" fmla="*/ 0 h 54"/>
                <a:gd name="T4" fmla="*/ 684 w 533"/>
                <a:gd name="T5" fmla="*/ 0 h 54"/>
                <a:gd name="T6" fmla="*/ 0 60000 65536"/>
                <a:gd name="T7" fmla="*/ 0 60000 65536"/>
                <a:gd name="T8" fmla="*/ 0 60000 65536"/>
                <a:gd name="T9" fmla="*/ 0 w 533"/>
                <a:gd name="T10" fmla="*/ 0 h 54"/>
                <a:gd name="T11" fmla="*/ 533 w 533"/>
                <a:gd name="T12" fmla="*/ 54 h 54"/>
              </a:gdLst>
              <a:ahLst/>
              <a:cxnLst>
                <a:cxn ang="T6">
                  <a:pos x="T0" y="T1"/>
                </a:cxn>
                <a:cxn ang="T7">
                  <a:pos x="T2" y="T3"/>
                </a:cxn>
                <a:cxn ang="T8">
                  <a:pos x="T4" y="T5"/>
                </a:cxn>
              </a:cxnLst>
              <a:rect l="T9" t="T10" r="T11" b="T12"/>
              <a:pathLst>
                <a:path w="533" h="54">
                  <a:moveTo>
                    <a:pt x="0" y="54"/>
                  </a:moveTo>
                  <a:lnTo>
                    <a:pt x="0" y="0"/>
                  </a:lnTo>
                  <a:lnTo>
                    <a:pt x="533" y="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7" name="Freeform 184"/>
            <p:cNvSpPr>
              <a:spLocks/>
            </p:cNvSpPr>
            <p:nvPr/>
          </p:nvSpPr>
          <p:spPr bwMode="auto">
            <a:xfrm>
              <a:off x="1818" y="3656"/>
              <a:ext cx="668" cy="342"/>
            </a:xfrm>
            <a:custGeom>
              <a:avLst/>
              <a:gdLst>
                <a:gd name="T0" fmla="*/ 0 w 521"/>
                <a:gd name="T1" fmla="*/ 48 h 266"/>
                <a:gd name="T2" fmla="*/ 0 w 521"/>
                <a:gd name="T3" fmla="*/ 0 h 266"/>
                <a:gd name="T4" fmla="*/ 668 w 521"/>
                <a:gd name="T5" fmla="*/ 0 h 266"/>
                <a:gd name="T6" fmla="*/ 668 w 521"/>
                <a:gd name="T7" fmla="*/ 342 h 266"/>
                <a:gd name="T8" fmla="*/ 0 60000 65536"/>
                <a:gd name="T9" fmla="*/ 0 60000 65536"/>
                <a:gd name="T10" fmla="*/ 0 60000 65536"/>
                <a:gd name="T11" fmla="*/ 0 60000 65536"/>
                <a:gd name="T12" fmla="*/ 0 w 521"/>
                <a:gd name="T13" fmla="*/ 0 h 266"/>
                <a:gd name="T14" fmla="*/ 521 w 521"/>
                <a:gd name="T15" fmla="*/ 266 h 266"/>
              </a:gdLst>
              <a:ahLst/>
              <a:cxnLst>
                <a:cxn ang="T8">
                  <a:pos x="T0" y="T1"/>
                </a:cxn>
                <a:cxn ang="T9">
                  <a:pos x="T2" y="T3"/>
                </a:cxn>
                <a:cxn ang="T10">
                  <a:pos x="T4" y="T5"/>
                </a:cxn>
                <a:cxn ang="T11">
                  <a:pos x="T6" y="T7"/>
                </a:cxn>
              </a:cxnLst>
              <a:rect l="T12" t="T13" r="T14" b="T15"/>
              <a:pathLst>
                <a:path w="521" h="266">
                  <a:moveTo>
                    <a:pt x="0" y="37"/>
                  </a:moveTo>
                  <a:lnTo>
                    <a:pt x="0" y="0"/>
                  </a:lnTo>
                  <a:lnTo>
                    <a:pt x="521" y="0"/>
                  </a:lnTo>
                  <a:lnTo>
                    <a:pt x="521" y="26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8" name="Freeform 185"/>
            <p:cNvSpPr>
              <a:spLocks/>
            </p:cNvSpPr>
            <p:nvPr/>
          </p:nvSpPr>
          <p:spPr bwMode="auto">
            <a:xfrm>
              <a:off x="4102" y="3582"/>
              <a:ext cx="567" cy="416"/>
            </a:xfrm>
            <a:custGeom>
              <a:avLst/>
              <a:gdLst>
                <a:gd name="T0" fmla="*/ 0 w 442"/>
                <a:gd name="T1" fmla="*/ 171 h 324"/>
                <a:gd name="T2" fmla="*/ 0 w 442"/>
                <a:gd name="T3" fmla="*/ 0 h 324"/>
                <a:gd name="T4" fmla="*/ 567 w 442"/>
                <a:gd name="T5" fmla="*/ 0 h 324"/>
                <a:gd name="T6" fmla="*/ 567 w 442"/>
                <a:gd name="T7" fmla="*/ 416 h 324"/>
                <a:gd name="T8" fmla="*/ 0 60000 65536"/>
                <a:gd name="T9" fmla="*/ 0 60000 65536"/>
                <a:gd name="T10" fmla="*/ 0 60000 65536"/>
                <a:gd name="T11" fmla="*/ 0 60000 65536"/>
                <a:gd name="T12" fmla="*/ 0 w 442"/>
                <a:gd name="T13" fmla="*/ 0 h 324"/>
                <a:gd name="T14" fmla="*/ 442 w 442"/>
                <a:gd name="T15" fmla="*/ 324 h 324"/>
              </a:gdLst>
              <a:ahLst/>
              <a:cxnLst>
                <a:cxn ang="T8">
                  <a:pos x="T0" y="T1"/>
                </a:cxn>
                <a:cxn ang="T9">
                  <a:pos x="T2" y="T3"/>
                </a:cxn>
                <a:cxn ang="T10">
                  <a:pos x="T4" y="T5"/>
                </a:cxn>
                <a:cxn ang="T11">
                  <a:pos x="T6" y="T7"/>
                </a:cxn>
              </a:cxnLst>
              <a:rect l="T12" t="T13" r="T14" b="T15"/>
              <a:pathLst>
                <a:path w="442" h="324">
                  <a:moveTo>
                    <a:pt x="0" y="133"/>
                  </a:moveTo>
                  <a:lnTo>
                    <a:pt x="0" y="0"/>
                  </a:lnTo>
                  <a:lnTo>
                    <a:pt x="442" y="0"/>
                  </a:lnTo>
                  <a:lnTo>
                    <a:pt x="442" y="32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9" name="Freeform 186"/>
            <p:cNvSpPr>
              <a:spLocks/>
            </p:cNvSpPr>
            <p:nvPr/>
          </p:nvSpPr>
          <p:spPr bwMode="auto">
            <a:xfrm>
              <a:off x="2152" y="3506"/>
              <a:ext cx="480" cy="492"/>
            </a:xfrm>
            <a:custGeom>
              <a:avLst/>
              <a:gdLst>
                <a:gd name="T0" fmla="*/ 0 w 374"/>
                <a:gd name="T1" fmla="*/ 150 h 383"/>
                <a:gd name="T2" fmla="*/ 0 w 374"/>
                <a:gd name="T3" fmla="*/ 0 h 383"/>
                <a:gd name="T4" fmla="*/ 480 w 374"/>
                <a:gd name="T5" fmla="*/ 0 h 383"/>
                <a:gd name="T6" fmla="*/ 480 w 374"/>
                <a:gd name="T7" fmla="*/ 492 h 383"/>
                <a:gd name="T8" fmla="*/ 0 60000 65536"/>
                <a:gd name="T9" fmla="*/ 0 60000 65536"/>
                <a:gd name="T10" fmla="*/ 0 60000 65536"/>
                <a:gd name="T11" fmla="*/ 0 60000 65536"/>
                <a:gd name="T12" fmla="*/ 0 w 374"/>
                <a:gd name="T13" fmla="*/ 0 h 383"/>
                <a:gd name="T14" fmla="*/ 374 w 374"/>
                <a:gd name="T15" fmla="*/ 383 h 383"/>
              </a:gdLst>
              <a:ahLst/>
              <a:cxnLst>
                <a:cxn ang="T8">
                  <a:pos x="T0" y="T1"/>
                </a:cxn>
                <a:cxn ang="T9">
                  <a:pos x="T2" y="T3"/>
                </a:cxn>
                <a:cxn ang="T10">
                  <a:pos x="T4" y="T5"/>
                </a:cxn>
                <a:cxn ang="T11">
                  <a:pos x="T6" y="T7"/>
                </a:cxn>
              </a:cxnLst>
              <a:rect l="T12" t="T13" r="T14" b="T15"/>
              <a:pathLst>
                <a:path w="374" h="383">
                  <a:moveTo>
                    <a:pt x="0" y="117"/>
                  </a:moveTo>
                  <a:lnTo>
                    <a:pt x="0" y="0"/>
                  </a:lnTo>
                  <a:lnTo>
                    <a:pt x="374" y="0"/>
                  </a:lnTo>
                  <a:lnTo>
                    <a:pt x="374" y="383"/>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0" name="Freeform 187"/>
            <p:cNvSpPr>
              <a:spLocks/>
            </p:cNvSpPr>
            <p:nvPr/>
          </p:nvSpPr>
          <p:spPr bwMode="auto">
            <a:xfrm>
              <a:off x="2392" y="3377"/>
              <a:ext cx="385" cy="621"/>
            </a:xfrm>
            <a:custGeom>
              <a:avLst/>
              <a:gdLst>
                <a:gd name="T0" fmla="*/ 0 w 300"/>
                <a:gd name="T1" fmla="*/ 130 h 484"/>
                <a:gd name="T2" fmla="*/ 0 w 300"/>
                <a:gd name="T3" fmla="*/ 0 h 484"/>
                <a:gd name="T4" fmla="*/ 385 w 300"/>
                <a:gd name="T5" fmla="*/ 0 h 484"/>
                <a:gd name="T6" fmla="*/ 385 w 300"/>
                <a:gd name="T7" fmla="*/ 621 h 484"/>
                <a:gd name="T8" fmla="*/ 0 60000 65536"/>
                <a:gd name="T9" fmla="*/ 0 60000 65536"/>
                <a:gd name="T10" fmla="*/ 0 60000 65536"/>
                <a:gd name="T11" fmla="*/ 0 60000 65536"/>
                <a:gd name="T12" fmla="*/ 0 w 300"/>
                <a:gd name="T13" fmla="*/ 0 h 484"/>
                <a:gd name="T14" fmla="*/ 300 w 300"/>
                <a:gd name="T15" fmla="*/ 484 h 484"/>
              </a:gdLst>
              <a:ahLst/>
              <a:cxnLst>
                <a:cxn ang="T8">
                  <a:pos x="T0" y="T1"/>
                </a:cxn>
                <a:cxn ang="T9">
                  <a:pos x="T2" y="T3"/>
                </a:cxn>
                <a:cxn ang="T10">
                  <a:pos x="T4" y="T5"/>
                </a:cxn>
                <a:cxn ang="T11">
                  <a:pos x="T6" y="T7"/>
                </a:cxn>
              </a:cxnLst>
              <a:rect l="T12" t="T13" r="T14" b="T15"/>
              <a:pathLst>
                <a:path w="300" h="484">
                  <a:moveTo>
                    <a:pt x="0" y="101"/>
                  </a:moveTo>
                  <a:lnTo>
                    <a:pt x="0" y="0"/>
                  </a:lnTo>
                  <a:lnTo>
                    <a:pt x="300" y="0"/>
                  </a:lnTo>
                  <a:lnTo>
                    <a:pt x="300" y="48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1" name="Freeform 188"/>
            <p:cNvSpPr>
              <a:spLocks/>
            </p:cNvSpPr>
            <p:nvPr/>
          </p:nvSpPr>
          <p:spPr bwMode="auto">
            <a:xfrm>
              <a:off x="4385" y="3315"/>
              <a:ext cx="429" cy="683"/>
            </a:xfrm>
            <a:custGeom>
              <a:avLst/>
              <a:gdLst>
                <a:gd name="T0" fmla="*/ 0 w 334"/>
                <a:gd name="T1" fmla="*/ 267 h 532"/>
                <a:gd name="T2" fmla="*/ 0 w 334"/>
                <a:gd name="T3" fmla="*/ 0 h 532"/>
                <a:gd name="T4" fmla="*/ 429 w 334"/>
                <a:gd name="T5" fmla="*/ 0 h 532"/>
                <a:gd name="T6" fmla="*/ 429 w 334"/>
                <a:gd name="T7" fmla="*/ 683 h 532"/>
                <a:gd name="T8" fmla="*/ 0 60000 65536"/>
                <a:gd name="T9" fmla="*/ 0 60000 65536"/>
                <a:gd name="T10" fmla="*/ 0 60000 65536"/>
                <a:gd name="T11" fmla="*/ 0 60000 65536"/>
                <a:gd name="T12" fmla="*/ 0 w 334"/>
                <a:gd name="T13" fmla="*/ 0 h 532"/>
                <a:gd name="T14" fmla="*/ 334 w 334"/>
                <a:gd name="T15" fmla="*/ 532 h 532"/>
              </a:gdLst>
              <a:ahLst/>
              <a:cxnLst>
                <a:cxn ang="T8">
                  <a:pos x="T0" y="T1"/>
                </a:cxn>
                <a:cxn ang="T9">
                  <a:pos x="T2" y="T3"/>
                </a:cxn>
                <a:cxn ang="T10">
                  <a:pos x="T4" y="T5"/>
                </a:cxn>
                <a:cxn ang="T11">
                  <a:pos x="T6" y="T7"/>
                </a:cxn>
              </a:cxnLst>
              <a:rect l="T12" t="T13" r="T14" b="T15"/>
              <a:pathLst>
                <a:path w="334" h="532">
                  <a:moveTo>
                    <a:pt x="0" y="208"/>
                  </a:moveTo>
                  <a:lnTo>
                    <a:pt x="0" y="0"/>
                  </a:lnTo>
                  <a:lnTo>
                    <a:pt x="334" y="0"/>
                  </a:lnTo>
                  <a:lnTo>
                    <a:pt x="334" y="53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2" name="Freeform 189"/>
            <p:cNvSpPr>
              <a:spLocks/>
            </p:cNvSpPr>
            <p:nvPr/>
          </p:nvSpPr>
          <p:spPr bwMode="auto">
            <a:xfrm>
              <a:off x="2581" y="1809"/>
              <a:ext cx="2015" cy="1568"/>
            </a:xfrm>
            <a:custGeom>
              <a:avLst/>
              <a:gdLst>
                <a:gd name="T0" fmla="*/ 2015 w 1570"/>
                <a:gd name="T1" fmla="*/ 1506 h 1222"/>
                <a:gd name="T2" fmla="*/ 2015 w 1570"/>
                <a:gd name="T3" fmla="*/ 0 h 1222"/>
                <a:gd name="T4" fmla="*/ 0 w 1570"/>
                <a:gd name="T5" fmla="*/ 0 h 1222"/>
                <a:gd name="T6" fmla="*/ 0 w 1570"/>
                <a:gd name="T7" fmla="*/ 1568 h 1222"/>
                <a:gd name="T8" fmla="*/ 0 60000 65536"/>
                <a:gd name="T9" fmla="*/ 0 60000 65536"/>
                <a:gd name="T10" fmla="*/ 0 60000 65536"/>
                <a:gd name="T11" fmla="*/ 0 60000 65536"/>
                <a:gd name="T12" fmla="*/ 0 w 1570"/>
                <a:gd name="T13" fmla="*/ 0 h 1222"/>
                <a:gd name="T14" fmla="*/ 1570 w 1570"/>
                <a:gd name="T15" fmla="*/ 1222 h 1222"/>
              </a:gdLst>
              <a:ahLst/>
              <a:cxnLst>
                <a:cxn ang="T8">
                  <a:pos x="T0" y="T1"/>
                </a:cxn>
                <a:cxn ang="T9">
                  <a:pos x="T2" y="T3"/>
                </a:cxn>
                <a:cxn ang="T10">
                  <a:pos x="T4" y="T5"/>
                </a:cxn>
                <a:cxn ang="T11">
                  <a:pos x="T6" y="T7"/>
                </a:cxn>
              </a:cxnLst>
              <a:rect l="T12" t="T13" r="T14" b="T15"/>
              <a:pathLst>
                <a:path w="1570" h="1222">
                  <a:moveTo>
                    <a:pt x="1570" y="1174"/>
                  </a:moveTo>
                  <a:lnTo>
                    <a:pt x="1570" y="0"/>
                  </a:lnTo>
                  <a:lnTo>
                    <a:pt x="0" y="0"/>
                  </a:lnTo>
                  <a:lnTo>
                    <a:pt x="0" y="12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3" name="Freeform 190"/>
            <p:cNvSpPr>
              <a:spLocks/>
            </p:cNvSpPr>
            <p:nvPr/>
          </p:nvSpPr>
          <p:spPr bwMode="auto">
            <a:xfrm>
              <a:off x="3592" y="1338"/>
              <a:ext cx="1368" cy="2660"/>
            </a:xfrm>
            <a:custGeom>
              <a:avLst/>
              <a:gdLst>
                <a:gd name="T0" fmla="*/ 0 w 1066"/>
                <a:gd name="T1" fmla="*/ 471 h 2073"/>
                <a:gd name="T2" fmla="*/ 0 w 1066"/>
                <a:gd name="T3" fmla="*/ 0 h 2073"/>
                <a:gd name="T4" fmla="*/ 1368 w 1066"/>
                <a:gd name="T5" fmla="*/ 0 h 2073"/>
                <a:gd name="T6" fmla="*/ 1368 w 1066"/>
                <a:gd name="T7" fmla="*/ 2660 h 2073"/>
                <a:gd name="T8" fmla="*/ 0 60000 65536"/>
                <a:gd name="T9" fmla="*/ 0 60000 65536"/>
                <a:gd name="T10" fmla="*/ 0 60000 65536"/>
                <a:gd name="T11" fmla="*/ 0 60000 65536"/>
                <a:gd name="T12" fmla="*/ 0 w 1066"/>
                <a:gd name="T13" fmla="*/ 0 h 2073"/>
                <a:gd name="T14" fmla="*/ 1066 w 1066"/>
                <a:gd name="T15" fmla="*/ 2073 h 2073"/>
              </a:gdLst>
              <a:ahLst/>
              <a:cxnLst>
                <a:cxn ang="T8">
                  <a:pos x="T0" y="T1"/>
                </a:cxn>
                <a:cxn ang="T9">
                  <a:pos x="T2" y="T3"/>
                </a:cxn>
                <a:cxn ang="T10">
                  <a:pos x="T4" y="T5"/>
                </a:cxn>
                <a:cxn ang="T11">
                  <a:pos x="T6" y="T7"/>
                </a:cxn>
              </a:cxnLst>
              <a:rect l="T12" t="T13" r="T14" b="T15"/>
              <a:pathLst>
                <a:path w="1066" h="2073">
                  <a:moveTo>
                    <a:pt x="0" y="367"/>
                  </a:moveTo>
                  <a:lnTo>
                    <a:pt x="0" y="0"/>
                  </a:lnTo>
                  <a:lnTo>
                    <a:pt x="1066" y="0"/>
                  </a:lnTo>
                  <a:lnTo>
                    <a:pt x="1066" y="2073"/>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4" name="Line 191"/>
            <p:cNvSpPr>
              <a:spLocks noChangeShapeType="1"/>
            </p:cNvSpPr>
            <p:nvPr/>
          </p:nvSpPr>
          <p:spPr bwMode="auto">
            <a:xfrm>
              <a:off x="717" y="4008"/>
              <a:ext cx="4288" cy="0"/>
            </a:xfrm>
            <a:prstGeom prst="line">
              <a:avLst/>
            </a:prstGeom>
            <a:noFill/>
            <a:ln w="603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08" name="Text Box 192"/>
          <p:cNvSpPr txBox="1">
            <a:spLocks noChangeArrowheads="1"/>
          </p:cNvSpPr>
          <p:nvPr/>
        </p:nvSpPr>
        <p:spPr bwMode="auto">
          <a:xfrm>
            <a:off x="2374900" y="5489576"/>
            <a:ext cx="1091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Outlier</a:t>
            </a:r>
          </a:p>
        </p:txBody>
      </p:sp>
      <p:sp>
        <p:nvSpPr>
          <p:cNvPr id="203969" name="Text Box 193"/>
          <p:cNvSpPr txBox="1">
            <a:spLocks noChangeArrowheads="1"/>
          </p:cNvSpPr>
          <p:nvPr/>
        </p:nvSpPr>
        <p:spPr bwMode="auto">
          <a:xfrm>
            <a:off x="1698625" y="742950"/>
            <a:ext cx="8648700" cy="522288"/>
          </a:xfrm>
          <a:prstGeom prst="rect">
            <a:avLst/>
          </a:prstGeom>
          <a:noFill/>
          <a:ln w="0">
            <a:noFill/>
            <a:miter lim="800000"/>
            <a:headEnd/>
            <a:tailEnd/>
          </a:ln>
          <a:effectLst/>
        </p:spPr>
        <p:txBody>
          <a:bodyPr wrap="none">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a:effectLst>
                  <a:outerShdw blurRad="38100" dist="38100" dir="2700000" algn="tl">
                    <a:srgbClr val="C0C0C0"/>
                  </a:outerShdw>
                </a:effectLst>
              </a:rPr>
              <a:t>One potential use of a dendrogram: detecting outliers</a:t>
            </a:r>
          </a:p>
        </p:txBody>
      </p:sp>
      <p:sp>
        <p:nvSpPr>
          <p:cNvPr id="21510" name="Text Box 194"/>
          <p:cNvSpPr txBox="1">
            <a:spLocks noChangeArrowheads="1"/>
          </p:cNvSpPr>
          <p:nvPr/>
        </p:nvSpPr>
        <p:spPr bwMode="auto">
          <a:xfrm>
            <a:off x="1892301" y="1423989"/>
            <a:ext cx="6081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The single isolated branch is suggestive of a data point that is very different to all others</a:t>
            </a:r>
          </a:p>
        </p:txBody>
      </p:sp>
      <p:sp>
        <p:nvSpPr>
          <p:cNvPr id="21511" name="Line 195"/>
          <p:cNvSpPr>
            <a:spLocks noChangeShapeType="1"/>
          </p:cNvSpPr>
          <p:nvPr/>
        </p:nvSpPr>
        <p:spPr bwMode="auto">
          <a:xfrm>
            <a:off x="7646988" y="1778000"/>
            <a:ext cx="685800" cy="6096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2" name="Line 196"/>
          <p:cNvSpPr>
            <a:spLocks noChangeShapeType="1"/>
          </p:cNvSpPr>
          <p:nvPr/>
        </p:nvSpPr>
        <p:spPr bwMode="auto">
          <a:xfrm flipV="1">
            <a:off x="3473450" y="5227638"/>
            <a:ext cx="647700" cy="457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TextBox 196"/>
          <p:cNvSpPr txBox="1">
            <a:spLocks noChangeArrowheads="1"/>
          </p:cNvSpPr>
          <p:nvPr/>
        </p:nvSpPr>
        <p:spPr bwMode="auto">
          <a:xfrm>
            <a:off x="6300788" y="3159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028761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1600200" y="0"/>
            <a:ext cx="8915400" cy="1143000"/>
          </a:xfrm>
        </p:spPr>
        <p:txBody>
          <a:bodyPr/>
          <a:lstStyle/>
          <a:p>
            <a:r>
              <a:rPr lang="en-US" altLang="en-US" dirty="0"/>
              <a:t>Hierarchical Clustering</a:t>
            </a:r>
          </a:p>
        </p:txBody>
      </p:sp>
      <p:grpSp>
        <p:nvGrpSpPr>
          <p:cNvPr id="22531" name="Group 1027"/>
          <p:cNvGrpSpPr>
            <a:grpSpLocks/>
          </p:cNvGrpSpPr>
          <p:nvPr/>
        </p:nvGrpSpPr>
        <p:grpSpPr bwMode="auto">
          <a:xfrm>
            <a:off x="2089150" y="4041776"/>
            <a:ext cx="3587750" cy="2549525"/>
            <a:chOff x="98" y="300"/>
            <a:chExt cx="3214" cy="2284"/>
          </a:xfrm>
        </p:grpSpPr>
        <p:pic>
          <p:nvPicPr>
            <p:cNvPr id="22535" name="Picture 1028"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30" descr="C:\Documents and Settings\eamonn\Desktop\bios_family_ma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8" name="Group 1031"/>
            <p:cNvGrpSpPr>
              <a:grpSpLocks/>
            </p:cNvGrpSpPr>
            <p:nvPr/>
          </p:nvGrpSpPr>
          <p:grpSpPr bwMode="auto">
            <a:xfrm>
              <a:off x="1865" y="1505"/>
              <a:ext cx="1447" cy="1031"/>
              <a:chOff x="252" y="2364"/>
              <a:chExt cx="2258" cy="1608"/>
            </a:xfrm>
          </p:grpSpPr>
          <p:pic>
            <p:nvPicPr>
              <p:cNvPr id="22553" name="Picture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9" name="Line 1034"/>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40" name="Line 1035"/>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41" name="Line 1036"/>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42" name="Line 1037"/>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038"/>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Line 1039"/>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Line 1040"/>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46" name="Group 1041"/>
            <p:cNvGrpSpPr>
              <a:grpSpLocks/>
            </p:cNvGrpSpPr>
            <p:nvPr/>
          </p:nvGrpSpPr>
          <p:grpSpPr bwMode="auto">
            <a:xfrm>
              <a:off x="859" y="969"/>
              <a:ext cx="703" cy="377"/>
              <a:chOff x="2112" y="2976"/>
              <a:chExt cx="703" cy="377"/>
            </a:xfrm>
          </p:grpSpPr>
          <p:sp>
            <p:nvSpPr>
              <p:cNvPr id="22550" name="Line 1042"/>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51" name="Line 1043"/>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52" name="Line 1044"/>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47" name="Line 1045"/>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1046"/>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1047"/>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32" name="Text Box 1048"/>
          <p:cNvSpPr txBox="1">
            <a:spLocks noChangeArrowheads="1"/>
          </p:cNvSpPr>
          <p:nvPr/>
        </p:nvSpPr>
        <p:spPr bwMode="auto">
          <a:xfrm>
            <a:off x="1725614" y="1303338"/>
            <a:ext cx="38512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latin typeface="Times" pitchFamily="-111" charset="0"/>
              </a:rPr>
              <a:t>The number of dendrograms with </a:t>
            </a:r>
            <a:r>
              <a:rPr lang="en-US" altLang="en-US" sz="1800" i="1">
                <a:latin typeface="Times" pitchFamily="-111" charset="0"/>
              </a:rPr>
              <a:t>n</a:t>
            </a:r>
            <a:r>
              <a:rPr lang="en-US" altLang="en-US" sz="1800">
                <a:latin typeface="Times" pitchFamily="-111" charset="0"/>
              </a:rPr>
              <a:t> leafs  = (2</a:t>
            </a:r>
            <a:r>
              <a:rPr lang="en-US" altLang="en-US" sz="1800" i="1">
                <a:latin typeface="Times" pitchFamily="-111" charset="0"/>
              </a:rPr>
              <a:t>n</a:t>
            </a:r>
            <a:r>
              <a:rPr lang="en-US" altLang="en-US" sz="1800">
                <a:latin typeface="Times" pitchFamily="-111" charset="0"/>
              </a:rPr>
              <a:t> -3)!/[(2</a:t>
            </a:r>
            <a:r>
              <a:rPr lang="en-US" altLang="en-US" sz="1800" baseline="30000">
                <a:latin typeface="Times" pitchFamily="-111" charset="0"/>
              </a:rPr>
              <a:t>(</a:t>
            </a:r>
            <a:r>
              <a:rPr lang="en-US" altLang="en-US" sz="1800" i="1" baseline="30000">
                <a:latin typeface="Times" pitchFamily="-111" charset="0"/>
              </a:rPr>
              <a:t>n </a:t>
            </a:r>
            <a:r>
              <a:rPr lang="en-US" altLang="en-US" sz="1800" baseline="30000">
                <a:latin typeface="Times" pitchFamily="-111" charset="0"/>
              </a:rPr>
              <a:t>-2)</a:t>
            </a:r>
            <a:r>
              <a:rPr lang="en-US" altLang="en-US" sz="1800">
                <a:latin typeface="Times" pitchFamily="-111" charset="0"/>
              </a:rPr>
              <a:t>) (</a:t>
            </a:r>
            <a:r>
              <a:rPr lang="en-US" altLang="en-US" sz="1800" i="1">
                <a:latin typeface="Times" pitchFamily="-111" charset="0"/>
              </a:rPr>
              <a:t>n </a:t>
            </a:r>
            <a:r>
              <a:rPr lang="en-US" altLang="en-US" sz="1800">
                <a:latin typeface="Times" pitchFamily="-111" charset="0"/>
              </a:rPr>
              <a:t>-2)!]</a:t>
            </a:r>
          </a:p>
          <a:p>
            <a:endParaRPr lang="en-US" altLang="en-US" sz="1800">
              <a:latin typeface="Times" pitchFamily="-111" charset="0"/>
            </a:endParaRPr>
          </a:p>
          <a:p>
            <a:r>
              <a:rPr lang="en-US" altLang="en-US" sz="1400">
                <a:latin typeface="Times" pitchFamily="-111" charset="0"/>
              </a:rPr>
              <a:t>Number 	Number of Possible</a:t>
            </a:r>
          </a:p>
          <a:p>
            <a:r>
              <a:rPr lang="en-US" altLang="en-US" sz="1400">
                <a:latin typeface="Times" pitchFamily="-111" charset="0"/>
              </a:rPr>
              <a:t>of Leafs	Dendrograms </a:t>
            </a:r>
          </a:p>
          <a:p>
            <a:r>
              <a:rPr lang="en-US" altLang="en-US" sz="1400">
                <a:latin typeface="Times" pitchFamily="-111" charset="0"/>
              </a:rPr>
              <a:t>2		1</a:t>
            </a:r>
          </a:p>
          <a:p>
            <a:r>
              <a:rPr lang="en-US" altLang="en-US" sz="1400">
                <a:latin typeface="Times" pitchFamily="-111" charset="0"/>
              </a:rPr>
              <a:t>3		3</a:t>
            </a:r>
          </a:p>
          <a:p>
            <a:r>
              <a:rPr lang="en-US" altLang="en-US" sz="1400">
                <a:latin typeface="Times" pitchFamily="-111" charset="0"/>
              </a:rPr>
              <a:t>4		15</a:t>
            </a:r>
          </a:p>
          <a:p>
            <a:r>
              <a:rPr lang="en-US" altLang="en-US" sz="1400">
                <a:latin typeface="Times" pitchFamily="-111" charset="0"/>
              </a:rPr>
              <a:t>5		105</a:t>
            </a:r>
          </a:p>
          <a:p>
            <a:r>
              <a:rPr lang="en-US" altLang="en-US" sz="1400">
                <a:latin typeface="Times" pitchFamily="-111" charset="0"/>
              </a:rPr>
              <a:t>...		…</a:t>
            </a:r>
          </a:p>
          <a:p>
            <a:pPr>
              <a:buFontTx/>
              <a:buAutoNum type="arabicPlain" startAt="10"/>
            </a:pPr>
            <a:r>
              <a:rPr lang="en-US" altLang="en-US" sz="1400">
                <a:latin typeface="Times" pitchFamily="-111" charset="0"/>
              </a:rPr>
              <a:t> 	34,459,425</a:t>
            </a:r>
          </a:p>
          <a:p>
            <a:endParaRPr lang="en-US" altLang="en-US" sz="1400">
              <a:latin typeface="Times" pitchFamily="-111" charset="0"/>
            </a:endParaRPr>
          </a:p>
        </p:txBody>
      </p:sp>
      <p:sp>
        <p:nvSpPr>
          <p:cNvPr id="22533" name="Text Box 1049"/>
          <p:cNvSpPr txBox="1">
            <a:spLocks noChangeArrowheads="1"/>
          </p:cNvSpPr>
          <p:nvPr/>
        </p:nvSpPr>
        <p:spPr bwMode="auto">
          <a:xfrm>
            <a:off x="5946775" y="1289050"/>
            <a:ext cx="42418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dirty="0"/>
              <a:t>Since we cannot test all possible trees we will have to heuristic search of all possible trees. We could do this..</a:t>
            </a:r>
          </a:p>
          <a:p>
            <a:endParaRPr lang="en-US" altLang="en-US" sz="2000" dirty="0"/>
          </a:p>
          <a:p>
            <a:r>
              <a:rPr lang="en-US" altLang="en-US" sz="2000" b="1" dirty="0"/>
              <a:t>Bottom-Up (</a:t>
            </a:r>
            <a:r>
              <a:rPr lang="en-US" altLang="zh-CN" sz="2000" b="1" dirty="0">
                <a:ea typeface="SimSun" pitchFamily="2" charset="-122"/>
              </a:rPr>
              <a:t>agglomerative</a:t>
            </a:r>
            <a:r>
              <a:rPr lang="en-US" altLang="en-US" sz="2000" b="1" dirty="0"/>
              <a:t>):</a:t>
            </a:r>
            <a:r>
              <a:rPr lang="en-US" altLang="en-US" sz="2000" dirty="0"/>
              <a:t> Starting with each item in its own cluster, find the best pair to merge into a new cluster. Repeat until all clusters are fused together. </a:t>
            </a:r>
          </a:p>
          <a:p>
            <a:endParaRPr lang="en-US" altLang="en-US" sz="2000" b="1" dirty="0"/>
          </a:p>
          <a:p>
            <a:r>
              <a:rPr lang="en-US" altLang="en-US" sz="2000" b="1" dirty="0"/>
              <a:t>Top-Down (</a:t>
            </a:r>
            <a:r>
              <a:rPr lang="en-US" altLang="zh-CN" sz="2000" b="1" dirty="0">
                <a:ea typeface="SimSun" pitchFamily="2" charset="-122"/>
              </a:rPr>
              <a:t>divisive</a:t>
            </a:r>
            <a:r>
              <a:rPr lang="en-US" altLang="en-US" sz="2000" b="1" dirty="0"/>
              <a:t>):</a:t>
            </a:r>
            <a:r>
              <a:rPr lang="en-US" altLang="en-US" sz="2000" dirty="0"/>
              <a:t> Starting with all the data in a single cluster, consider every possible way to divide the cluster into two. Choose the best division and recursively operate on both sides.</a:t>
            </a:r>
          </a:p>
          <a:p>
            <a:endParaRPr lang="en-US" altLang="en-US" sz="2000" dirty="0"/>
          </a:p>
          <a:p>
            <a:endParaRPr lang="en-US" altLang="en-US" sz="2000" dirty="0"/>
          </a:p>
        </p:txBody>
      </p:sp>
      <p:sp>
        <p:nvSpPr>
          <p:cNvPr id="22534" name="TextBox 25"/>
          <p:cNvSpPr txBox="1">
            <a:spLocks noChangeArrowheads="1"/>
          </p:cNvSpPr>
          <p:nvPr/>
        </p:nvSpPr>
        <p:spPr bwMode="auto">
          <a:xfrm>
            <a:off x="6338888" y="0"/>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dirty="0"/>
              <a:t>Slide based on one by Eamonn Keogh</a:t>
            </a:r>
          </a:p>
        </p:txBody>
      </p:sp>
    </p:spTree>
    <p:extLst>
      <p:ext uri="{BB962C8B-B14F-4D97-AF65-F5344CB8AC3E}">
        <p14:creationId xmlns:p14="http://schemas.microsoft.com/office/powerpoint/2010/main" val="1048369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5791201"/>
            <a:ext cx="409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5791201"/>
            <a:ext cx="4667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1028"/>
          <p:cNvGrpSpPr>
            <a:grpSpLocks/>
          </p:cNvGrpSpPr>
          <p:nvPr/>
        </p:nvGrpSpPr>
        <p:grpSpPr bwMode="auto">
          <a:xfrm>
            <a:off x="5867400" y="1979613"/>
            <a:ext cx="4343400" cy="4754562"/>
            <a:chOff x="2736" y="1247"/>
            <a:chExt cx="2736" cy="2995"/>
          </a:xfrm>
        </p:grpSpPr>
        <p:grpSp>
          <p:nvGrpSpPr>
            <p:cNvPr id="23562" name="Group 1029"/>
            <p:cNvGrpSpPr>
              <a:grpSpLocks/>
            </p:cNvGrpSpPr>
            <p:nvPr/>
          </p:nvGrpSpPr>
          <p:grpSpPr bwMode="auto">
            <a:xfrm>
              <a:off x="3312" y="2016"/>
              <a:ext cx="2160" cy="2160"/>
              <a:chOff x="1632" y="1248"/>
              <a:chExt cx="2160" cy="2160"/>
            </a:xfrm>
          </p:grpSpPr>
          <p:grpSp>
            <p:nvGrpSpPr>
              <p:cNvPr id="23573" name="Group 1030"/>
              <p:cNvGrpSpPr>
                <a:grpSpLocks/>
              </p:cNvGrpSpPr>
              <p:nvPr/>
            </p:nvGrpSpPr>
            <p:grpSpPr bwMode="auto">
              <a:xfrm>
                <a:off x="1632" y="1248"/>
                <a:ext cx="432" cy="432"/>
                <a:chOff x="1776" y="1920"/>
                <a:chExt cx="432" cy="432"/>
              </a:xfrm>
            </p:grpSpPr>
            <p:sp>
              <p:nvSpPr>
                <p:cNvPr id="23646" name="Rectangle 1031"/>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47" name="Text Box 1032"/>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nvGrpSpPr>
              <p:cNvPr id="23574" name="Group 1033"/>
              <p:cNvGrpSpPr>
                <a:grpSpLocks/>
              </p:cNvGrpSpPr>
              <p:nvPr/>
            </p:nvGrpSpPr>
            <p:grpSpPr bwMode="auto">
              <a:xfrm>
                <a:off x="2064" y="1248"/>
                <a:ext cx="432" cy="432"/>
                <a:chOff x="1776" y="1920"/>
                <a:chExt cx="432" cy="432"/>
              </a:xfrm>
            </p:grpSpPr>
            <p:sp>
              <p:nvSpPr>
                <p:cNvPr id="23644" name="Rectangle 1034"/>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45" name="Text Box 1035"/>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8</a:t>
                  </a:r>
                </a:p>
              </p:txBody>
            </p:sp>
          </p:grpSp>
          <p:grpSp>
            <p:nvGrpSpPr>
              <p:cNvPr id="23575" name="Group 1036"/>
              <p:cNvGrpSpPr>
                <a:grpSpLocks/>
              </p:cNvGrpSpPr>
              <p:nvPr/>
            </p:nvGrpSpPr>
            <p:grpSpPr bwMode="auto">
              <a:xfrm>
                <a:off x="2496" y="1248"/>
                <a:ext cx="432" cy="432"/>
                <a:chOff x="1776" y="1920"/>
                <a:chExt cx="432" cy="432"/>
              </a:xfrm>
            </p:grpSpPr>
            <p:sp>
              <p:nvSpPr>
                <p:cNvPr id="23642" name="Rectangle 1037"/>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43" name="Text Box 1038"/>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8</a:t>
                  </a:r>
                </a:p>
              </p:txBody>
            </p:sp>
          </p:grpSp>
          <p:grpSp>
            <p:nvGrpSpPr>
              <p:cNvPr id="23576" name="Group 1039"/>
              <p:cNvGrpSpPr>
                <a:grpSpLocks/>
              </p:cNvGrpSpPr>
              <p:nvPr/>
            </p:nvGrpSpPr>
            <p:grpSpPr bwMode="auto">
              <a:xfrm>
                <a:off x="2928" y="1248"/>
                <a:ext cx="432" cy="432"/>
                <a:chOff x="1776" y="1920"/>
                <a:chExt cx="432" cy="432"/>
              </a:xfrm>
            </p:grpSpPr>
            <p:sp>
              <p:nvSpPr>
                <p:cNvPr id="23640" name="Rectangle 1040"/>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41" name="Text Box 1041"/>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7</a:t>
                  </a:r>
                </a:p>
              </p:txBody>
            </p:sp>
          </p:grpSp>
          <p:grpSp>
            <p:nvGrpSpPr>
              <p:cNvPr id="23577" name="Group 1042"/>
              <p:cNvGrpSpPr>
                <a:grpSpLocks/>
              </p:cNvGrpSpPr>
              <p:nvPr/>
            </p:nvGrpSpPr>
            <p:grpSpPr bwMode="auto">
              <a:xfrm>
                <a:off x="3360" y="1248"/>
                <a:ext cx="432" cy="432"/>
                <a:chOff x="1776" y="1920"/>
                <a:chExt cx="432" cy="432"/>
              </a:xfrm>
            </p:grpSpPr>
            <p:sp>
              <p:nvSpPr>
                <p:cNvPr id="23638" name="Rectangle 1043"/>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9" name="Text Box 1044"/>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7</a:t>
                  </a:r>
                </a:p>
              </p:txBody>
            </p:sp>
          </p:grpSp>
          <p:grpSp>
            <p:nvGrpSpPr>
              <p:cNvPr id="23578" name="Group 1045"/>
              <p:cNvGrpSpPr>
                <a:grpSpLocks/>
              </p:cNvGrpSpPr>
              <p:nvPr/>
            </p:nvGrpSpPr>
            <p:grpSpPr bwMode="auto">
              <a:xfrm>
                <a:off x="1632" y="1680"/>
                <a:ext cx="432" cy="432"/>
                <a:chOff x="1776" y="1920"/>
                <a:chExt cx="432" cy="432"/>
              </a:xfrm>
            </p:grpSpPr>
            <p:sp>
              <p:nvSpPr>
                <p:cNvPr id="23636" name="Rectangle 1046"/>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7" name="Text Box 1047"/>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79" name="Group 1048"/>
              <p:cNvGrpSpPr>
                <a:grpSpLocks/>
              </p:cNvGrpSpPr>
              <p:nvPr/>
            </p:nvGrpSpPr>
            <p:grpSpPr bwMode="auto">
              <a:xfrm>
                <a:off x="2064" y="1680"/>
                <a:ext cx="432" cy="432"/>
                <a:chOff x="1776" y="1920"/>
                <a:chExt cx="432" cy="432"/>
              </a:xfrm>
            </p:grpSpPr>
            <p:sp>
              <p:nvSpPr>
                <p:cNvPr id="23634" name="Rectangle 1049"/>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5" name="Text Box 1050"/>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nvGrpSpPr>
              <p:cNvPr id="23580" name="Group 1051"/>
              <p:cNvGrpSpPr>
                <a:grpSpLocks/>
              </p:cNvGrpSpPr>
              <p:nvPr/>
            </p:nvGrpSpPr>
            <p:grpSpPr bwMode="auto">
              <a:xfrm>
                <a:off x="2496" y="1680"/>
                <a:ext cx="432" cy="432"/>
                <a:chOff x="1776" y="1920"/>
                <a:chExt cx="432" cy="432"/>
              </a:xfrm>
            </p:grpSpPr>
            <p:sp>
              <p:nvSpPr>
                <p:cNvPr id="23632" name="Rectangle 1052"/>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3" name="Text Box 1053"/>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2</a:t>
                  </a:r>
                </a:p>
              </p:txBody>
            </p:sp>
          </p:grpSp>
          <p:grpSp>
            <p:nvGrpSpPr>
              <p:cNvPr id="23581" name="Group 1054"/>
              <p:cNvGrpSpPr>
                <a:grpSpLocks/>
              </p:cNvGrpSpPr>
              <p:nvPr/>
            </p:nvGrpSpPr>
            <p:grpSpPr bwMode="auto">
              <a:xfrm>
                <a:off x="2928" y="1680"/>
                <a:ext cx="432" cy="432"/>
                <a:chOff x="1776" y="1920"/>
                <a:chExt cx="432" cy="432"/>
              </a:xfrm>
            </p:grpSpPr>
            <p:sp>
              <p:nvSpPr>
                <p:cNvPr id="23630" name="Rectangle 1055"/>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1" name="Text Box 1056"/>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4</a:t>
                  </a:r>
                </a:p>
              </p:txBody>
            </p:sp>
          </p:grpSp>
          <p:grpSp>
            <p:nvGrpSpPr>
              <p:cNvPr id="23582" name="Group 1057"/>
              <p:cNvGrpSpPr>
                <a:grpSpLocks/>
              </p:cNvGrpSpPr>
              <p:nvPr/>
            </p:nvGrpSpPr>
            <p:grpSpPr bwMode="auto">
              <a:xfrm>
                <a:off x="3360" y="1680"/>
                <a:ext cx="432" cy="432"/>
                <a:chOff x="1776" y="1920"/>
                <a:chExt cx="432" cy="432"/>
              </a:xfrm>
            </p:grpSpPr>
            <p:sp>
              <p:nvSpPr>
                <p:cNvPr id="23628" name="Rectangle 1058"/>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9" name="Text Box 1059"/>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4</a:t>
                  </a:r>
                </a:p>
              </p:txBody>
            </p:sp>
          </p:grpSp>
          <p:grpSp>
            <p:nvGrpSpPr>
              <p:cNvPr id="23583" name="Group 1060"/>
              <p:cNvGrpSpPr>
                <a:grpSpLocks/>
              </p:cNvGrpSpPr>
              <p:nvPr/>
            </p:nvGrpSpPr>
            <p:grpSpPr bwMode="auto">
              <a:xfrm>
                <a:off x="1632" y="2112"/>
                <a:ext cx="432" cy="432"/>
                <a:chOff x="1776" y="1920"/>
                <a:chExt cx="432" cy="432"/>
              </a:xfrm>
            </p:grpSpPr>
            <p:sp>
              <p:nvSpPr>
                <p:cNvPr id="23626" name="Rectangle 1061"/>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7" name="Text Box 1062"/>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84" name="Group 1063"/>
              <p:cNvGrpSpPr>
                <a:grpSpLocks/>
              </p:cNvGrpSpPr>
              <p:nvPr/>
            </p:nvGrpSpPr>
            <p:grpSpPr bwMode="auto">
              <a:xfrm>
                <a:off x="2064" y="2112"/>
                <a:ext cx="432" cy="432"/>
                <a:chOff x="1776" y="1920"/>
                <a:chExt cx="432" cy="432"/>
              </a:xfrm>
            </p:grpSpPr>
            <p:sp>
              <p:nvSpPr>
                <p:cNvPr id="23624" name="Rectangle 1064"/>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5" name="Text Box 1065"/>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85" name="Group 1066"/>
              <p:cNvGrpSpPr>
                <a:grpSpLocks/>
              </p:cNvGrpSpPr>
              <p:nvPr/>
            </p:nvGrpSpPr>
            <p:grpSpPr bwMode="auto">
              <a:xfrm>
                <a:off x="2496" y="2112"/>
                <a:ext cx="432" cy="432"/>
                <a:chOff x="1776" y="1920"/>
                <a:chExt cx="432" cy="432"/>
              </a:xfrm>
            </p:grpSpPr>
            <p:sp>
              <p:nvSpPr>
                <p:cNvPr id="23622" name="Rectangle 1067"/>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3" name="Text Box 1068"/>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nvGrpSpPr>
              <p:cNvPr id="23586" name="Group 1069"/>
              <p:cNvGrpSpPr>
                <a:grpSpLocks/>
              </p:cNvGrpSpPr>
              <p:nvPr/>
            </p:nvGrpSpPr>
            <p:grpSpPr bwMode="auto">
              <a:xfrm>
                <a:off x="2928" y="2112"/>
                <a:ext cx="432" cy="432"/>
                <a:chOff x="1776" y="1920"/>
                <a:chExt cx="432" cy="432"/>
              </a:xfrm>
            </p:grpSpPr>
            <p:sp>
              <p:nvSpPr>
                <p:cNvPr id="23620" name="Rectangle 1070"/>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1" name="Text Box 1071"/>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3</a:t>
                  </a:r>
                </a:p>
              </p:txBody>
            </p:sp>
          </p:grpSp>
          <p:grpSp>
            <p:nvGrpSpPr>
              <p:cNvPr id="23587" name="Group 1072"/>
              <p:cNvGrpSpPr>
                <a:grpSpLocks/>
              </p:cNvGrpSpPr>
              <p:nvPr/>
            </p:nvGrpSpPr>
            <p:grpSpPr bwMode="auto">
              <a:xfrm>
                <a:off x="3360" y="2112"/>
                <a:ext cx="432" cy="432"/>
                <a:chOff x="1776" y="1920"/>
                <a:chExt cx="432" cy="432"/>
              </a:xfrm>
            </p:grpSpPr>
            <p:sp>
              <p:nvSpPr>
                <p:cNvPr id="23618" name="Rectangle 1073"/>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9" name="Text Box 1074"/>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3</a:t>
                  </a:r>
                </a:p>
              </p:txBody>
            </p:sp>
          </p:grpSp>
          <p:grpSp>
            <p:nvGrpSpPr>
              <p:cNvPr id="23588" name="Group 1075"/>
              <p:cNvGrpSpPr>
                <a:grpSpLocks/>
              </p:cNvGrpSpPr>
              <p:nvPr/>
            </p:nvGrpSpPr>
            <p:grpSpPr bwMode="auto">
              <a:xfrm>
                <a:off x="1632" y="2544"/>
                <a:ext cx="432" cy="432"/>
                <a:chOff x="1776" y="1920"/>
                <a:chExt cx="432" cy="432"/>
              </a:xfrm>
            </p:grpSpPr>
            <p:sp>
              <p:nvSpPr>
                <p:cNvPr id="23616" name="Rectangle 1076"/>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7" name="Text Box 1077"/>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89" name="Group 1078"/>
              <p:cNvGrpSpPr>
                <a:grpSpLocks/>
              </p:cNvGrpSpPr>
              <p:nvPr/>
            </p:nvGrpSpPr>
            <p:grpSpPr bwMode="auto">
              <a:xfrm>
                <a:off x="2064" y="2544"/>
                <a:ext cx="432" cy="432"/>
                <a:chOff x="1776" y="1920"/>
                <a:chExt cx="432" cy="432"/>
              </a:xfrm>
            </p:grpSpPr>
            <p:sp>
              <p:nvSpPr>
                <p:cNvPr id="23614" name="Rectangle 1079"/>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5" name="Text Box 1080"/>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0" name="Group 1081"/>
              <p:cNvGrpSpPr>
                <a:grpSpLocks/>
              </p:cNvGrpSpPr>
              <p:nvPr/>
            </p:nvGrpSpPr>
            <p:grpSpPr bwMode="auto">
              <a:xfrm>
                <a:off x="2496" y="2544"/>
                <a:ext cx="432" cy="432"/>
                <a:chOff x="1776" y="1920"/>
                <a:chExt cx="432" cy="432"/>
              </a:xfrm>
            </p:grpSpPr>
            <p:sp>
              <p:nvSpPr>
                <p:cNvPr id="23612" name="Rectangle 1082"/>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3" name="Text Box 1083"/>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1" name="Group 1084"/>
              <p:cNvGrpSpPr>
                <a:grpSpLocks/>
              </p:cNvGrpSpPr>
              <p:nvPr/>
            </p:nvGrpSpPr>
            <p:grpSpPr bwMode="auto">
              <a:xfrm>
                <a:off x="2928" y="2544"/>
                <a:ext cx="432" cy="432"/>
                <a:chOff x="1776" y="1920"/>
                <a:chExt cx="432" cy="432"/>
              </a:xfrm>
            </p:grpSpPr>
            <p:sp>
              <p:nvSpPr>
                <p:cNvPr id="23610" name="Rectangle 1085"/>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1" name="Text Box 1086"/>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nvGrpSpPr>
              <p:cNvPr id="23592" name="Group 1087"/>
              <p:cNvGrpSpPr>
                <a:grpSpLocks/>
              </p:cNvGrpSpPr>
              <p:nvPr/>
            </p:nvGrpSpPr>
            <p:grpSpPr bwMode="auto">
              <a:xfrm>
                <a:off x="3360" y="2544"/>
                <a:ext cx="432" cy="432"/>
                <a:chOff x="1776" y="1920"/>
                <a:chExt cx="432" cy="432"/>
              </a:xfrm>
            </p:grpSpPr>
            <p:sp>
              <p:nvSpPr>
                <p:cNvPr id="23608" name="Rectangle 1088"/>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9" name="Text Box 1089"/>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1</a:t>
                  </a:r>
                </a:p>
              </p:txBody>
            </p:sp>
          </p:grpSp>
          <p:grpSp>
            <p:nvGrpSpPr>
              <p:cNvPr id="23593" name="Group 1090"/>
              <p:cNvGrpSpPr>
                <a:grpSpLocks/>
              </p:cNvGrpSpPr>
              <p:nvPr/>
            </p:nvGrpSpPr>
            <p:grpSpPr bwMode="auto">
              <a:xfrm>
                <a:off x="1632" y="2976"/>
                <a:ext cx="432" cy="432"/>
                <a:chOff x="1776" y="1920"/>
                <a:chExt cx="432" cy="432"/>
              </a:xfrm>
            </p:grpSpPr>
            <p:sp>
              <p:nvSpPr>
                <p:cNvPr id="23606" name="Rectangle 1091"/>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7" name="Text Box 1092"/>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4" name="Group 1093"/>
              <p:cNvGrpSpPr>
                <a:grpSpLocks/>
              </p:cNvGrpSpPr>
              <p:nvPr/>
            </p:nvGrpSpPr>
            <p:grpSpPr bwMode="auto">
              <a:xfrm>
                <a:off x="2064" y="2976"/>
                <a:ext cx="432" cy="432"/>
                <a:chOff x="1776" y="1920"/>
                <a:chExt cx="432" cy="432"/>
              </a:xfrm>
            </p:grpSpPr>
            <p:sp>
              <p:nvSpPr>
                <p:cNvPr id="23604" name="Rectangle 1094"/>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5" name="Text Box 1095"/>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5" name="Group 1096"/>
              <p:cNvGrpSpPr>
                <a:grpSpLocks/>
              </p:cNvGrpSpPr>
              <p:nvPr/>
            </p:nvGrpSpPr>
            <p:grpSpPr bwMode="auto">
              <a:xfrm>
                <a:off x="2496" y="2976"/>
                <a:ext cx="432" cy="432"/>
                <a:chOff x="1776" y="1920"/>
                <a:chExt cx="432" cy="432"/>
              </a:xfrm>
            </p:grpSpPr>
            <p:sp>
              <p:nvSpPr>
                <p:cNvPr id="23602" name="Rectangle 1097"/>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3" name="Text Box 1098"/>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6" name="Group 1099"/>
              <p:cNvGrpSpPr>
                <a:grpSpLocks/>
              </p:cNvGrpSpPr>
              <p:nvPr/>
            </p:nvGrpSpPr>
            <p:grpSpPr bwMode="auto">
              <a:xfrm>
                <a:off x="2928" y="2976"/>
                <a:ext cx="432" cy="432"/>
                <a:chOff x="1776" y="1920"/>
                <a:chExt cx="432" cy="432"/>
              </a:xfrm>
            </p:grpSpPr>
            <p:sp>
              <p:nvSpPr>
                <p:cNvPr id="23600" name="Rectangle 1100"/>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1" name="Text Box 1101"/>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7" name="Group 1102"/>
              <p:cNvGrpSpPr>
                <a:grpSpLocks/>
              </p:cNvGrpSpPr>
              <p:nvPr/>
            </p:nvGrpSpPr>
            <p:grpSpPr bwMode="auto">
              <a:xfrm>
                <a:off x="3360" y="2976"/>
                <a:ext cx="432" cy="432"/>
                <a:chOff x="1776" y="1920"/>
                <a:chExt cx="432" cy="432"/>
              </a:xfrm>
            </p:grpSpPr>
            <p:sp>
              <p:nvSpPr>
                <p:cNvPr id="23598" name="Rectangle 1103"/>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599" name="Text Box 1104"/>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pic>
          <p:nvPicPr>
            <p:cNvPr id="23563" name="Picture 1105" descr="Edna Krabap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360"/>
              <a:ext cx="280"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1592"/>
              <a:ext cx="171"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107" descr="C:\Documents and Settings\eamonn\Desktop\bios_family_marg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6" y="1247"/>
              <a:ext cx="23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1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3" y="1425"/>
              <a:ext cx="32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1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 y="1440"/>
              <a:ext cx="411"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110" descr="Edna Krabap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968"/>
              <a:ext cx="280"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1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2" y="2496"/>
              <a:ext cx="171"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112" descr="C:\Documents and Settings\eamonn\Desktop\bios_family_marg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4" y="2736"/>
              <a:ext cx="23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3696"/>
              <a:ext cx="294"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3264"/>
              <a:ext cx="25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Text Box 1115"/>
          <p:cNvSpPr txBox="1">
            <a:spLocks noChangeArrowheads="1"/>
          </p:cNvSpPr>
          <p:nvPr/>
        </p:nvSpPr>
        <p:spPr bwMode="auto">
          <a:xfrm>
            <a:off x="1828800" y="4648200"/>
            <a:ext cx="3281668"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5400"/>
              <a:t>D(  ,  ) = 8</a:t>
            </a:r>
          </a:p>
          <a:p>
            <a:pPr>
              <a:spcBef>
                <a:spcPct val="25000"/>
              </a:spcBef>
            </a:pPr>
            <a:r>
              <a:rPr lang="en-US" altLang="en-US" sz="5400"/>
              <a:t>D(  ,  ) = 1</a:t>
            </a:r>
          </a:p>
        </p:txBody>
      </p:sp>
      <p:pic>
        <p:nvPicPr>
          <p:cNvPr id="23558" name="Picture 1116" descr="Edna Krabap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648201"/>
            <a:ext cx="444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1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1" y="4876801"/>
            <a:ext cx="2714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118"/>
          <p:cNvSpPr txBox="1">
            <a:spLocks noChangeArrowheads="1"/>
          </p:cNvSpPr>
          <p:nvPr/>
        </p:nvSpPr>
        <p:spPr bwMode="auto">
          <a:xfrm>
            <a:off x="1828801" y="1419225"/>
            <a:ext cx="3978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We begin with a distance matrix which contains the distances between every pair of objects in our database.</a:t>
            </a:r>
          </a:p>
        </p:txBody>
      </p:sp>
      <p:sp>
        <p:nvSpPr>
          <p:cNvPr id="23561" name="TextBox 94"/>
          <p:cNvSpPr txBox="1">
            <a:spLocks noChangeArrowheads="1"/>
          </p:cNvSpPr>
          <p:nvPr/>
        </p:nvSpPr>
        <p:spPr bwMode="auto">
          <a:xfrm>
            <a:off x="6300788" y="3159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768103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1026"/>
          <p:cNvSpPr txBox="1">
            <a:spLocks noChangeArrowheads="1"/>
          </p:cNvSpPr>
          <p:nvPr/>
        </p:nvSpPr>
        <p:spPr bwMode="auto">
          <a:xfrm>
            <a:off x="1657350" y="133350"/>
            <a:ext cx="4241800" cy="1676400"/>
          </a:xfrm>
          <a:prstGeom prst="rect">
            <a:avLst/>
          </a:prstGeom>
          <a:noFill/>
          <a:ln w="9525">
            <a:noFill/>
            <a:miter lim="800000"/>
            <a:headEnd/>
            <a:tailEnd/>
          </a:ln>
          <a:effectLst/>
        </p:spPr>
        <p:txBody>
          <a:bodyPr>
            <a:spAutoFit/>
          </a:bodyPr>
          <a:lstStyle/>
          <a:p>
            <a:pPr>
              <a:defRPr/>
            </a:pP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Bottom-Up (</a:t>
            </a:r>
            <a:r>
              <a:rPr kumimoji="1" lang="en-US" altLang="zh-CN" b="1">
                <a:solidFill>
                  <a:schemeClr val="tx2"/>
                </a:solidFill>
                <a:effectLst>
                  <a:outerShdw blurRad="38100" dist="38100" dir="2700000" algn="tl">
                    <a:srgbClr val="DDDDDD"/>
                  </a:outerShdw>
                </a:effectLst>
                <a:latin typeface="Helvetica" pitchFamily="-111" charset="0"/>
                <a:ea typeface="SimSun" pitchFamily="2" charset="-122"/>
                <a:cs typeface="SimSun" pitchFamily="2" charset="-122"/>
              </a:rPr>
              <a:t>agglomerative</a:t>
            </a: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a:t>
            </a:r>
            <a:r>
              <a:rPr lang="en-US" sz="2000">
                <a:latin typeface="Arial" pitchFamily="-111" charset="0"/>
                <a:ea typeface="ＭＳ Ｐゴシック" pitchFamily="-111" charset="-128"/>
                <a:cs typeface="ＭＳ Ｐゴシック" pitchFamily="-111" charset="-128"/>
              </a:rPr>
              <a:t> Starting with each item in its own cluster, find the best pair to merge into a new cluster. Repeat until all clusters are fused together. </a:t>
            </a:r>
          </a:p>
        </p:txBody>
      </p:sp>
      <p:grpSp>
        <p:nvGrpSpPr>
          <p:cNvPr id="24579" name="Group 1027"/>
          <p:cNvGrpSpPr>
            <a:grpSpLocks/>
          </p:cNvGrpSpPr>
          <p:nvPr/>
        </p:nvGrpSpPr>
        <p:grpSpPr bwMode="auto">
          <a:xfrm>
            <a:off x="9640888" y="5689600"/>
            <a:ext cx="1027112" cy="973138"/>
            <a:chOff x="1267" y="3584"/>
            <a:chExt cx="647" cy="613"/>
          </a:xfrm>
        </p:grpSpPr>
        <p:grpSp>
          <p:nvGrpSpPr>
            <p:cNvPr id="24614" name="Group 1028"/>
            <p:cNvGrpSpPr>
              <a:grpSpLocks/>
            </p:cNvGrpSpPr>
            <p:nvPr/>
          </p:nvGrpSpPr>
          <p:grpSpPr bwMode="auto">
            <a:xfrm>
              <a:off x="1267" y="3735"/>
              <a:ext cx="647" cy="462"/>
              <a:chOff x="252" y="2364"/>
              <a:chExt cx="2258" cy="1608"/>
            </a:xfrm>
          </p:grpSpPr>
          <p:pic>
            <p:nvPicPr>
              <p:cNvPr id="24618"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1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15" name="Line 1031"/>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16" name="Line 1032"/>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17" name="Line 1033"/>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0" name="Group 1034"/>
          <p:cNvGrpSpPr>
            <a:grpSpLocks/>
          </p:cNvGrpSpPr>
          <p:nvPr/>
        </p:nvGrpSpPr>
        <p:grpSpPr bwMode="auto">
          <a:xfrm>
            <a:off x="3706813" y="5770564"/>
            <a:ext cx="1027112" cy="973137"/>
            <a:chOff x="1165" y="3566"/>
            <a:chExt cx="647" cy="613"/>
          </a:xfrm>
        </p:grpSpPr>
        <p:grpSp>
          <p:nvGrpSpPr>
            <p:cNvPr id="24607" name="Group 1035"/>
            <p:cNvGrpSpPr>
              <a:grpSpLocks/>
            </p:cNvGrpSpPr>
            <p:nvPr/>
          </p:nvGrpSpPr>
          <p:grpSpPr bwMode="auto">
            <a:xfrm>
              <a:off x="1165" y="3717"/>
              <a:ext cx="647" cy="462"/>
              <a:chOff x="252" y="2364"/>
              <a:chExt cx="2258" cy="1608"/>
            </a:xfrm>
          </p:grpSpPr>
          <p:pic>
            <p:nvPicPr>
              <p:cNvPr id="24612" name="Picture 1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10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8" name="Group 1038"/>
            <p:cNvGrpSpPr>
              <a:grpSpLocks/>
            </p:cNvGrpSpPr>
            <p:nvPr/>
          </p:nvGrpSpPr>
          <p:grpSpPr bwMode="auto">
            <a:xfrm>
              <a:off x="1324" y="3566"/>
              <a:ext cx="314" cy="83"/>
              <a:chOff x="1324" y="3566"/>
              <a:chExt cx="314" cy="83"/>
            </a:xfrm>
          </p:grpSpPr>
          <p:sp>
            <p:nvSpPr>
              <p:cNvPr id="24609" name="Line 1039"/>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10" name="Line 1040"/>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11" name="Line 1041"/>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1" name="Group 1042"/>
          <p:cNvGrpSpPr>
            <a:grpSpLocks/>
          </p:cNvGrpSpPr>
          <p:nvPr/>
        </p:nvGrpSpPr>
        <p:grpSpPr bwMode="auto">
          <a:xfrm>
            <a:off x="4818063" y="5527676"/>
            <a:ext cx="760412" cy="1216025"/>
            <a:chOff x="2072" y="3380"/>
            <a:chExt cx="479" cy="802"/>
          </a:xfrm>
        </p:grpSpPr>
        <p:pic>
          <p:nvPicPr>
            <p:cNvPr id="24601" name="Picture 1043" descr="Edna Krabapp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1044"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03" name="Group 1045"/>
            <p:cNvGrpSpPr>
              <a:grpSpLocks/>
            </p:cNvGrpSpPr>
            <p:nvPr/>
          </p:nvGrpSpPr>
          <p:grpSpPr bwMode="auto">
            <a:xfrm>
              <a:off x="2170" y="3380"/>
              <a:ext cx="314" cy="185"/>
              <a:chOff x="2170" y="3380"/>
              <a:chExt cx="314" cy="185"/>
            </a:xfrm>
          </p:grpSpPr>
          <p:sp>
            <p:nvSpPr>
              <p:cNvPr id="24604" name="Line 1046"/>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05" name="Line 1047"/>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06" name="Line 1048"/>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2" name="Group 1049"/>
          <p:cNvGrpSpPr>
            <a:grpSpLocks/>
          </p:cNvGrpSpPr>
          <p:nvPr/>
        </p:nvGrpSpPr>
        <p:grpSpPr bwMode="auto">
          <a:xfrm>
            <a:off x="2817814" y="5491164"/>
            <a:ext cx="776287" cy="1252537"/>
            <a:chOff x="2663" y="3356"/>
            <a:chExt cx="489" cy="789"/>
          </a:xfrm>
        </p:grpSpPr>
        <p:pic>
          <p:nvPicPr>
            <p:cNvPr id="24595" name="Picture 10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97" name="Group 1052"/>
            <p:cNvGrpSpPr>
              <a:grpSpLocks/>
            </p:cNvGrpSpPr>
            <p:nvPr/>
          </p:nvGrpSpPr>
          <p:grpSpPr bwMode="auto">
            <a:xfrm>
              <a:off x="2758" y="3356"/>
              <a:ext cx="314" cy="209"/>
              <a:chOff x="2170" y="3380"/>
              <a:chExt cx="314" cy="185"/>
            </a:xfrm>
          </p:grpSpPr>
          <p:sp>
            <p:nvSpPr>
              <p:cNvPr id="24598" name="Line 105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599" name="Line 105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00" name="Line 105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3" name="Group 1056"/>
          <p:cNvGrpSpPr>
            <a:grpSpLocks/>
          </p:cNvGrpSpPr>
          <p:nvPr/>
        </p:nvGrpSpPr>
        <p:grpSpPr bwMode="auto">
          <a:xfrm>
            <a:off x="6110289" y="5518150"/>
            <a:ext cx="815975" cy="1206500"/>
            <a:chOff x="2889" y="3476"/>
            <a:chExt cx="514" cy="760"/>
          </a:xfrm>
        </p:grpSpPr>
        <p:pic>
          <p:nvPicPr>
            <p:cNvPr id="24589" name="Picture 1057"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0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91" name="Group 1059"/>
            <p:cNvGrpSpPr>
              <a:grpSpLocks/>
            </p:cNvGrpSpPr>
            <p:nvPr/>
          </p:nvGrpSpPr>
          <p:grpSpPr bwMode="auto">
            <a:xfrm>
              <a:off x="3010" y="3476"/>
              <a:ext cx="314" cy="195"/>
              <a:chOff x="2170" y="3380"/>
              <a:chExt cx="314" cy="185"/>
            </a:xfrm>
          </p:grpSpPr>
          <p:sp>
            <p:nvSpPr>
              <p:cNvPr id="24592" name="Line 1060"/>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593" name="Line 1061"/>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594" name="Line 1062"/>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4584" name="Text Box 1063"/>
          <p:cNvSpPr txBox="1">
            <a:spLocks noChangeArrowheads="1"/>
          </p:cNvSpPr>
          <p:nvPr/>
        </p:nvSpPr>
        <p:spPr bwMode="auto">
          <a:xfrm>
            <a:off x="5641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4585" name="Text Box 1064"/>
          <p:cNvSpPr txBox="1">
            <a:spLocks noChangeArrowheads="1"/>
          </p:cNvSpPr>
          <p:nvPr/>
        </p:nvSpPr>
        <p:spPr bwMode="auto">
          <a:xfrm>
            <a:off x="1524001"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sp>
        <p:nvSpPr>
          <p:cNvPr id="24586" name="Text Box 1065"/>
          <p:cNvSpPr txBox="1">
            <a:spLocks noChangeArrowheads="1"/>
          </p:cNvSpPr>
          <p:nvPr/>
        </p:nvSpPr>
        <p:spPr bwMode="auto">
          <a:xfrm>
            <a:off x="7210426"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4587" name="Rectangle 1066"/>
          <p:cNvSpPr>
            <a:spLocks noChangeArrowheads="1"/>
          </p:cNvSpPr>
          <p:nvPr/>
        </p:nvSpPr>
        <p:spPr bwMode="auto">
          <a:xfrm>
            <a:off x="1524000" y="5257801"/>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4588" name="TextBox 42"/>
          <p:cNvSpPr txBox="1">
            <a:spLocks noChangeArrowheads="1"/>
          </p:cNvSpPr>
          <p:nvPr/>
        </p:nvSpPr>
        <p:spPr bwMode="auto">
          <a:xfrm>
            <a:off x="6926263" y="133351"/>
            <a:ext cx="3592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This slide and next 4 based on slides by Eamonn Keogh</a:t>
            </a:r>
          </a:p>
        </p:txBody>
      </p:sp>
    </p:spTree>
    <p:extLst>
      <p:ext uri="{BB962C8B-B14F-4D97-AF65-F5344CB8AC3E}">
        <p14:creationId xmlns:p14="http://schemas.microsoft.com/office/powerpoint/2010/main" val="785891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1026"/>
          <p:cNvSpPr txBox="1">
            <a:spLocks noChangeArrowheads="1"/>
          </p:cNvSpPr>
          <p:nvPr/>
        </p:nvSpPr>
        <p:spPr bwMode="auto">
          <a:xfrm>
            <a:off x="1657350" y="133350"/>
            <a:ext cx="4241800" cy="1676400"/>
          </a:xfrm>
          <a:prstGeom prst="rect">
            <a:avLst/>
          </a:prstGeom>
          <a:noFill/>
          <a:ln w="9525">
            <a:noFill/>
            <a:miter lim="800000"/>
            <a:headEnd/>
            <a:tailEnd/>
          </a:ln>
          <a:effectLst/>
        </p:spPr>
        <p:txBody>
          <a:bodyPr>
            <a:spAutoFit/>
          </a:bodyPr>
          <a:lstStyle/>
          <a:p>
            <a:pPr>
              <a:defRPr/>
            </a:pP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Bottom-Up (</a:t>
            </a:r>
            <a:r>
              <a:rPr kumimoji="1" lang="en-US" altLang="zh-CN" b="1">
                <a:solidFill>
                  <a:schemeClr val="tx2"/>
                </a:solidFill>
                <a:effectLst>
                  <a:outerShdw blurRad="38100" dist="38100" dir="2700000" algn="tl">
                    <a:srgbClr val="DDDDDD"/>
                  </a:outerShdw>
                </a:effectLst>
                <a:latin typeface="Helvetica" pitchFamily="-111" charset="0"/>
                <a:ea typeface="SimSun" pitchFamily="2" charset="-122"/>
                <a:cs typeface="SimSun" pitchFamily="2" charset="-122"/>
              </a:rPr>
              <a:t>agglomerative</a:t>
            </a: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a:t>
            </a:r>
            <a:r>
              <a:rPr lang="en-US" sz="2000">
                <a:latin typeface="Arial" pitchFamily="-111" charset="0"/>
                <a:ea typeface="ＭＳ Ｐゴシック" pitchFamily="-111" charset="-128"/>
                <a:cs typeface="ＭＳ Ｐゴシック" pitchFamily="-111" charset="-128"/>
              </a:rPr>
              <a:t> Starting with each item in its own cluster, find the best pair to merge into a new cluster. Repeat until all clusters are fused together. </a:t>
            </a:r>
          </a:p>
        </p:txBody>
      </p:sp>
      <p:grpSp>
        <p:nvGrpSpPr>
          <p:cNvPr id="25603" name="Group 1027"/>
          <p:cNvGrpSpPr>
            <a:grpSpLocks/>
          </p:cNvGrpSpPr>
          <p:nvPr/>
        </p:nvGrpSpPr>
        <p:grpSpPr bwMode="auto">
          <a:xfrm>
            <a:off x="9640888" y="5689600"/>
            <a:ext cx="1027112" cy="973138"/>
            <a:chOff x="1267" y="3584"/>
            <a:chExt cx="647" cy="613"/>
          </a:xfrm>
        </p:grpSpPr>
        <p:grpSp>
          <p:nvGrpSpPr>
            <p:cNvPr id="25678" name="Group 1028"/>
            <p:cNvGrpSpPr>
              <a:grpSpLocks/>
            </p:cNvGrpSpPr>
            <p:nvPr/>
          </p:nvGrpSpPr>
          <p:grpSpPr bwMode="auto">
            <a:xfrm>
              <a:off x="1267" y="3735"/>
              <a:ext cx="647" cy="462"/>
              <a:chOff x="252" y="2364"/>
              <a:chExt cx="2258" cy="1608"/>
            </a:xfrm>
          </p:grpSpPr>
          <p:pic>
            <p:nvPicPr>
              <p:cNvPr id="25682"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3" name="Picture 1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79" name="Line 1031"/>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80" name="Line 1032"/>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81" name="Line 1033"/>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04" name="Group 1034"/>
          <p:cNvGrpSpPr>
            <a:grpSpLocks/>
          </p:cNvGrpSpPr>
          <p:nvPr/>
        </p:nvGrpSpPr>
        <p:grpSpPr bwMode="auto">
          <a:xfrm>
            <a:off x="9602788" y="4465639"/>
            <a:ext cx="1027112" cy="733425"/>
            <a:chOff x="252" y="2364"/>
            <a:chExt cx="2258" cy="1608"/>
          </a:xfrm>
        </p:grpSpPr>
        <p:pic>
          <p:nvPicPr>
            <p:cNvPr id="25676" name="Picture 1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7" name="Picture 10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Line 1037"/>
          <p:cNvSpPr>
            <a:spLocks noChangeShapeType="1"/>
          </p:cNvSpPr>
          <p:nvPr/>
        </p:nvSpPr>
        <p:spPr bwMode="auto">
          <a:xfrm flipH="1" flipV="1">
            <a:off x="10350500" y="4225926"/>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06" name="Line 1038"/>
          <p:cNvSpPr>
            <a:spLocks noChangeShapeType="1"/>
          </p:cNvSpPr>
          <p:nvPr/>
        </p:nvSpPr>
        <p:spPr bwMode="auto">
          <a:xfrm flipH="1" flipV="1">
            <a:off x="9859963" y="4225926"/>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07" name="Line 1039"/>
          <p:cNvSpPr>
            <a:spLocks noChangeShapeType="1"/>
          </p:cNvSpPr>
          <p:nvPr/>
        </p:nvSpPr>
        <p:spPr bwMode="auto">
          <a:xfrm flipH="1">
            <a:off x="9855201" y="4225925"/>
            <a:ext cx="498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08" name="Group 1040"/>
          <p:cNvGrpSpPr>
            <a:grpSpLocks/>
          </p:cNvGrpSpPr>
          <p:nvPr/>
        </p:nvGrpSpPr>
        <p:grpSpPr bwMode="auto">
          <a:xfrm>
            <a:off x="8823326" y="4084638"/>
            <a:ext cx="608013" cy="1147762"/>
            <a:chOff x="4598" y="2573"/>
            <a:chExt cx="383" cy="723"/>
          </a:xfrm>
        </p:grpSpPr>
        <p:pic>
          <p:nvPicPr>
            <p:cNvPr id="25670" name="Picture 10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8" y="2956"/>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1" name="Picture 1042"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1" y="2712"/>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72" name="Group 1043"/>
            <p:cNvGrpSpPr>
              <a:grpSpLocks/>
            </p:cNvGrpSpPr>
            <p:nvPr/>
          </p:nvGrpSpPr>
          <p:grpSpPr bwMode="auto">
            <a:xfrm>
              <a:off x="4638" y="2573"/>
              <a:ext cx="315" cy="169"/>
              <a:chOff x="2112" y="2976"/>
              <a:chExt cx="703" cy="377"/>
            </a:xfrm>
          </p:grpSpPr>
          <p:sp>
            <p:nvSpPr>
              <p:cNvPr id="25673" name="Line 1044"/>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74" name="Line 1045"/>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75" name="Line 1046"/>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09" name="Group 1047"/>
          <p:cNvGrpSpPr>
            <a:grpSpLocks/>
          </p:cNvGrpSpPr>
          <p:nvPr/>
        </p:nvGrpSpPr>
        <p:grpSpPr bwMode="auto">
          <a:xfrm>
            <a:off x="3706813" y="5770564"/>
            <a:ext cx="1027112" cy="973137"/>
            <a:chOff x="1165" y="3566"/>
            <a:chExt cx="647" cy="613"/>
          </a:xfrm>
        </p:grpSpPr>
        <p:grpSp>
          <p:nvGrpSpPr>
            <p:cNvPr id="25663" name="Group 1048"/>
            <p:cNvGrpSpPr>
              <a:grpSpLocks/>
            </p:cNvGrpSpPr>
            <p:nvPr/>
          </p:nvGrpSpPr>
          <p:grpSpPr bwMode="auto">
            <a:xfrm>
              <a:off x="1165" y="3717"/>
              <a:ext cx="647" cy="462"/>
              <a:chOff x="252" y="2364"/>
              <a:chExt cx="2258" cy="1608"/>
            </a:xfrm>
          </p:grpSpPr>
          <p:pic>
            <p:nvPicPr>
              <p:cNvPr id="25668" name="Picture 10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9" name="Picture 1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64" name="Group 1051"/>
            <p:cNvGrpSpPr>
              <a:grpSpLocks/>
            </p:cNvGrpSpPr>
            <p:nvPr/>
          </p:nvGrpSpPr>
          <p:grpSpPr bwMode="auto">
            <a:xfrm>
              <a:off x="1324" y="3566"/>
              <a:ext cx="314" cy="83"/>
              <a:chOff x="1324" y="3566"/>
              <a:chExt cx="314" cy="83"/>
            </a:xfrm>
          </p:grpSpPr>
          <p:sp>
            <p:nvSpPr>
              <p:cNvPr id="25665" name="Line 1052"/>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66" name="Line 1053"/>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67" name="Line 1054"/>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25610" name="Picture 10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0726" y="4603750"/>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Line 1056"/>
          <p:cNvSpPr>
            <a:spLocks noChangeShapeType="1"/>
          </p:cNvSpPr>
          <p:nvPr/>
        </p:nvSpPr>
        <p:spPr bwMode="auto">
          <a:xfrm flipH="1" flipV="1">
            <a:off x="3371850" y="4108450"/>
            <a:ext cx="0" cy="27940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12" name="Line 1057"/>
          <p:cNvSpPr>
            <a:spLocks noChangeShapeType="1"/>
          </p:cNvSpPr>
          <p:nvPr/>
        </p:nvSpPr>
        <p:spPr bwMode="auto">
          <a:xfrm flipH="1">
            <a:off x="3360739" y="4100513"/>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1058"/>
          <p:cNvSpPr>
            <a:spLocks noChangeShapeType="1"/>
          </p:cNvSpPr>
          <p:nvPr/>
        </p:nvSpPr>
        <p:spPr bwMode="auto">
          <a:xfrm rot="5400000" flipH="1">
            <a:off x="4065588" y="4132263"/>
            <a:ext cx="984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14" name="Group 1059"/>
          <p:cNvGrpSpPr>
            <a:grpSpLocks/>
          </p:cNvGrpSpPr>
          <p:nvPr/>
        </p:nvGrpSpPr>
        <p:grpSpPr bwMode="auto">
          <a:xfrm>
            <a:off x="4818063" y="5527676"/>
            <a:ext cx="760412" cy="1216025"/>
            <a:chOff x="2072" y="3380"/>
            <a:chExt cx="479" cy="802"/>
          </a:xfrm>
        </p:grpSpPr>
        <p:pic>
          <p:nvPicPr>
            <p:cNvPr id="25657" name="Picture 1060"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Picture 1061"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59" name="Group 1062"/>
            <p:cNvGrpSpPr>
              <a:grpSpLocks/>
            </p:cNvGrpSpPr>
            <p:nvPr/>
          </p:nvGrpSpPr>
          <p:grpSpPr bwMode="auto">
            <a:xfrm>
              <a:off x="2170" y="3380"/>
              <a:ext cx="314" cy="185"/>
              <a:chOff x="2170" y="3380"/>
              <a:chExt cx="314" cy="185"/>
            </a:xfrm>
          </p:grpSpPr>
          <p:sp>
            <p:nvSpPr>
              <p:cNvPr id="25660" name="Line 106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61" name="Line 106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62" name="Line 106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15" name="Group 1066"/>
          <p:cNvGrpSpPr>
            <a:grpSpLocks/>
          </p:cNvGrpSpPr>
          <p:nvPr/>
        </p:nvGrpSpPr>
        <p:grpSpPr bwMode="auto">
          <a:xfrm>
            <a:off x="2817814" y="5491164"/>
            <a:ext cx="776287" cy="1252537"/>
            <a:chOff x="2663" y="3356"/>
            <a:chExt cx="489" cy="789"/>
          </a:xfrm>
        </p:grpSpPr>
        <p:pic>
          <p:nvPicPr>
            <p:cNvPr id="25651" name="Picture 10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Picture 1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53" name="Group 1069"/>
            <p:cNvGrpSpPr>
              <a:grpSpLocks/>
            </p:cNvGrpSpPr>
            <p:nvPr/>
          </p:nvGrpSpPr>
          <p:grpSpPr bwMode="auto">
            <a:xfrm>
              <a:off x="2758" y="3356"/>
              <a:ext cx="314" cy="209"/>
              <a:chOff x="2170" y="3380"/>
              <a:chExt cx="314" cy="185"/>
            </a:xfrm>
          </p:grpSpPr>
          <p:sp>
            <p:nvSpPr>
              <p:cNvPr id="25654" name="Line 1070"/>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55" name="Line 1071"/>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56" name="Line 1072"/>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16" name="Group 1073"/>
          <p:cNvGrpSpPr>
            <a:grpSpLocks/>
          </p:cNvGrpSpPr>
          <p:nvPr/>
        </p:nvGrpSpPr>
        <p:grpSpPr bwMode="auto">
          <a:xfrm>
            <a:off x="6110289" y="5518150"/>
            <a:ext cx="815975" cy="1206500"/>
            <a:chOff x="2889" y="3476"/>
            <a:chExt cx="514" cy="760"/>
          </a:xfrm>
        </p:grpSpPr>
        <p:pic>
          <p:nvPicPr>
            <p:cNvPr id="25645" name="Picture 1074"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6" name="Picture 1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47" name="Group 1076"/>
            <p:cNvGrpSpPr>
              <a:grpSpLocks/>
            </p:cNvGrpSpPr>
            <p:nvPr/>
          </p:nvGrpSpPr>
          <p:grpSpPr bwMode="auto">
            <a:xfrm>
              <a:off x="3010" y="3476"/>
              <a:ext cx="314" cy="195"/>
              <a:chOff x="2170" y="3380"/>
              <a:chExt cx="314" cy="185"/>
            </a:xfrm>
          </p:grpSpPr>
          <p:sp>
            <p:nvSpPr>
              <p:cNvPr id="25648" name="Line 1077"/>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49" name="Line 1078"/>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50" name="Line 1079"/>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5617" name="Text Box 1080"/>
          <p:cNvSpPr txBox="1">
            <a:spLocks noChangeArrowheads="1"/>
          </p:cNvSpPr>
          <p:nvPr/>
        </p:nvSpPr>
        <p:spPr bwMode="auto">
          <a:xfrm>
            <a:off x="5641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5618" name="Text Box 1081"/>
          <p:cNvSpPr txBox="1">
            <a:spLocks noChangeArrowheads="1"/>
          </p:cNvSpPr>
          <p:nvPr/>
        </p:nvSpPr>
        <p:spPr bwMode="auto">
          <a:xfrm>
            <a:off x="1524001"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sp>
        <p:nvSpPr>
          <p:cNvPr id="25619" name="Text Box 1082"/>
          <p:cNvSpPr txBox="1">
            <a:spLocks noChangeArrowheads="1"/>
          </p:cNvSpPr>
          <p:nvPr/>
        </p:nvSpPr>
        <p:spPr bwMode="auto">
          <a:xfrm>
            <a:off x="7210426"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5620" name="Rectangle 1083"/>
          <p:cNvSpPr>
            <a:spLocks noChangeArrowheads="1"/>
          </p:cNvSpPr>
          <p:nvPr/>
        </p:nvSpPr>
        <p:spPr bwMode="auto">
          <a:xfrm>
            <a:off x="1524000" y="5257801"/>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5621" name="Rectangle 1084"/>
          <p:cNvSpPr>
            <a:spLocks noChangeArrowheads="1"/>
          </p:cNvSpPr>
          <p:nvPr/>
        </p:nvSpPr>
        <p:spPr bwMode="auto">
          <a:xfrm>
            <a:off x="1524000" y="3790951"/>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5622" name="Text Box 1085"/>
          <p:cNvSpPr txBox="1">
            <a:spLocks noChangeArrowheads="1"/>
          </p:cNvSpPr>
          <p:nvPr/>
        </p:nvSpPr>
        <p:spPr bwMode="auto">
          <a:xfrm>
            <a:off x="1524001" y="408940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5623" name="Group 1086"/>
          <p:cNvGrpSpPr>
            <a:grpSpLocks/>
          </p:cNvGrpSpPr>
          <p:nvPr/>
        </p:nvGrpSpPr>
        <p:grpSpPr bwMode="auto">
          <a:xfrm>
            <a:off x="3640138" y="4184650"/>
            <a:ext cx="1027112" cy="973138"/>
            <a:chOff x="1267" y="3584"/>
            <a:chExt cx="647" cy="613"/>
          </a:xfrm>
        </p:grpSpPr>
        <p:grpSp>
          <p:nvGrpSpPr>
            <p:cNvPr id="25639" name="Group 1087"/>
            <p:cNvGrpSpPr>
              <a:grpSpLocks/>
            </p:cNvGrpSpPr>
            <p:nvPr/>
          </p:nvGrpSpPr>
          <p:grpSpPr bwMode="auto">
            <a:xfrm>
              <a:off x="1267" y="3735"/>
              <a:ext cx="647" cy="462"/>
              <a:chOff x="252" y="2364"/>
              <a:chExt cx="2258" cy="1608"/>
            </a:xfrm>
          </p:grpSpPr>
          <p:pic>
            <p:nvPicPr>
              <p:cNvPr id="25643" name="Picture 10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Picture 10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40" name="Line 1090"/>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41" name="Line 1091"/>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42" name="Line 1092"/>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5624" name="Picture 10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1401" y="4606925"/>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1094"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789" y="4219575"/>
            <a:ext cx="30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26" name="Group 1095"/>
          <p:cNvGrpSpPr>
            <a:grpSpLocks/>
          </p:cNvGrpSpPr>
          <p:nvPr/>
        </p:nvGrpSpPr>
        <p:grpSpPr bwMode="auto">
          <a:xfrm>
            <a:off x="4914901" y="3998914"/>
            <a:ext cx="500063" cy="268287"/>
            <a:chOff x="2112" y="2976"/>
            <a:chExt cx="703" cy="377"/>
          </a:xfrm>
        </p:grpSpPr>
        <p:sp>
          <p:nvSpPr>
            <p:cNvPr id="25636" name="Line 1096"/>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37" name="Line 1097"/>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38" name="Line 1098"/>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7" name="Group 1099"/>
          <p:cNvGrpSpPr>
            <a:grpSpLocks/>
          </p:cNvGrpSpPr>
          <p:nvPr/>
        </p:nvGrpSpPr>
        <p:grpSpPr bwMode="auto">
          <a:xfrm>
            <a:off x="6132513" y="3994151"/>
            <a:ext cx="760412" cy="1216025"/>
            <a:chOff x="2072" y="3380"/>
            <a:chExt cx="479" cy="802"/>
          </a:xfrm>
        </p:grpSpPr>
        <p:pic>
          <p:nvPicPr>
            <p:cNvPr id="25630" name="Picture 1100"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1101"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32" name="Group 1102"/>
            <p:cNvGrpSpPr>
              <a:grpSpLocks/>
            </p:cNvGrpSpPr>
            <p:nvPr/>
          </p:nvGrpSpPr>
          <p:grpSpPr bwMode="auto">
            <a:xfrm>
              <a:off x="2170" y="3380"/>
              <a:ext cx="314" cy="185"/>
              <a:chOff x="2170" y="3380"/>
              <a:chExt cx="314" cy="185"/>
            </a:xfrm>
          </p:grpSpPr>
          <p:sp>
            <p:nvSpPr>
              <p:cNvPr id="25633" name="Line 110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34" name="Line 110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35" name="Line 110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5628" name="Text Box 1106"/>
          <p:cNvSpPr txBox="1">
            <a:spLocks noChangeArrowheads="1"/>
          </p:cNvSpPr>
          <p:nvPr/>
        </p:nvSpPr>
        <p:spPr bwMode="auto">
          <a:xfrm>
            <a:off x="5575300" y="4518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5629" name="Text Box 1107"/>
          <p:cNvSpPr txBox="1">
            <a:spLocks noChangeArrowheads="1"/>
          </p:cNvSpPr>
          <p:nvPr/>
        </p:nvSpPr>
        <p:spPr bwMode="auto">
          <a:xfrm>
            <a:off x="7210426" y="4213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Tree>
    <p:extLst>
      <p:ext uri="{BB962C8B-B14F-4D97-AF65-F5344CB8AC3E}">
        <p14:creationId xmlns:p14="http://schemas.microsoft.com/office/powerpoint/2010/main" val="2414185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1026"/>
          <p:cNvSpPr txBox="1">
            <a:spLocks noChangeArrowheads="1"/>
          </p:cNvSpPr>
          <p:nvPr/>
        </p:nvSpPr>
        <p:spPr bwMode="auto">
          <a:xfrm>
            <a:off x="1657350" y="133350"/>
            <a:ext cx="4241800" cy="1676400"/>
          </a:xfrm>
          <a:prstGeom prst="rect">
            <a:avLst/>
          </a:prstGeom>
          <a:noFill/>
          <a:ln w="9525">
            <a:noFill/>
            <a:miter lim="800000"/>
            <a:headEnd/>
            <a:tailEnd/>
          </a:ln>
          <a:effectLst/>
        </p:spPr>
        <p:txBody>
          <a:bodyPr>
            <a:spAutoFit/>
          </a:bodyPr>
          <a:lstStyle/>
          <a:p>
            <a:pPr>
              <a:defRPr/>
            </a:pP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Bottom-Up (</a:t>
            </a:r>
            <a:r>
              <a:rPr kumimoji="1" lang="en-US" altLang="zh-CN" b="1">
                <a:solidFill>
                  <a:schemeClr val="tx2"/>
                </a:solidFill>
                <a:effectLst>
                  <a:outerShdw blurRad="38100" dist="38100" dir="2700000" algn="tl">
                    <a:srgbClr val="DDDDDD"/>
                  </a:outerShdw>
                </a:effectLst>
                <a:latin typeface="Helvetica" pitchFamily="-111" charset="0"/>
                <a:ea typeface="SimSun" pitchFamily="2" charset="-122"/>
                <a:cs typeface="SimSun" pitchFamily="2" charset="-122"/>
              </a:rPr>
              <a:t>agglomerative</a:t>
            </a: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a:t>
            </a:r>
            <a:r>
              <a:rPr lang="en-US" sz="2000">
                <a:latin typeface="Arial" pitchFamily="-111" charset="0"/>
                <a:ea typeface="ＭＳ Ｐゴシック" pitchFamily="-111" charset="-128"/>
                <a:cs typeface="ＭＳ Ｐゴシック" pitchFamily="-111" charset="-128"/>
              </a:rPr>
              <a:t> Starting with each item in its own cluster, find the best pair to merge into a new cluster. Repeat until all clusters are fused together. </a:t>
            </a:r>
          </a:p>
        </p:txBody>
      </p:sp>
      <p:grpSp>
        <p:nvGrpSpPr>
          <p:cNvPr id="26627" name="Group 1027"/>
          <p:cNvGrpSpPr>
            <a:grpSpLocks/>
          </p:cNvGrpSpPr>
          <p:nvPr/>
        </p:nvGrpSpPr>
        <p:grpSpPr bwMode="auto">
          <a:xfrm>
            <a:off x="9640888" y="5689600"/>
            <a:ext cx="1027112" cy="973138"/>
            <a:chOff x="1267" y="3584"/>
            <a:chExt cx="647" cy="613"/>
          </a:xfrm>
        </p:grpSpPr>
        <p:grpSp>
          <p:nvGrpSpPr>
            <p:cNvPr id="26750" name="Group 1028"/>
            <p:cNvGrpSpPr>
              <a:grpSpLocks/>
            </p:cNvGrpSpPr>
            <p:nvPr/>
          </p:nvGrpSpPr>
          <p:grpSpPr bwMode="auto">
            <a:xfrm>
              <a:off x="1267" y="3735"/>
              <a:ext cx="647" cy="462"/>
              <a:chOff x="252" y="2364"/>
              <a:chExt cx="2258" cy="1608"/>
            </a:xfrm>
          </p:grpSpPr>
          <p:pic>
            <p:nvPicPr>
              <p:cNvPr id="26754"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55" name="Picture 1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751" name="Line 1031"/>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52" name="Line 1032"/>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53" name="Line 1033"/>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28" name="Group 1034"/>
          <p:cNvGrpSpPr>
            <a:grpSpLocks/>
          </p:cNvGrpSpPr>
          <p:nvPr/>
        </p:nvGrpSpPr>
        <p:grpSpPr bwMode="auto">
          <a:xfrm>
            <a:off x="9602788" y="4465639"/>
            <a:ext cx="1027112" cy="733425"/>
            <a:chOff x="252" y="2364"/>
            <a:chExt cx="2258" cy="1608"/>
          </a:xfrm>
        </p:grpSpPr>
        <p:pic>
          <p:nvPicPr>
            <p:cNvPr id="26748" name="Picture 1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9" name="Picture 10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9" name="Line 1037"/>
          <p:cNvSpPr>
            <a:spLocks noChangeShapeType="1"/>
          </p:cNvSpPr>
          <p:nvPr/>
        </p:nvSpPr>
        <p:spPr bwMode="auto">
          <a:xfrm flipH="1" flipV="1">
            <a:off x="10350500" y="4225926"/>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30" name="Line 1038"/>
          <p:cNvSpPr>
            <a:spLocks noChangeShapeType="1"/>
          </p:cNvSpPr>
          <p:nvPr/>
        </p:nvSpPr>
        <p:spPr bwMode="auto">
          <a:xfrm flipH="1" flipV="1">
            <a:off x="9859963" y="4225926"/>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31" name="Line 1039"/>
          <p:cNvSpPr>
            <a:spLocks noChangeShapeType="1"/>
          </p:cNvSpPr>
          <p:nvPr/>
        </p:nvSpPr>
        <p:spPr bwMode="auto">
          <a:xfrm flipH="1">
            <a:off x="9855201" y="4225925"/>
            <a:ext cx="498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32" name="Group 1040"/>
          <p:cNvGrpSpPr>
            <a:grpSpLocks/>
          </p:cNvGrpSpPr>
          <p:nvPr/>
        </p:nvGrpSpPr>
        <p:grpSpPr bwMode="auto">
          <a:xfrm>
            <a:off x="8823326" y="4084638"/>
            <a:ext cx="608013" cy="1147762"/>
            <a:chOff x="4598" y="2573"/>
            <a:chExt cx="383" cy="723"/>
          </a:xfrm>
        </p:grpSpPr>
        <p:pic>
          <p:nvPicPr>
            <p:cNvPr id="26742" name="Picture 10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8" y="2956"/>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3" name="Picture 1042"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1" y="2712"/>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44" name="Group 1043"/>
            <p:cNvGrpSpPr>
              <a:grpSpLocks/>
            </p:cNvGrpSpPr>
            <p:nvPr/>
          </p:nvGrpSpPr>
          <p:grpSpPr bwMode="auto">
            <a:xfrm>
              <a:off x="4638" y="2573"/>
              <a:ext cx="315" cy="169"/>
              <a:chOff x="2112" y="2976"/>
              <a:chExt cx="703" cy="377"/>
            </a:xfrm>
          </p:grpSpPr>
          <p:sp>
            <p:nvSpPr>
              <p:cNvPr id="26745" name="Line 1044"/>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46" name="Line 1045"/>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47" name="Line 1046"/>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633" name="Group 1047"/>
          <p:cNvGrpSpPr>
            <a:grpSpLocks/>
          </p:cNvGrpSpPr>
          <p:nvPr/>
        </p:nvGrpSpPr>
        <p:grpSpPr bwMode="auto">
          <a:xfrm>
            <a:off x="8813801" y="2295526"/>
            <a:ext cx="1806575" cy="1331913"/>
            <a:chOff x="746" y="1753"/>
            <a:chExt cx="1138" cy="839"/>
          </a:xfrm>
        </p:grpSpPr>
        <p:pic>
          <p:nvPicPr>
            <p:cNvPr id="26727" name="Picture 1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8" name="Picture 1049"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29" name="Group 1050"/>
            <p:cNvGrpSpPr>
              <a:grpSpLocks/>
            </p:cNvGrpSpPr>
            <p:nvPr/>
          </p:nvGrpSpPr>
          <p:grpSpPr bwMode="auto">
            <a:xfrm>
              <a:off x="1237" y="2109"/>
              <a:ext cx="647" cy="462"/>
              <a:chOff x="252" y="2364"/>
              <a:chExt cx="2258" cy="1608"/>
            </a:xfrm>
          </p:grpSpPr>
          <p:pic>
            <p:nvPicPr>
              <p:cNvPr id="26740" name="Picture 1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1" name="Picture 1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730" name="Line 1053"/>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31" name="Line 1054"/>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32" name="Line 1055"/>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3" name="Line 1056"/>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4" name="Line 1057"/>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735" name="Group 1058"/>
            <p:cNvGrpSpPr>
              <a:grpSpLocks/>
            </p:cNvGrpSpPr>
            <p:nvPr/>
          </p:nvGrpSpPr>
          <p:grpSpPr bwMode="auto">
            <a:xfrm>
              <a:off x="786" y="1869"/>
              <a:ext cx="315" cy="169"/>
              <a:chOff x="2112" y="2976"/>
              <a:chExt cx="703" cy="377"/>
            </a:xfrm>
          </p:grpSpPr>
          <p:sp>
            <p:nvSpPr>
              <p:cNvPr id="26737" name="Line 1059"/>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38" name="Line 1060"/>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39" name="Line 1061"/>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736" name="Line 1062"/>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34" name="Group 1063"/>
          <p:cNvGrpSpPr>
            <a:grpSpLocks/>
          </p:cNvGrpSpPr>
          <p:nvPr/>
        </p:nvGrpSpPr>
        <p:grpSpPr bwMode="auto">
          <a:xfrm>
            <a:off x="3706813" y="5770564"/>
            <a:ext cx="1027112" cy="973137"/>
            <a:chOff x="1165" y="3566"/>
            <a:chExt cx="647" cy="613"/>
          </a:xfrm>
        </p:grpSpPr>
        <p:grpSp>
          <p:nvGrpSpPr>
            <p:cNvPr id="26720" name="Group 1064"/>
            <p:cNvGrpSpPr>
              <a:grpSpLocks/>
            </p:cNvGrpSpPr>
            <p:nvPr/>
          </p:nvGrpSpPr>
          <p:grpSpPr bwMode="auto">
            <a:xfrm>
              <a:off x="1165" y="3717"/>
              <a:ext cx="647" cy="462"/>
              <a:chOff x="252" y="2364"/>
              <a:chExt cx="2258" cy="1608"/>
            </a:xfrm>
          </p:grpSpPr>
          <p:pic>
            <p:nvPicPr>
              <p:cNvPr id="26725" name="Picture 10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 name="Picture 10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721" name="Group 1067"/>
            <p:cNvGrpSpPr>
              <a:grpSpLocks/>
            </p:cNvGrpSpPr>
            <p:nvPr/>
          </p:nvGrpSpPr>
          <p:grpSpPr bwMode="auto">
            <a:xfrm>
              <a:off x="1324" y="3566"/>
              <a:ext cx="314" cy="83"/>
              <a:chOff x="1324" y="3566"/>
              <a:chExt cx="314" cy="83"/>
            </a:xfrm>
          </p:grpSpPr>
          <p:sp>
            <p:nvSpPr>
              <p:cNvPr id="26722" name="Line 1068"/>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23" name="Line 1069"/>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24" name="Line 1070"/>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26635" name="Picture 10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0726" y="4603750"/>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Line 1072"/>
          <p:cNvSpPr>
            <a:spLocks noChangeShapeType="1"/>
          </p:cNvSpPr>
          <p:nvPr/>
        </p:nvSpPr>
        <p:spPr bwMode="auto">
          <a:xfrm flipH="1" flipV="1">
            <a:off x="3371850" y="4108450"/>
            <a:ext cx="0" cy="27940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37" name="Line 1073"/>
          <p:cNvSpPr>
            <a:spLocks noChangeShapeType="1"/>
          </p:cNvSpPr>
          <p:nvPr/>
        </p:nvSpPr>
        <p:spPr bwMode="auto">
          <a:xfrm flipH="1">
            <a:off x="3360739" y="4100513"/>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074"/>
          <p:cNvSpPr>
            <a:spLocks noChangeShapeType="1"/>
          </p:cNvSpPr>
          <p:nvPr/>
        </p:nvSpPr>
        <p:spPr bwMode="auto">
          <a:xfrm rot="5400000" flipH="1">
            <a:off x="4065588" y="4132263"/>
            <a:ext cx="984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39" name="Group 1075"/>
          <p:cNvGrpSpPr>
            <a:grpSpLocks/>
          </p:cNvGrpSpPr>
          <p:nvPr/>
        </p:nvGrpSpPr>
        <p:grpSpPr bwMode="auto">
          <a:xfrm>
            <a:off x="4818063" y="5527676"/>
            <a:ext cx="760412" cy="1216025"/>
            <a:chOff x="2072" y="3380"/>
            <a:chExt cx="479" cy="802"/>
          </a:xfrm>
        </p:grpSpPr>
        <p:pic>
          <p:nvPicPr>
            <p:cNvPr id="26714" name="Picture 1076"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5" name="Picture 1077"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16" name="Group 1078"/>
            <p:cNvGrpSpPr>
              <a:grpSpLocks/>
            </p:cNvGrpSpPr>
            <p:nvPr/>
          </p:nvGrpSpPr>
          <p:grpSpPr bwMode="auto">
            <a:xfrm>
              <a:off x="2170" y="3380"/>
              <a:ext cx="314" cy="185"/>
              <a:chOff x="2170" y="3380"/>
              <a:chExt cx="314" cy="185"/>
            </a:xfrm>
          </p:grpSpPr>
          <p:sp>
            <p:nvSpPr>
              <p:cNvPr id="26717" name="Line 1079"/>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18" name="Line 1080"/>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19" name="Line 1081"/>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640" name="Group 1082"/>
          <p:cNvGrpSpPr>
            <a:grpSpLocks/>
          </p:cNvGrpSpPr>
          <p:nvPr/>
        </p:nvGrpSpPr>
        <p:grpSpPr bwMode="auto">
          <a:xfrm>
            <a:off x="2817814" y="5491164"/>
            <a:ext cx="776287" cy="1252537"/>
            <a:chOff x="2663" y="3356"/>
            <a:chExt cx="489" cy="789"/>
          </a:xfrm>
        </p:grpSpPr>
        <p:pic>
          <p:nvPicPr>
            <p:cNvPr id="26708" name="Picture 10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9" name="Picture 10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10" name="Group 1085"/>
            <p:cNvGrpSpPr>
              <a:grpSpLocks/>
            </p:cNvGrpSpPr>
            <p:nvPr/>
          </p:nvGrpSpPr>
          <p:grpSpPr bwMode="auto">
            <a:xfrm>
              <a:off x="2758" y="3356"/>
              <a:ext cx="314" cy="209"/>
              <a:chOff x="2170" y="3380"/>
              <a:chExt cx="314" cy="185"/>
            </a:xfrm>
          </p:grpSpPr>
          <p:sp>
            <p:nvSpPr>
              <p:cNvPr id="26711" name="Line 1086"/>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12" name="Line 1087"/>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13" name="Line 1088"/>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641" name="Group 1089"/>
          <p:cNvGrpSpPr>
            <a:grpSpLocks/>
          </p:cNvGrpSpPr>
          <p:nvPr/>
        </p:nvGrpSpPr>
        <p:grpSpPr bwMode="auto">
          <a:xfrm>
            <a:off x="6110289" y="5518150"/>
            <a:ext cx="815975" cy="1206500"/>
            <a:chOff x="2889" y="3476"/>
            <a:chExt cx="514" cy="760"/>
          </a:xfrm>
        </p:grpSpPr>
        <p:pic>
          <p:nvPicPr>
            <p:cNvPr id="26702" name="Picture 1090"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3" name="Picture 1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04" name="Group 1092"/>
            <p:cNvGrpSpPr>
              <a:grpSpLocks/>
            </p:cNvGrpSpPr>
            <p:nvPr/>
          </p:nvGrpSpPr>
          <p:grpSpPr bwMode="auto">
            <a:xfrm>
              <a:off x="3010" y="3476"/>
              <a:ext cx="314" cy="195"/>
              <a:chOff x="2170" y="3380"/>
              <a:chExt cx="314" cy="185"/>
            </a:xfrm>
          </p:grpSpPr>
          <p:sp>
            <p:nvSpPr>
              <p:cNvPr id="26705" name="Line 109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06" name="Line 109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07" name="Line 109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6642" name="Text Box 1096"/>
          <p:cNvSpPr txBox="1">
            <a:spLocks noChangeArrowheads="1"/>
          </p:cNvSpPr>
          <p:nvPr/>
        </p:nvSpPr>
        <p:spPr bwMode="auto">
          <a:xfrm>
            <a:off x="5641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6643" name="Text Box 1097"/>
          <p:cNvSpPr txBox="1">
            <a:spLocks noChangeArrowheads="1"/>
          </p:cNvSpPr>
          <p:nvPr/>
        </p:nvSpPr>
        <p:spPr bwMode="auto">
          <a:xfrm>
            <a:off x="1524001"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sp>
        <p:nvSpPr>
          <p:cNvPr id="26644" name="Text Box 1098"/>
          <p:cNvSpPr txBox="1">
            <a:spLocks noChangeArrowheads="1"/>
          </p:cNvSpPr>
          <p:nvPr/>
        </p:nvSpPr>
        <p:spPr bwMode="auto">
          <a:xfrm>
            <a:off x="7210426"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6645" name="Rectangle 1099"/>
          <p:cNvSpPr>
            <a:spLocks noChangeArrowheads="1"/>
          </p:cNvSpPr>
          <p:nvPr/>
        </p:nvSpPr>
        <p:spPr bwMode="auto">
          <a:xfrm>
            <a:off x="1524000" y="5257801"/>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6646" name="Rectangle 1100"/>
          <p:cNvSpPr>
            <a:spLocks noChangeArrowheads="1"/>
          </p:cNvSpPr>
          <p:nvPr/>
        </p:nvSpPr>
        <p:spPr bwMode="auto">
          <a:xfrm>
            <a:off x="1524000" y="3790951"/>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6647" name="Rectangle 1101"/>
          <p:cNvSpPr>
            <a:spLocks noChangeArrowheads="1"/>
          </p:cNvSpPr>
          <p:nvPr/>
        </p:nvSpPr>
        <p:spPr bwMode="auto">
          <a:xfrm>
            <a:off x="1524000" y="2000251"/>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6648" name="Text Box 1102"/>
          <p:cNvSpPr txBox="1">
            <a:spLocks noChangeArrowheads="1"/>
          </p:cNvSpPr>
          <p:nvPr/>
        </p:nvSpPr>
        <p:spPr bwMode="auto">
          <a:xfrm>
            <a:off x="1524001" y="408940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6649" name="Group 1103"/>
          <p:cNvGrpSpPr>
            <a:grpSpLocks/>
          </p:cNvGrpSpPr>
          <p:nvPr/>
        </p:nvGrpSpPr>
        <p:grpSpPr bwMode="auto">
          <a:xfrm>
            <a:off x="3640138" y="4184650"/>
            <a:ext cx="1027112" cy="973138"/>
            <a:chOff x="1267" y="3584"/>
            <a:chExt cx="647" cy="613"/>
          </a:xfrm>
        </p:grpSpPr>
        <p:grpSp>
          <p:nvGrpSpPr>
            <p:cNvPr id="26696" name="Group 1104"/>
            <p:cNvGrpSpPr>
              <a:grpSpLocks/>
            </p:cNvGrpSpPr>
            <p:nvPr/>
          </p:nvGrpSpPr>
          <p:grpSpPr bwMode="auto">
            <a:xfrm>
              <a:off x="1267" y="3735"/>
              <a:ext cx="647" cy="462"/>
              <a:chOff x="252" y="2364"/>
              <a:chExt cx="2258" cy="1608"/>
            </a:xfrm>
          </p:grpSpPr>
          <p:pic>
            <p:nvPicPr>
              <p:cNvPr id="26700" name="Picture 1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1" name="Picture 1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97" name="Line 1107"/>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8" name="Line 1108"/>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9" name="Line 1109"/>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6650" name="Picture 11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1401" y="4606925"/>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1111"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789" y="4219575"/>
            <a:ext cx="30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52" name="Group 1112"/>
          <p:cNvGrpSpPr>
            <a:grpSpLocks/>
          </p:cNvGrpSpPr>
          <p:nvPr/>
        </p:nvGrpSpPr>
        <p:grpSpPr bwMode="auto">
          <a:xfrm>
            <a:off x="4914901" y="3998914"/>
            <a:ext cx="500063" cy="268287"/>
            <a:chOff x="2112" y="2976"/>
            <a:chExt cx="703" cy="377"/>
          </a:xfrm>
        </p:grpSpPr>
        <p:sp>
          <p:nvSpPr>
            <p:cNvPr id="26693" name="Line 1113"/>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4" name="Line 1114"/>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5" name="Line 1115"/>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53" name="Group 1116"/>
          <p:cNvGrpSpPr>
            <a:grpSpLocks/>
          </p:cNvGrpSpPr>
          <p:nvPr/>
        </p:nvGrpSpPr>
        <p:grpSpPr bwMode="auto">
          <a:xfrm>
            <a:off x="6132513" y="3994151"/>
            <a:ext cx="760412" cy="1216025"/>
            <a:chOff x="2072" y="3380"/>
            <a:chExt cx="479" cy="802"/>
          </a:xfrm>
        </p:grpSpPr>
        <p:pic>
          <p:nvPicPr>
            <p:cNvPr id="26687" name="Picture 1117"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8" name="Picture 1118"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89" name="Group 1119"/>
            <p:cNvGrpSpPr>
              <a:grpSpLocks/>
            </p:cNvGrpSpPr>
            <p:nvPr/>
          </p:nvGrpSpPr>
          <p:grpSpPr bwMode="auto">
            <a:xfrm>
              <a:off x="2170" y="3380"/>
              <a:ext cx="314" cy="185"/>
              <a:chOff x="2170" y="3380"/>
              <a:chExt cx="314" cy="185"/>
            </a:xfrm>
          </p:grpSpPr>
          <p:sp>
            <p:nvSpPr>
              <p:cNvPr id="26690" name="Line 1120"/>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1" name="Line 1121"/>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2" name="Line 1122"/>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6654" name="Text Box 1123"/>
          <p:cNvSpPr txBox="1">
            <a:spLocks noChangeArrowheads="1"/>
          </p:cNvSpPr>
          <p:nvPr/>
        </p:nvSpPr>
        <p:spPr bwMode="auto">
          <a:xfrm>
            <a:off x="5575300" y="4518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6655" name="Text Box 1124"/>
          <p:cNvSpPr txBox="1">
            <a:spLocks noChangeArrowheads="1"/>
          </p:cNvSpPr>
          <p:nvPr/>
        </p:nvSpPr>
        <p:spPr bwMode="auto">
          <a:xfrm>
            <a:off x="7210426" y="4213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6656" name="Text Box 1125"/>
          <p:cNvSpPr txBox="1">
            <a:spLocks noChangeArrowheads="1"/>
          </p:cNvSpPr>
          <p:nvPr/>
        </p:nvSpPr>
        <p:spPr bwMode="auto">
          <a:xfrm>
            <a:off x="1524001" y="254635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6657" name="Group 1126"/>
          <p:cNvGrpSpPr>
            <a:grpSpLocks/>
          </p:cNvGrpSpPr>
          <p:nvPr/>
        </p:nvGrpSpPr>
        <p:grpSpPr bwMode="auto">
          <a:xfrm>
            <a:off x="3289301" y="2400301"/>
            <a:ext cx="1806575" cy="1331913"/>
            <a:chOff x="746" y="1753"/>
            <a:chExt cx="1138" cy="839"/>
          </a:xfrm>
        </p:grpSpPr>
        <p:pic>
          <p:nvPicPr>
            <p:cNvPr id="26672" name="Picture 1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1128"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74" name="Group 1129"/>
            <p:cNvGrpSpPr>
              <a:grpSpLocks/>
            </p:cNvGrpSpPr>
            <p:nvPr/>
          </p:nvGrpSpPr>
          <p:grpSpPr bwMode="auto">
            <a:xfrm>
              <a:off x="1237" y="2109"/>
              <a:ext cx="647" cy="462"/>
              <a:chOff x="252" y="2364"/>
              <a:chExt cx="2258" cy="1608"/>
            </a:xfrm>
          </p:grpSpPr>
          <p:pic>
            <p:nvPicPr>
              <p:cNvPr id="26685" name="Picture 11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6" name="Picture 1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75" name="Line 1132"/>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76" name="Line 1133"/>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77" name="Line 1134"/>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8" name="Line 1135"/>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9" name="Line 1136"/>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80" name="Group 1137"/>
            <p:cNvGrpSpPr>
              <a:grpSpLocks/>
            </p:cNvGrpSpPr>
            <p:nvPr/>
          </p:nvGrpSpPr>
          <p:grpSpPr bwMode="auto">
            <a:xfrm>
              <a:off x="786" y="1869"/>
              <a:ext cx="315" cy="169"/>
              <a:chOff x="2112" y="2976"/>
              <a:chExt cx="703" cy="377"/>
            </a:xfrm>
          </p:grpSpPr>
          <p:sp>
            <p:nvSpPr>
              <p:cNvPr id="26682" name="Line 1138"/>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83" name="Line 1139"/>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84" name="Line 1140"/>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81" name="Line 1141"/>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58" name="Group 1142"/>
          <p:cNvGrpSpPr>
            <a:grpSpLocks/>
          </p:cNvGrpSpPr>
          <p:nvPr/>
        </p:nvGrpSpPr>
        <p:grpSpPr bwMode="auto">
          <a:xfrm>
            <a:off x="5708650" y="2511426"/>
            <a:ext cx="1416050" cy="1127125"/>
            <a:chOff x="2342" y="1528"/>
            <a:chExt cx="892" cy="710"/>
          </a:xfrm>
        </p:grpSpPr>
        <p:sp>
          <p:nvSpPr>
            <p:cNvPr id="26661" name="Line 1143"/>
            <p:cNvSpPr>
              <a:spLocks noChangeShapeType="1"/>
            </p:cNvSpPr>
            <p:nvPr/>
          </p:nvSpPr>
          <p:spPr bwMode="auto">
            <a:xfrm flipH="1" flipV="1">
              <a:off x="2418" y="1544"/>
              <a:ext cx="0" cy="176"/>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62" name="Line 1144"/>
            <p:cNvSpPr>
              <a:spLocks noChangeShapeType="1"/>
            </p:cNvSpPr>
            <p:nvPr/>
          </p:nvSpPr>
          <p:spPr bwMode="auto">
            <a:xfrm flipH="1">
              <a:off x="2411" y="1539"/>
              <a:ext cx="47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3" name="Line 1145"/>
            <p:cNvSpPr>
              <a:spLocks noChangeShapeType="1"/>
            </p:cNvSpPr>
            <p:nvPr/>
          </p:nvSpPr>
          <p:spPr bwMode="auto">
            <a:xfrm rot="5400000" flipH="1">
              <a:off x="2855" y="1559"/>
              <a:ext cx="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64" name="Group 1146"/>
            <p:cNvGrpSpPr>
              <a:grpSpLocks/>
            </p:cNvGrpSpPr>
            <p:nvPr/>
          </p:nvGrpSpPr>
          <p:grpSpPr bwMode="auto">
            <a:xfrm>
              <a:off x="2587" y="1592"/>
              <a:ext cx="647" cy="613"/>
              <a:chOff x="1267" y="3584"/>
              <a:chExt cx="647" cy="613"/>
            </a:xfrm>
          </p:grpSpPr>
          <p:grpSp>
            <p:nvGrpSpPr>
              <p:cNvPr id="26666" name="Group 1147"/>
              <p:cNvGrpSpPr>
                <a:grpSpLocks/>
              </p:cNvGrpSpPr>
              <p:nvPr/>
            </p:nvGrpSpPr>
            <p:grpSpPr bwMode="auto">
              <a:xfrm>
                <a:off x="1267" y="3735"/>
                <a:ext cx="647" cy="462"/>
                <a:chOff x="252" y="2364"/>
                <a:chExt cx="2258" cy="1608"/>
              </a:xfrm>
            </p:grpSpPr>
            <p:pic>
              <p:nvPicPr>
                <p:cNvPr id="26670" name="Picture 11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1" name="Picture 11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67" name="Line 1150"/>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68" name="Line 1151"/>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69" name="Line 1152"/>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6665" name="Picture 1153"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2" y="175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59" name="Text Box 1154"/>
          <p:cNvSpPr txBox="1">
            <a:spLocks noChangeArrowheads="1"/>
          </p:cNvSpPr>
          <p:nvPr/>
        </p:nvSpPr>
        <p:spPr bwMode="auto">
          <a:xfrm>
            <a:off x="7210426" y="2689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6660" name="Text Box 1155"/>
          <p:cNvSpPr txBox="1">
            <a:spLocks noChangeArrowheads="1"/>
          </p:cNvSpPr>
          <p:nvPr/>
        </p:nvSpPr>
        <p:spPr bwMode="auto">
          <a:xfrm>
            <a:off x="5156200" y="2955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Tree>
    <p:extLst>
      <p:ext uri="{BB962C8B-B14F-4D97-AF65-F5344CB8AC3E}">
        <p14:creationId xmlns:p14="http://schemas.microsoft.com/office/powerpoint/2010/main" val="4124962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8194676" y="215901"/>
            <a:ext cx="2282825" cy="1622425"/>
            <a:chOff x="98" y="300"/>
            <a:chExt cx="3214" cy="2284"/>
          </a:xfrm>
        </p:grpSpPr>
        <p:pic>
          <p:nvPicPr>
            <p:cNvPr id="27781" name="Picture 3"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3" name="Picture 5"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84" name="Group 6"/>
            <p:cNvGrpSpPr>
              <a:grpSpLocks/>
            </p:cNvGrpSpPr>
            <p:nvPr/>
          </p:nvGrpSpPr>
          <p:grpSpPr bwMode="auto">
            <a:xfrm>
              <a:off x="1865" y="1505"/>
              <a:ext cx="1447" cy="1031"/>
              <a:chOff x="252" y="2364"/>
              <a:chExt cx="2258" cy="1608"/>
            </a:xfrm>
          </p:grpSpPr>
          <p:pic>
            <p:nvPicPr>
              <p:cNvPr id="277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85" name="Line 9"/>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86" name="Line 10"/>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87" name="Line 11"/>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88" name="Line 12"/>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9" name="Line 13"/>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0" name="Line 14"/>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1" name="Line 15"/>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792" name="Group 16"/>
            <p:cNvGrpSpPr>
              <a:grpSpLocks/>
            </p:cNvGrpSpPr>
            <p:nvPr/>
          </p:nvGrpSpPr>
          <p:grpSpPr bwMode="auto">
            <a:xfrm>
              <a:off x="859" y="969"/>
              <a:ext cx="703" cy="377"/>
              <a:chOff x="2112" y="2976"/>
              <a:chExt cx="703" cy="377"/>
            </a:xfrm>
          </p:grpSpPr>
          <p:sp>
            <p:nvSpPr>
              <p:cNvPr id="27796" name="Line 17"/>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97" name="Line 18"/>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98" name="Line 19"/>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793" name="Line 20"/>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4" name="Line 21"/>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5" name="Line 22"/>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8135" name="Text Box 23"/>
          <p:cNvSpPr txBox="1">
            <a:spLocks noChangeArrowheads="1"/>
          </p:cNvSpPr>
          <p:nvPr/>
        </p:nvSpPr>
        <p:spPr bwMode="auto">
          <a:xfrm>
            <a:off x="1657350" y="133350"/>
            <a:ext cx="4241800" cy="1676400"/>
          </a:xfrm>
          <a:prstGeom prst="rect">
            <a:avLst/>
          </a:prstGeom>
          <a:noFill/>
          <a:ln w="9525">
            <a:noFill/>
            <a:miter lim="800000"/>
            <a:headEnd/>
            <a:tailEnd/>
          </a:ln>
          <a:effectLst/>
        </p:spPr>
        <p:txBody>
          <a:bodyPr>
            <a:spAutoFit/>
          </a:bodyPr>
          <a:lstStyle/>
          <a:p>
            <a:pPr>
              <a:defRPr/>
            </a:pP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Bottom-Up (</a:t>
            </a:r>
            <a:r>
              <a:rPr kumimoji="1" lang="en-US" altLang="zh-CN" b="1">
                <a:solidFill>
                  <a:schemeClr val="tx2"/>
                </a:solidFill>
                <a:effectLst>
                  <a:outerShdw blurRad="38100" dist="38100" dir="2700000" algn="tl">
                    <a:srgbClr val="DDDDDD"/>
                  </a:outerShdw>
                </a:effectLst>
                <a:latin typeface="Helvetica" pitchFamily="-111" charset="0"/>
                <a:ea typeface="SimSun" pitchFamily="2" charset="-122"/>
                <a:cs typeface="SimSun" pitchFamily="2" charset="-122"/>
              </a:rPr>
              <a:t>agglomerative</a:t>
            </a: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a:t>
            </a:r>
            <a:r>
              <a:rPr lang="en-US" sz="2000">
                <a:latin typeface="Arial" pitchFamily="-111" charset="0"/>
                <a:ea typeface="ＭＳ Ｐゴシック" pitchFamily="-111" charset="-128"/>
                <a:cs typeface="ＭＳ Ｐゴシック" pitchFamily="-111" charset="-128"/>
              </a:rPr>
              <a:t> Starting with each item in its own cluster, find the best pair to merge into a new cluster. Repeat until all clusters are fused together. </a:t>
            </a:r>
          </a:p>
        </p:txBody>
      </p:sp>
      <p:grpSp>
        <p:nvGrpSpPr>
          <p:cNvPr id="27652" name="Group 24"/>
          <p:cNvGrpSpPr>
            <a:grpSpLocks/>
          </p:cNvGrpSpPr>
          <p:nvPr/>
        </p:nvGrpSpPr>
        <p:grpSpPr bwMode="auto">
          <a:xfrm>
            <a:off x="9640888" y="5689600"/>
            <a:ext cx="1027112" cy="973138"/>
            <a:chOff x="1267" y="3584"/>
            <a:chExt cx="647" cy="613"/>
          </a:xfrm>
        </p:grpSpPr>
        <p:grpSp>
          <p:nvGrpSpPr>
            <p:cNvPr id="27775" name="Group 25"/>
            <p:cNvGrpSpPr>
              <a:grpSpLocks/>
            </p:cNvGrpSpPr>
            <p:nvPr/>
          </p:nvGrpSpPr>
          <p:grpSpPr bwMode="auto">
            <a:xfrm>
              <a:off x="1267" y="3735"/>
              <a:ext cx="647" cy="462"/>
              <a:chOff x="252" y="2364"/>
              <a:chExt cx="2258" cy="1608"/>
            </a:xfrm>
          </p:grpSpPr>
          <p:pic>
            <p:nvPicPr>
              <p:cNvPr id="27779"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0"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76" name="Line 28"/>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77" name="Line 29"/>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78" name="Line 30"/>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53" name="Group 31"/>
          <p:cNvGrpSpPr>
            <a:grpSpLocks/>
          </p:cNvGrpSpPr>
          <p:nvPr/>
        </p:nvGrpSpPr>
        <p:grpSpPr bwMode="auto">
          <a:xfrm>
            <a:off x="9602788" y="4465639"/>
            <a:ext cx="1027112" cy="733425"/>
            <a:chOff x="252" y="2364"/>
            <a:chExt cx="2258" cy="1608"/>
          </a:xfrm>
        </p:grpSpPr>
        <p:pic>
          <p:nvPicPr>
            <p:cNvPr id="2777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4" name="Picture 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Line 34"/>
          <p:cNvSpPr>
            <a:spLocks noChangeShapeType="1"/>
          </p:cNvSpPr>
          <p:nvPr/>
        </p:nvSpPr>
        <p:spPr bwMode="auto">
          <a:xfrm flipH="1" flipV="1">
            <a:off x="10350500" y="4225926"/>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55" name="Line 35"/>
          <p:cNvSpPr>
            <a:spLocks noChangeShapeType="1"/>
          </p:cNvSpPr>
          <p:nvPr/>
        </p:nvSpPr>
        <p:spPr bwMode="auto">
          <a:xfrm flipH="1" flipV="1">
            <a:off x="9859963" y="4225926"/>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56" name="Line 36"/>
          <p:cNvSpPr>
            <a:spLocks noChangeShapeType="1"/>
          </p:cNvSpPr>
          <p:nvPr/>
        </p:nvSpPr>
        <p:spPr bwMode="auto">
          <a:xfrm flipH="1">
            <a:off x="9855201" y="4225925"/>
            <a:ext cx="498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57" name="Group 37"/>
          <p:cNvGrpSpPr>
            <a:grpSpLocks/>
          </p:cNvGrpSpPr>
          <p:nvPr/>
        </p:nvGrpSpPr>
        <p:grpSpPr bwMode="auto">
          <a:xfrm>
            <a:off x="8823326" y="4084638"/>
            <a:ext cx="608013" cy="1147762"/>
            <a:chOff x="4598" y="2573"/>
            <a:chExt cx="383" cy="723"/>
          </a:xfrm>
        </p:grpSpPr>
        <p:pic>
          <p:nvPicPr>
            <p:cNvPr id="27767"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 y="2956"/>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8" name="Picture 39"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1" y="2712"/>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69" name="Group 40"/>
            <p:cNvGrpSpPr>
              <a:grpSpLocks/>
            </p:cNvGrpSpPr>
            <p:nvPr/>
          </p:nvGrpSpPr>
          <p:grpSpPr bwMode="auto">
            <a:xfrm>
              <a:off x="4638" y="2573"/>
              <a:ext cx="315" cy="169"/>
              <a:chOff x="2112" y="2976"/>
              <a:chExt cx="703" cy="377"/>
            </a:xfrm>
          </p:grpSpPr>
          <p:sp>
            <p:nvSpPr>
              <p:cNvPr id="27770" name="Line 41"/>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71" name="Line 42"/>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72" name="Line 43"/>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7658" name="Group 44"/>
          <p:cNvGrpSpPr>
            <a:grpSpLocks/>
          </p:cNvGrpSpPr>
          <p:nvPr/>
        </p:nvGrpSpPr>
        <p:grpSpPr bwMode="auto">
          <a:xfrm>
            <a:off x="8813801" y="2295526"/>
            <a:ext cx="1806575" cy="1331913"/>
            <a:chOff x="746" y="1753"/>
            <a:chExt cx="1138" cy="839"/>
          </a:xfrm>
        </p:grpSpPr>
        <p:pic>
          <p:nvPicPr>
            <p:cNvPr id="27752"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3" name="Picture 46"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54" name="Group 47"/>
            <p:cNvGrpSpPr>
              <a:grpSpLocks/>
            </p:cNvGrpSpPr>
            <p:nvPr/>
          </p:nvGrpSpPr>
          <p:grpSpPr bwMode="auto">
            <a:xfrm>
              <a:off x="1237" y="2109"/>
              <a:ext cx="647" cy="462"/>
              <a:chOff x="252" y="2364"/>
              <a:chExt cx="2258" cy="1608"/>
            </a:xfrm>
          </p:grpSpPr>
          <p:pic>
            <p:nvPicPr>
              <p:cNvPr id="27765"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6" name="Picture 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55" name="Line 50"/>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56" name="Line 51"/>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57" name="Line 52"/>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8" name="Line 53"/>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9" name="Line 54"/>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760" name="Group 55"/>
            <p:cNvGrpSpPr>
              <a:grpSpLocks/>
            </p:cNvGrpSpPr>
            <p:nvPr/>
          </p:nvGrpSpPr>
          <p:grpSpPr bwMode="auto">
            <a:xfrm>
              <a:off x="786" y="1869"/>
              <a:ext cx="315" cy="169"/>
              <a:chOff x="2112" y="2976"/>
              <a:chExt cx="703" cy="377"/>
            </a:xfrm>
          </p:grpSpPr>
          <p:sp>
            <p:nvSpPr>
              <p:cNvPr id="27762" name="Line 56"/>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63" name="Line 57"/>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64" name="Line 58"/>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761" name="Line 59"/>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59" name="Group 60"/>
          <p:cNvGrpSpPr>
            <a:grpSpLocks/>
          </p:cNvGrpSpPr>
          <p:nvPr/>
        </p:nvGrpSpPr>
        <p:grpSpPr bwMode="auto">
          <a:xfrm>
            <a:off x="3706813" y="5770564"/>
            <a:ext cx="1027112" cy="973137"/>
            <a:chOff x="1165" y="3566"/>
            <a:chExt cx="647" cy="613"/>
          </a:xfrm>
        </p:grpSpPr>
        <p:grpSp>
          <p:nvGrpSpPr>
            <p:cNvPr id="27745" name="Group 61"/>
            <p:cNvGrpSpPr>
              <a:grpSpLocks/>
            </p:cNvGrpSpPr>
            <p:nvPr/>
          </p:nvGrpSpPr>
          <p:grpSpPr bwMode="auto">
            <a:xfrm>
              <a:off x="1165" y="3717"/>
              <a:ext cx="647" cy="462"/>
              <a:chOff x="252" y="2364"/>
              <a:chExt cx="2258" cy="1608"/>
            </a:xfrm>
          </p:grpSpPr>
          <p:pic>
            <p:nvPicPr>
              <p:cNvPr id="27750"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 name="Picture 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746" name="Group 64"/>
            <p:cNvGrpSpPr>
              <a:grpSpLocks/>
            </p:cNvGrpSpPr>
            <p:nvPr/>
          </p:nvGrpSpPr>
          <p:grpSpPr bwMode="auto">
            <a:xfrm>
              <a:off x="1324" y="3566"/>
              <a:ext cx="314" cy="83"/>
              <a:chOff x="1324" y="3566"/>
              <a:chExt cx="314" cy="83"/>
            </a:xfrm>
          </p:grpSpPr>
          <p:sp>
            <p:nvSpPr>
              <p:cNvPr id="27747" name="Line 65"/>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48" name="Line 66"/>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49" name="Line 67"/>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27660"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726" y="4603750"/>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Line 69"/>
          <p:cNvSpPr>
            <a:spLocks noChangeShapeType="1"/>
          </p:cNvSpPr>
          <p:nvPr/>
        </p:nvSpPr>
        <p:spPr bwMode="auto">
          <a:xfrm flipH="1" flipV="1">
            <a:off x="3371850" y="4108450"/>
            <a:ext cx="0" cy="27940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62" name="Line 70"/>
          <p:cNvSpPr>
            <a:spLocks noChangeShapeType="1"/>
          </p:cNvSpPr>
          <p:nvPr/>
        </p:nvSpPr>
        <p:spPr bwMode="auto">
          <a:xfrm flipH="1">
            <a:off x="3360739" y="4100513"/>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71"/>
          <p:cNvSpPr>
            <a:spLocks noChangeShapeType="1"/>
          </p:cNvSpPr>
          <p:nvPr/>
        </p:nvSpPr>
        <p:spPr bwMode="auto">
          <a:xfrm rot="5400000" flipH="1">
            <a:off x="4065588" y="4132263"/>
            <a:ext cx="984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64" name="Group 72"/>
          <p:cNvGrpSpPr>
            <a:grpSpLocks/>
          </p:cNvGrpSpPr>
          <p:nvPr/>
        </p:nvGrpSpPr>
        <p:grpSpPr bwMode="auto">
          <a:xfrm>
            <a:off x="4818063" y="5527676"/>
            <a:ext cx="760412" cy="1216025"/>
            <a:chOff x="2072" y="3380"/>
            <a:chExt cx="479" cy="802"/>
          </a:xfrm>
        </p:grpSpPr>
        <p:pic>
          <p:nvPicPr>
            <p:cNvPr id="27739" name="Picture 73"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40" name="Picture 74"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41" name="Group 75"/>
            <p:cNvGrpSpPr>
              <a:grpSpLocks/>
            </p:cNvGrpSpPr>
            <p:nvPr/>
          </p:nvGrpSpPr>
          <p:grpSpPr bwMode="auto">
            <a:xfrm>
              <a:off x="2170" y="3380"/>
              <a:ext cx="314" cy="185"/>
              <a:chOff x="2170" y="3380"/>
              <a:chExt cx="314" cy="185"/>
            </a:xfrm>
          </p:grpSpPr>
          <p:sp>
            <p:nvSpPr>
              <p:cNvPr id="27742" name="Line 76"/>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43" name="Line 77"/>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44" name="Line 78"/>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7665" name="Group 79"/>
          <p:cNvGrpSpPr>
            <a:grpSpLocks/>
          </p:cNvGrpSpPr>
          <p:nvPr/>
        </p:nvGrpSpPr>
        <p:grpSpPr bwMode="auto">
          <a:xfrm>
            <a:off x="2817814" y="5491164"/>
            <a:ext cx="776287" cy="1252537"/>
            <a:chOff x="2663" y="3356"/>
            <a:chExt cx="489" cy="789"/>
          </a:xfrm>
        </p:grpSpPr>
        <p:pic>
          <p:nvPicPr>
            <p:cNvPr id="27733" name="Picture 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4" name="Picture 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35" name="Group 82"/>
            <p:cNvGrpSpPr>
              <a:grpSpLocks/>
            </p:cNvGrpSpPr>
            <p:nvPr/>
          </p:nvGrpSpPr>
          <p:grpSpPr bwMode="auto">
            <a:xfrm>
              <a:off x="2758" y="3356"/>
              <a:ext cx="314" cy="209"/>
              <a:chOff x="2170" y="3380"/>
              <a:chExt cx="314" cy="185"/>
            </a:xfrm>
          </p:grpSpPr>
          <p:sp>
            <p:nvSpPr>
              <p:cNvPr id="27736" name="Line 8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37" name="Line 8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38" name="Line 8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7666" name="Group 86"/>
          <p:cNvGrpSpPr>
            <a:grpSpLocks/>
          </p:cNvGrpSpPr>
          <p:nvPr/>
        </p:nvGrpSpPr>
        <p:grpSpPr bwMode="auto">
          <a:xfrm>
            <a:off x="6110289" y="5518150"/>
            <a:ext cx="815975" cy="1206500"/>
            <a:chOff x="2889" y="3476"/>
            <a:chExt cx="514" cy="760"/>
          </a:xfrm>
        </p:grpSpPr>
        <p:pic>
          <p:nvPicPr>
            <p:cNvPr id="27727" name="Picture 87"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28" name="Picture 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29" name="Group 89"/>
            <p:cNvGrpSpPr>
              <a:grpSpLocks/>
            </p:cNvGrpSpPr>
            <p:nvPr/>
          </p:nvGrpSpPr>
          <p:grpSpPr bwMode="auto">
            <a:xfrm>
              <a:off x="3010" y="3476"/>
              <a:ext cx="314" cy="195"/>
              <a:chOff x="2170" y="3380"/>
              <a:chExt cx="314" cy="185"/>
            </a:xfrm>
          </p:grpSpPr>
          <p:sp>
            <p:nvSpPr>
              <p:cNvPr id="27730" name="Line 90"/>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31" name="Line 91"/>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32" name="Line 92"/>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7667" name="Text Box 93"/>
          <p:cNvSpPr txBox="1">
            <a:spLocks noChangeArrowheads="1"/>
          </p:cNvSpPr>
          <p:nvPr/>
        </p:nvSpPr>
        <p:spPr bwMode="auto">
          <a:xfrm>
            <a:off x="5641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7668" name="Text Box 94"/>
          <p:cNvSpPr txBox="1">
            <a:spLocks noChangeArrowheads="1"/>
          </p:cNvSpPr>
          <p:nvPr/>
        </p:nvSpPr>
        <p:spPr bwMode="auto">
          <a:xfrm>
            <a:off x="1524001"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sp>
        <p:nvSpPr>
          <p:cNvPr id="27669" name="Text Box 95"/>
          <p:cNvSpPr txBox="1">
            <a:spLocks noChangeArrowheads="1"/>
          </p:cNvSpPr>
          <p:nvPr/>
        </p:nvSpPr>
        <p:spPr bwMode="auto">
          <a:xfrm>
            <a:off x="7210426"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7670" name="Rectangle 96"/>
          <p:cNvSpPr>
            <a:spLocks noChangeArrowheads="1"/>
          </p:cNvSpPr>
          <p:nvPr/>
        </p:nvSpPr>
        <p:spPr bwMode="auto">
          <a:xfrm>
            <a:off x="1524000" y="5257801"/>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7671" name="Rectangle 97"/>
          <p:cNvSpPr>
            <a:spLocks noChangeArrowheads="1"/>
          </p:cNvSpPr>
          <p:nvPr/>
        </p:nvSpPr>
        <p:spPr bwMode="auto">
          <a:xfrm>
            <a:off x="1524000" y="3790951"/>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7672" name="Rectangle 98"/>
          <p:cNvSpPr>
            <a:spLocks noChangeArrowheads="1"/>
          </p:cNvSpPr>
          <p:nvPr/>
        </p:nvSpPr>
        <p:spPr bwMode="auto">
          <a:xfrm>
            <a:off x="1524000" y="2000251"/>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7673" name="Text Box 99"/>
          <p:cNvSpPr txBox="1">
            <a:spLocks noChangeArrowheads="1"/>
          </p:cNvSpPr>
          <p:nvPr/>
        </p:nvSpPr>
        <p:spPr bwMode="auto">
          <a:xfrm>
            <a:off x="1524001" y="408940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7674" name="Group 100"/>
          <p:cNvGrpSpPr>
            <a:grpSpLocks/>
          </p:cNvGrpSpPr>
          <p:nvPr/>
        </p:nvGrpSpPr>
        <p:grpSpPr bwMode="auto">
          <a:xfrm>
            <a:off x="3640138" y="4184650"/>
            <a:ext cx="1027112" cy="973138"/>
            <a:chOff x="1267" y="3584"/>
            <a:chExt cx="647" cy="613"/>
          </a:xfrm>
        </p:grpSpPr>
        <p:grpSp>
          <p:nvGrpSpPr>
            <p:cNvPr id="27721" name="Group 101"/>
            <p:cNvGrpSpPr>
              <a:grpSpLocks/>
            </p:cNvGrpSpPr>
            <p:nvPr/>
          </p:nvGrpSpPr>
          <p:grpSpPr bwMode="auto">
            <a:xfrm>
              <a:off x="1267" y="3735"/>
              <a:ext cx="647" cy="462"/>
              <a:chOff x="252" y="2364"/>
              <a:chExt cx="2258" cy="1608"/>
            </a:xfrm>
          </p:grpSpPr>
          <p:pic>
            <p:nvPicPr>
              <p:cNvPr id="27725" name="Picture 1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26" name="Picture 1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22" name="Line 104"/>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23" name="Line 105"/>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24" name="Line 106"/>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7675" name="Picture 1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401" y="4606925"/>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108"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7789" y="4219575"/>
            <a:ext cx="30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77" name="Group 109"/>
          <p:cNvGrpSpPr>
            <a:grpSpLocks/>
          </p:cNvGrpSpPr>
          <p:nvPr/>
        </p:nvGrpSpPr>
        <p:grpSpPr bwMode="auto">
          <a:xfrm>
            <a:off x="4914901" y="3998914"/>
            <a:ext cx="500063" cy="268287"/>
            <a:chOff x="2112" y="2976"/>
            <a:chExt cx="703" cy="377"/>
          </a:xfrm>
        </p:grpSpPr>
        <p:sp>
          <p:nvSpPr>
            <p:cNvPr id="27718" name="Line 110"/>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19" name="Line 111"/>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20" name="Line 112"/>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78" name="Group 113"/>
          <p:cNvGrpSpPr>
            <a:grpSpLocks/>
          </p:cNvGrpSpPr>
          <p:nvPr/>
        </p:nvGrpSpPr>
        <p:grpSpPr bwMode="auto">
          <a:xfrm>
            <a:off x="6132513" y="3994151"/>
            <a:ext cx="760412" cy="1216025"/>
            <a:chOff x="2072" y="3380"/>
            <a:chExt cx="479" cy="802"/>
          </a:xfrm>
        </p:grpSpPr>
        <p:pic>
          <p:nvPicPr>
            <p:cNvPr id="27712" name="Picture 114"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3" name="Picture 115"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14" name="Group 116"/>
            <p:cNvGrpSpPr>
              <a:grpSpLocks/>
            </p:cNvGrpSpPr>
            <p:nvPr/>
          </p:nvGrpSpPr>
          <p:grpSpPr bwMode="auto">
            <a:xfrm>
              <a:off x="2170" y="3380"/>
              <a:ext cx="314" cy="185"/>
              <a:chOff x="2170" y="3380"/>
              <a:chExt cx="314" cy="185"/>
            </a:xfrm>
          </p:grpSpPr>
          <p:sp>
            <p:nvSpPr>
              <p:cNvPr id="27715" name="Line 117"/>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16" name="Line 118"/>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17" name="Line 119"/>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7679" name="Text Box 120"/>
          <p:cNvSpPr txBox="1">
            <a:spLocks noChangeArrowheads="1"/>
          </p:cNvSpPr>
          <p:nvPr/>
        </p:nvSpPr>
        <p:spPr bwMode="auto">
          <a:xfrm>
            <a:off x="5575300" y="4518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7680" name="Text Box 121"/>
          <p:cNvSpPr txBox="1">
            <a:spLocks noChangeArrowheads="1"/>
          </p:cNvSpPr>
          <p:nvPr/>
        </p:nvSpPr>
        <p:spPr bwMode="auto">
          <a:xfrm>
            <a:off x="7210426" y="4213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7681" name="Text Box 122"/>
          <p:cNvSpPr txBox="1">
            <a:spLocks noChangeArrowheads="1"/>
          </p:cNvSpPr>
          <p:nvPr/>
        </p:nvSpPr>
        <p:spPr bwMode="auto">
          <a:xfrm>
            <a:off x="1524001" y="254635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7682" name="Group 123"/>
          <p:cNvGrpSpPr>
            <a:grpSpLocks/>
          </p:cNvGrpSpPr>
          <p:nvPr/>
        </p:nvGrpSpPr>
        <p:grpSpPr bwMode="auto">
          <a:xfrm>
            <a:off x="3289301" y="2400301"/>
            <a:ext cx="1806575" cy="1331913"/>
            <a:chOff x="746" y="1753"/>
            <a:chExt cx="1138" cy="839"/>
          </a:xfrm>
        </p:grpSpPr>
        <p:pic>
          <p:nvPicPr>
            <p:cNvPr id="27697" name="Picture 1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8" name="Picture 125"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99" name="Group 126"/>
            <p:cNvGrpSpPr>
              <a:grpSpLocks/>
            </p:cNvGrpSpPr>
            <p:nvPr/>
          </p:nvGrpSpPr>
          <p:grpSpPr bwMode="auto">
            <a:xfrm>
              <a:off x="1237" y="2109"/>
              <a:ext cx="647" cy="462"/>
              <a:chOff x="252" y="2364"/>
              <a:chExt cx="2258" cy="1608"/>
            </a:xfrm>
          </p:grpSpPr>
          <p:pic>
            <p:nvPicPr>
              <p:cNvPr id="27710" name="Picture 1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1" name="Picture 1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00" name="Line 129"/>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01" name="Line 130"/>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02" name="Line 131"/>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3" name="Line 132"/>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4" name="Line 133"/>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705" name="Group 134"/>
            <p:cNvGrpSpPr>
              <a:grpSpLocks/>
            </p:cNvGrpSpPr>
            <p:nvPr/>
          </p:nvGrpSpPr>
          <p:grpSpPr bwMode="auto">
            <a:xfrm>
              <a:off x="786" y="1869"/>
              <a:ext cx="315" cy="169"/>
              <a:chOff x="2112" y="2976"/>
              <a:chExt cx="703" cy="377"/>
            </a:xfrm>
          </p:grpSpPr>
          <p:sp>
            <p:nvSpPr>
              <p:cNvPr id="27707" name="Line 135"/>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08" name="Line 136"/>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09" name="Line 137"/>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706" name="Line 138"/>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83" name="Group 139"/>
          <p:cNvGrpSpPr>
            <a:grpSpLocks/>
          </p:cNvGrpSpPr>
          <p:nvPr/>
        </p:nvGrpSpPr>
        <p:grpSpPr bwMode="auto">
          <a:xfrm>
            <a:off x="5708650" y="2511426"/>
            <a:ext cx="1416050" cy="1127125"/>
            <a:chOff x="2342" y="1528"/>
            <a:chExt cx="892" cy="710"/>
          </a:xfrm>
        </p:grpSpPr>
        <p:sp>
          <p:nvSpPr>
            <p:cNvPr id="27686" name="Line 140"/>
            <p:cNvSpPr>
              <a:spLocks noChangeShapeType="1"/>
            </p:cNvSpPr>
            <p:nvPr/>
          </p:nvSpPr>
          <p:spPr bwMode="auto">
            <a:xfrm flipH="1" flipV="1">
              <a:off x="2418" y="1544"/>
              <a:ext cx="0" cy="176"/>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87" name="Line 141"/>
            <p:cNvSpPr>
              <a:spLocks noChangeShapeType="1"/>
            </p:cNvSpPr>
            <p:nvPr/>
          </p:nvSpPr>
          <p:spPr bwMode="auto">
            <a:xfrm flipH="1">
              <a:off x="2411" y="1539"/>
              <a:ext cx="47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8" name="Line 142"/>
            <p:cNvSpPr>
              <a:spLocks noChangeShapeType="1"/>
            </p:cNvSpPr>
            <p:nvPr/>
          </p:nvSpPr>
          <p:spPr bwMode="auto">
            <a:xfrm rot="5400000" flipH="1">
              <a:off x="2855" y="1559"/>
              <a:ext cx="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89" name="Group 143"/>
            <p:cNvGrpSpPr>
              <a:grpSpLocks/>
            </p:cNvGrpSpPr>
            <p:nvPr/>
          </p:nvGrpSpPr>
          <p:grpSpPr bwMode="auto">
            <a:xfrm>
              <a:off x="2587" y="1592"/>
              <a:ext cx="647" cy="613"/>
              <a:chOff x="1267" y="3584"/>
              <a:chExt cx="647" cy="613"/>
            </a:xfrm>
          </p:grpSpPr>
          <p:grpSp>
            <p:nvGrpSpPr>
              <p:cNvPr id="27691" name="Group 144"/>
              <p:cNvGrpSpPr>
                <a:grpSpLocks/>
              </p:cNvGrpSpPr>
              <p:nvPr/>
            </p:nvGrpSpPr>
            <p:grpSpPr bwMode="auto">
              <a:xfrm>
                <a:off x="1267" y="3735"/>
                <a:ext cx="647" cy="462"/>
                <a:chOff x="252" y="2364"/>
                <a:chExt cx="2258" cy="1608"/>
              </a:xfrm>
            </p:grpSpPr>
            <p:pic>
              <p:nvPicPr>
                <p:cNvPr id="27695" name="Picture 1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Picture 14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92" name="Line 147"/>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93" name="Line 148"/>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94" name="Line 149"/>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7690" name="Picture 150"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2" y="175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84" name="Text Box 151"/>
          <p:cNvSpPr txBox="1">
            <a:spLocks noChangeArrowheads="1"/>
          </p:cNvSpPr>
          <p:nvPr/>
        </p:nvSpPr>
        <p:spPr bwMode="auto">
          <a:xfrm>
            <a:off x="7210426" y="2689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7685" name="Text Box 152"/>
          <p:cNvSpPr txBox="1">
            <a:spLocks noChangeArrowheads="1"/>
          </p:cNvSpPr>
          <p:nvPr/>
        </p:nvSpPr>
        <p:spPr bwMode="auto">
          <a:xfrm>
            <a:off x="5156200" y="2955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Tree>
    <p:extLst>
      <p:ext uri="{BB962C8B-B14F-4D97-AF65-F5344CB8AC3E}">
        <p14:creationId xmlns:p14="http://schemas.microsoft.com/office/powerpoint/2010/main" val="3909646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1981201" y="762001"/>
            <a:ext cx="7940675" cy="1800225"/>
          </a:xfrm>
          <a:prstGeom prst="rect">
            <a:avLst/>
          </a:prstGeom>
          <a:noFill/>
          <a:ln w="9525">
            <a:noFill/>
            <a:miter lim="800000"/>
            <a:headEnd/>
            <a:tailEnd/>
          </a:ln>
          <a:effectLst/>
        </p:spPr>
        <p:txBody>
          <a:bodyPr>
            <a:spAutoFit/>
          </a:bodyPr>
          <a:lstStyle/>
          <a:p>
            <a:pPr>
              <a:defRPr/>
            </a:pPr>
            <a:r>
              <a:rPr lang="en-US" sz="2800" dirty="0">
                <a:effectLst>
                  <a:outerShdw blurRad="38100" dist="38100" dir="2700000" algn="tl">
                    <a:srgbClr val="DDDDDD"/>
                  </a:outerShdw>
                </a:effectLst>
                <a:latin typeface="Arial" pitchFamily="-111" charset="0"/>
                <a:ea typeface="ＭＳ Ｐゴシック" pitchFamily="-111" charset="-128"/>
                <a:cs typeface="ＭＳ Ｐゴシック" pitchFamily="-111" charset="-128"/>
              </a:rPr>
              <a:t>We know how to measure the distance between two objects, but defining the distance between an object and a cluster, or defining the distance between two clusters is non obvious.  </a:t>
            </a:r>
          </a:p>
        </p:txBody>
      </p:sp>
      <p:sp>
        <p:nvSpPr>
          <p:cNvPr id="219139" name="Text Box 3"/>
          <p:cNvSpPr txBox="1">
            <a:spLocks noChangeArrowheads="1"/>
          </p:cNvSpPr>
          <p:nvPr/>
        </p:nvSpPr>
        <p:spPr bwMode="auto">
          <a:xfrm>
            <a:off x="1752601" y="2743200"/>
            <a:ext cx="8321675" cy="378618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buFontTx/>
              <a:buChar char="•"/>
              <a:defRPr/>
            </a:pPr>
            <a:r>
              <a:rPr lang="en-US" altLang="en-US" b="1"/>
              <a:t> </a:t>
            </a:r>
            <a:r>
              <a:rPr kumimoji="1" lang="en-US" altLang="en-US" b="1">
                <a:solidFill>
                  <a:schemeClr val="tx2"/>
                </a:solidFill>
                <a:effectLst>
                  <a:outerShdw blurRad="38100" dist="38100" dir="2700000" algn="tl">
                    <a:srgbClr val="C0C0C0"/>
                  </a:outerShdw>
                </a:effectLst>
                <a:latin typeface="Helvetica" pitchFamily="-111" charset="0"/>
              </a:rPr>
              <a:t>Single linkage (nearest neighbor):</a:t>
            </a:r>
            <a:r>
              <a:rPr lang="en-US" altLang="en-US"/>
              <a:t> </a:t>
            </a:r>
            <a:r>
              <a:rPr lang="en-US" altLang="en-US" sz="2000"/>
              <a:t>In this method the distance between two clusters is determined by the distance of the two closest objects (nearest neighbors) in the different clusters.</a:t>
            </a:r>
          </a:p>
          <a:p>
            <a:pPr>
              <a:buFontTx/>
              <a:buChar char="•"/>
              <a:defRPr/>
            </a:pPr>
            <a:r>
              <a:rPr lang="en-US" altLang="en-US"/>
              <a:t> </a:t>
            </a:r>
            <a:r>
              <a:rPr kumimoji="1" lang="en-US" altLang="en-US" b="1">
                <a:solidFill>
                  <a:schemeClr val="tx2"/>
                </a:solidFill>
                <a:effectLst>
                  <a:outerShdw blurRad="38100" dist="38100" dir="2700000" algn="tl">
                    <a:srgbClr val="C0C0C0"/>
                  </a:outerShdw>
                </a:effectLst>
                <a:latin typeface="Helvetica" pitchFamily="-111" charset="0"/>
              </a:rPr>
              <a:t>Complete linkage (furthest neighbor):</a:t>
            </a:r>
            <a:r>
              <a:rPr lang="en-US" altLang="en-US" b="1"/>
              <a:t> </a:t>
            </a:r>
            <a:r>
              <a:rPr lang="en-US" altLang="en-US" sz="2000"/>
              <a:t>In this method, the distances between clusters are determined by the greatest distance between any two objects in the different clusters (i.e., by the "furthest neighbors").</a:t>
            </a:r>
            <a:r>
              <a:rPr lang="en-US" altLang="en-US"/>
              <a:t> </a:t>
            </a:r>
          </a:p>
          <a:p>
            <a:pPr>
              <a:buFontTx/>
              <a:buChar char="•"/>
              <a:defRPr/>
            </a:pPr>
            <a:r>
              <a:rPr lang="en-US" altLang="en-US" b="1"/>
              <a:t> </a:t>
            </a:r>
            <a:r>
              <a:rPr kumimoji="1" lang="en-US" altLang="en-US" b="1">
                <a:solidFill>
                  <a:schemeClr val="tx2"/>
                </a:solidFill>
                <a:effectLst>
                  <a:outerShdw blurRad="38100" dist="38100" dir="2700000" algn="tl">
                    <a:srgbClr val="C0C0C0"/>
                  </a:outerShdw>
                </a:effectLst>
                <a:latin typeface="Helvetica" pitchFamily="-111" charset="0"/>
              </a:rPr>
              <a:t>Group average linkage</a:t>
            </a:r>
            <a:r>
              <a:rPr lang="en-US" altLang="en-US" b="1"/>
              <a:t>:</a:t>
            </a:r>
            <a:r>
              <a:rPr lang="en-US" altLang="en-US"/>
              <a:t> </a:t>
            </a:r>
            <a:r>
              <a:rPr lang="en-US" altLang="en-US" sz="2000"/>
              <a:t>In this method, the distance between two clusters is calculated as the average distance between all pairs of objects in the two different clusters</a:t>
            </a:r>
            <a:r>
              <a:rPr lang="en-US" altLang="en-US"/>
              <a:t>.</a:t>
            </a:r>
          </a:p>
          <a:p>
            <a:pPr>
              <a:buFontTx/>
              <a:buChar char="•"/>
              <a:defRPr/>
            </a:pPr>
            <a:endParaRPr lang="en-US" altLang="en-US" sz="2000"/>
          </a:p>
        </p:txBody>
      </p:sp>
      <p:sp>
        <p:nvSpPr>
          <p:cNvPr id="28676" name="TextBox 3"/>
          <p:cNvSpPr txBox="1">
            <a:spLocks noChangeArrowheads="1"/>
          </p:cNvSpPr>
          <p:nvPr/>
        </p:nvSpPr>
        <p:spPr bwMode="auto">
          <a:xfrm>
            <a:off x="6300788" y="3921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517335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587501" y="3565525"/>
            <a:ext cx="4156075" cy="2565400"/>
            <a:chOff x="674" y="1081"/>
            <a:chExt cx="4632" cy="2859"/>
          </a:xfrm>
        </p:grpSpPr>
        <p:sp>
          <p:nvSpPr>
            <p:cNvPr id="29704" name="Rectangle 3"/>
            <p:cNvSpPr>
              <a:spLocks noChangeArrowheads="1"/>
            </p:cNvSpPr>
            <p:nvPr/>
          </p:nvSpPr>
          <p:spPr bwMode="auto">
            <a:xfrm>
              <a:off x="674" y="1081"/>
              <a:ext cx="4632" cy="285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05" name="Rectangle 4"/>
            <p:cNvSpPr>
              <a:spLocks noChangeArrowheads="1"/>
            </p:cNvSpPr>
            <p:nvPr/>
          </p:nvSpPr>
          <p:spPr bwMode="auto">
            <a:xfrm>
              <a:off x="823" y="3800"/>
              <a:ext cx="149" cy="14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06" name="Freeform 5"/>
            <p:cNvSpPr>
              <a:spLocks/>
            </p:cNvSpPr>
            <p:nvPr/>
          </p:nvSpPr>
          <p:spPr bwMode="auto">
            <a:xfrm>
              <a:off x="898" y="3800"/>
              <a:ext cx="224" cy="140"/>
            </a:xfrm>
            <a:custGeom>
              <a:avLst/>
              <a:gdLst>
                <a:gd name="T0" fmla="*/ 0 w 170"/>
                <a:gd name="T1" fmla="*/ 0 h 106"/>
                <a:gd name="T2" fmla="*/ 224 w 170"/>
                <a:gd name="T3" fmla="*/ 0 h 106"/>
                <a:gd name="T4" fmla="*/ 224 w 170"/>
                <a:gd name="T5" fmla="*/ 140 h 106"/>
                <a:gd name="T6" fmla="*/ 0 60000 65536"/>
                <a:gd name="T7" fmla="*/ 0 60000 65536"/>
                <a:gd name="T8" fmla="*/ 0 60000 65536"/>
                <a:gd name="T9" fmla="*/ 0 w 170"/>
                <a:gd name="T10" fmla="*/ 0 h 106"/>
                <a:gd name="T11" fmla="*/ 170 w 170"/>
                <a:gd name="T12" fmla="*/ 106 h 106"/>
              </a:gdLst>
              <a:ahLst/>
              <a:cxnLst>
                <a:cxn ang="T6">
                  <a:pos x="T0" y="T1"/>
                </a:cxn>
                <a:cxn ang="T7">
                  <a:pos x="T2" y="T3"/>
                </a:cxn>
                <a:cxn ang="T8">
                  <a:pos x="T4" y="T5"/>
                </a:cxn>
              </a:cxnLst>
              <a:rect l="T9" t="T10" r="T11" b="T12"/>
              <a:pathLst>
                <a:path w="170" h="106">
                  <a:moveTo>
                    <a:pt x="0" y="0"/>
                  </a:moveTo>
                  <a:lnTo>
                    <a:pt x="170" y="0"/>
                  </a:lnTo>
                  <a:lnTo>
                    <a:pt x="170" y="10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7" name="Rectangle 6"/>
            <p:cNvSpPr>
              <a:spLocks noChangeArrowheads="1"/>
            </p:cNvSpPr>
            <p:nvPr/>
          </p:nvSpPr>
          <p:spPr bwMode="auto">
            <a:xfrm>
              <a:off x="3214" y="3792"/>
              <a:ext cx="149" cy="14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08" name="Rectangle 7"/>
            <p:cNvSpPr>
              <a:spLocks noChangeArrowheads="1"/>
            </p:cNvSpPr>
            <p:nvPr/>
          </p:nvSpPr>
          <p:spPr bwMode="auto">
            <a:xfrm>
              <a:off x="1719" y="3779"/>
              <a:ext cx="151" cy="16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09" name="Freeform 8"/>
            <p:cNvSpPr>
              <a:spLocks/>
            </p:cNvSpPr>
            <p:nvPr/>
          </p:nvSpPr>
          <p:spPr bwMode="auto">
            <a:xfrm>
              <a:off x="1010" y="3779"/>
              <a:ext cx="261" cy="161"/>
            </a:xfrm>
            <a:custGeom>
              <a:avLst/>
              <a:gdLst>
                <a:gd name="T0" fmla="*/ 0 w 198"/>
                <a:gd name="T1" fmla="*/ 21 h 122"/>
                <a:gd name="T2" fmla="*/ 0 w 198"/>
                <a:gd name="T3" fmla="*/ 0 h 122"/>
                <a:gd name="T4" fmla="*/ 261 w 198"/>
                <a:gd name="T5" fmla="*/ 0 h 122"/>
                <a:gd name="T6" fmla="*/ 261 w 198"/>
                <a:gd name="T7" fmla="*/ 161 h 122"/>
                <a:gd name="T8" fmla="*/ 0 60000 65536"/>
                <a:gd name="T9" fmla="*/ 0 60000 65536"/>
                <a:gd name="T10" fmla="*/ 0 60000 65536"/>
                <a:gd name="T11" fmla="*/ 0 60000 65536"/>
                <a:gd name="T12" fmla="*/ 0 w 198"/>
                <a:gd name="T13" fmla="*/ 0 h 122"/>
                <a:gd name="T14" fmla="*/ 198 w 198"/>
                <a:gd name="T15" fmla="*/ 122 h 122"/>
              </a:gdLst>
              <a:ahLst/>
              <a:cxnLst>
                <a:cxn ang="T8">
                  <a:pos x="T0" y="T1"/>
                </a:cxn>
                <a:cxn ang="T9">
                  <a:pos x="T2" y="T3"/>
                </a:cxn>
                <a:cxn ang="T10">
                  <a:pos x="T4" y="T5"/>
                </a:cxn>
                <a:cxn ang="T11">
                  <a:pos x="T6" y="T7"/>
                </a:cxn>
              </a:cxnLst>
              <a:rect l="T12" t="T13" r="T14" b="T15"/>
              <a:pathLst>
                <a:path w="198" h="122">
                  <a:moveTo>
                    <a:pt x="0" y="16"/>
                  </a:moveTo>
                  <a:lnTo>
                    <a:pt x="0" y="0"/>
                  </a:lnTo>
                  <a:lnTo>
                    <a:pt x="198" y="0"/>
                  </a:lnTo>
                  <a:lnTo>
                    <a:pt x="198"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Freeform 9"/>
            <p:cNvSpPr>
              <a:spLocks/>
            </p:cNvSpPr>
            <p:nvPr/>
          </p:nvSpPr>
          <p:spPr bwMode="auto">
            <a:xfrm>
              <a:off x="1794" y="3779"/>
              <a:ext cx="225" cy="161"/>
            </a:xfrm>
            <a:custGeom>
              <a:avLst/>
              <a:gdLst>
                <a:gd name="T0" fmla="*/ 0 w 170"/>
                <a:gd name="T1" fmla="*/ 0 h 122"/>
                <a:gd name="T2" fmla="*/ 225 w 170"/>
                <a:gd name="T3" fmla="*/ 0 h 122"/>
                <a:gd name="T4" fmla="*/ 225 w 170"/>
                <a:gd name="T5" fmla="*/ 161 h 122"/>
                <a:gd name="T6" fmla="*/ 0 60000 65536"/>
                <a:gd name="T7" fmla="*/ 0 60000 65536"/>
                <a:gd name="T8" fmla="*/ 0 60000 65536"/>
                <a:gd name="T9" fmla="*/ 0 w 170"/>
                <a:gd name="T10" fmla="*/ 0 h 122"/>
                <a:gd name="T11" fmla="*/ 170 w 170"/>
                <a:gd name="T12" fmla="*/ 122 h 122"/>
              </a:gdLst>
              <a:ahLst/>
              <a:cxnLst>
                <a:cxn ang="T6">
                  <a:pos x="T0" y="T1"/>
                </a:cxn>
                <a:cxn ang="T7">
                  <a:pos x="T2" y="T3"/>
                </a:cxn>
                <a:cxn ang="T8">
                  <a:pos x="T4" y="T5"/>
                </a:cxn>
              </a:cxnLst>
              <a:rect l="T9" t="T10" r="T11" b="T12"/>
              <a:pathLst>
                <a:path w="170" h="122">
                  <a:moveTo>
                    <a:pt x="0" y="0"/>
                  </a:moveTo>
                  <a:lnTo>
                    <a:pt x="170" y="0"/>
                  </a:lnTo>
                  <a:lnTo>
                    <a:pt x="170"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1" name="Freeform 10"/>
            <p:cNvSpPr>
              <a:spLocks/>
            </p:cNvSpPr>
            <p:nvPr/>
          </p:nvSpPr>
          <p:spPr bwMode="auto">
            <a:xfrm>
              <a:off x="1137" y="3771"/>
              <a:ext cx="283" cy="169"/>
            </a:xfrm>
            <a:custGeom>
              <a:avLst/>
              <a:gdLst>
                <a:gd name="T0" fmla="*/ 0 w 215"/>
                <a:gd name="T1" fmla="*/ 8 h 128"/>
                <a:gd name="T2" fmla="*/ 0 w 215"/>
                <a:gd name="T3" fmla="*/ 0 h 128"/>
                <a:gd name="T4" fmla="*/ 283 w 215"/>
                <a:gd name="T5" fmla="*/ 0 h 128"/>
                <a:gd name="T6" fmla="*/ 283 w 215"/>
                <a:gd name="T7" fmla="*/ 169 h 128"/>
                <a:gd name="T8" fmla="*/ 0 60000 65536"/>
                <a:gd name="T9" fmla="*/ 0 60000 65536"/>
                <a:gd name="T10" fmla="*/ 0 60000 65536"/>
                <a:gd name="T11" fmla="*/ 0 60000 65536"/>
                <a:gd name="T12" fmla="*/ 0 w 215"/>
                <a:gd name="T13" fmla="*/ 0 h 128"/>
                <a:gd name="T14" fmla="*/ 215 w 215"/>
                <a:gd name="T15" fmla="*/ 128 h 128"/>
              </a:gdLst>
              <a:ahLst/>
              <a:cxnLst>
                <a:cxn ang="T8">
                  <a:pos x="T0" y="T1"/>
                </a:cxn>
                <a:cxn ang="T9">
                  <a:pos x="T2" y="T3"/>
                </a:cxn>
                <a:cxn ang="T10">
                  <a:pos x="T4" y="T5"/>
                </a:cxn>
                <a:cxn ang="T11">
                  <a:pos x="T6" y="T7"/>
                </a:cxn>
              </a:cxnLst>
              <a:rect l="T12" t="T13" r="T14" b="T15"/>
              <a:pathLst>
                <a:path w="215" h="128">
                  <a:moveTo>
                    <a:pt x="0" y="6"/>
                  </a:moveTo>
                  <a:lnTo>
                    <a:pt x="0" y="0"/>
                  </a:lnTo>
                  <a:lnTo>
                    <a:pt x="215" y="0"/>
                  </a:lnTo>
                  <a:lnTo>
                    <a:pt x="215" y="12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2" name="Rectangle 11"/>
            <p:cNvSpPr>
              <a:spLocks noChangeArrowheads="1"/>
            </p:cNvSpPr>
            <p:nvPr/>
          </p:nvSpPr>
          <p:spPr bwMode="auto">
            <a:xfrm>
              <a:off x="3662" y="3771"/>
              <a:ext cx="149" cy="16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13" name="Rectangle 12"/>
            <p:cNvSpPr>
              <a:spLocks noChangeArrowheads="1"/>
            </p:cNvSpPr>
            <p:nvPr/>
          </p:nvSpPr>
          <p:spPr bwMode="auto">
            <a:xfrm>
              <a:off x="2467" y="3758"/>
              <a:ext cx="149" cy="1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14" name="Rectangle 13"/>
            <p:cNvSpPr>
              <a:spLocks noChangeArrowheads="1"/>
            </p:cNvSpPr>
            <p:nvPr/>
          </p:nvSpPr>
          <p:spPr bwMode="auto">
            <a:xfrm>
              <a:off x="4110" y="3750"/>
              <a:ext cx="151" cy="19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15" name="Freeform 14"/>
            <p:cNvSpPr>
              <a:spLocks/>
            </p:cNvSpPr>
            <p:nvPr/>
          </p:nvSpPr>
          <p:spPr bwMode="auto">
            <a:xfrm>
              <a:off x="4186" y="3750"/>
              <a:ext cx="224" cy="190"/>
            </a:xfrm>
            <a:custGeom>
              <a:avLst/>
              <a:gdLst>
                <a:gd name="T0" fmla="*/ 0 w 170"/>
                <a:gd name="T1" fmla="*/ 0 h 144"/>
                <a:gd name="T2" fmla="*/ 224 w 170"/>
                <a:gd name="T3" fmla="*/ 0 h 144"/>
                <a:gd name="T4" fmla="*/ 224 w 170"/>
                <a:gd name="T5" fmla="*/ 190 h 144"/>
                <a:gd name="T6" fmla="*/ 0 60000 65536"/>
                <a:gd name="T7" fmla="*/ 0 60000 65536"/>
                <a:gd name="T8" fmla="*/ 0 60000 65536"/>
                <a:gd name="T9" fmla="*/ 0 w 170"/>
                <a:gd name="T10" fmla="*/ 0 h 144"/>
                <a:gd name="T11" fmla="*/ 170 w 170"/>
                <a:gd name="T12" fmla="*/ 144 h 144"/>
              </a:gdLst>
              <a:ahLst/>
              <a:cxnLst>
                <a:cxn ang="T6">
                  <a:pos x="T0" y="T1"/>
                </a:cxn>
                <a:cxn ang="T7">
                  <a:pos x="T2" y="T3"/>
                </a:cxn>
                <a:cxn ang="T8">
                  <a:pos x="T4" y="T5"/>
                </a:cxn>
              </a:cxnLst>
              <a:rect l="T9" t="T10" r="T11" b="T12"/>
              <a:pathLst>
                <a:path w="170" h="144">
                  <a:moveTo>
                    <a:pt x="0" y="0"/>
                  </a:moveTo>
                  <a:lnTo>
                    <a:pt x="170" y="0"/>
                  </a:lnTo>
                  <a:lnTo>
                    <a:pt x="170"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6" name="Freeform 15"/>
            <p:cNvSpPr>
              <a:spLocks/>
            </p:cNvSpPr>
            <p:nvPr/>
          </p:nvSpPr>
          <p:spPr bwMode="auto">
            <a:xfrm>
              <a:off x="3513" y="3744"/>
              <a:ext cx="224" cy="196"/>
            </a:xfrm>
            <a:custGeom>
              <a:avLst/>
              <a:gdLst>
                <a:gd name="T0" fmla="*/ 0 w 170"/>
                <a:gd name="T1" fmla="*/ 196 h 149"/>
                <a:gd name="T2" fmla="*/ 0 w 170"/>
                <a:gd name="T3" fmla="*/ 0 h 149"/>
                <a:gd name="T4" fmla="*/ 224 w 170"/>
                <a:gd name="T5" fmla="*/ 0 h 149"/>
                <a:gd name="T6" fmla="*/ 224 w 170"/>
                <a:gd name="T7" fmla="*/ 28 h 149"/>
                <a:gd name="T8" fmla="*/ 0 60000 65536"/>
                <a:gd name="T9" fmla="*/ 0 60000 65536"/>
                <a:gd name="T10" fmla="*/ 0 60000 65536"/>
                <a:gd name="T11" fmla="*/ 0 60000 65536"/>
                <a:gd name="T12" fmla="*/ 0 w 170"/>
                <a:gd name="T13" fmla="*/ 0 h 149"/>
                <a:gd name="T14" fmla="*/ 170 w 170"/>
                <a:gd name="T15" fmla="*/ 149 h 149"/>
              </a:gdLst>
              <a:ahLst/>
              <a:cxnLst>
                <a:cxn ang="T8">
                  <a:pos x="T0" y="T1"/>
                </a:cxn>
                <a:cxn ang="T9">
                  <a:pos x="T2" y="T3"/>
                </a:cxn>
                <a:cxn ang="T10">
                  <a:pos x="T4" y="T5"/>
                </a:cxn>
                <a:cxn ang="T11">
                  <a:pos x="T6" y="T7"/>
                </a:cxn>
              </a:cxnLst>
              <a:rect l="T12" t="T13" r="T14" b="T15"/>
              <a:pathLst>
                <a:path w="170" h="149">
                  <a:moveTo>
                    <a:pt x="0" y="149"/>
                  </a:moveTo>
                  <a:lnTo>
                    <a:pt x="0" y="0"/>
                  </a:lnTo>
                  <a:lnTo>
                    <a:pt x="170" y="0"/>
                  </a:lnTo>
                  <a:lnTo>
                    <a:pt x="170" y="21"/>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6"/>
            <p:cNvSpPr>
              <a:spLocks/>
            </p:cNvSpPr>
            <p:nvPr/>
          </p:nvSpPr>
          <p:spPr bwMode="auto">
            <a:xfrm>
              <a:off x="1279" y="3744"/>
              <a:ext cx="291" cy="196"/>
            </a:xfrm>
            <a:custGeom>
              <a:avLst/>
              <a:gdLst>
                <a:gd name="T0" fmla="*/ 0 w 221"/>
                <a:gd name="T1" fmla="*/ 28 h 149"/>
                <a:gd name="T2" fmla="*/ 0 w 221"/>
                <a:gd name="T3" fmla="*/ 0 h 149"/>
                <a:gd name="T4" fmla="*/ 291 w 221"/>
                <a:gd name="T5" fmla="*/ 0 h 149"/>
                <a:gd name="T6" fmla="*/ 291 w 221"/>
                <a:gd name="T7" fmla="*/ 196 h 149"/>
                <a:gd name="T8" fmla="*/ 0 60000 65536"/>
                <a:gd name="T9" fmla="*/ 0 60000 65536"/>
                <a:gd name="T10" fmla="*/ 0 60000 65536"/>
                <a:gd name="T11" fmla="*/ 0 60000 65536"/>
                <a:gd name="T12" fmla="*/ 0 w 221"/>
                <a:gd name="T13" fmla="*/ 0 h 149"/>
                <a:gd name="T14" fmla="*/ 221 w 221"/>
                <a:gd name="T15" fmla="*/ 149 h 149"/>
              </a:gdLst>
              <a:ahLst/>
              <a:cxnLst>
                <a:cxn ang="T8">
                  <a:pos x="T0" y="T1"/>
                </a:cxn>
                <a:cxn ang="T9">
                  <a:pos x="T2" y="T3"/>
                </a:cxn>
                <a:cxn ang="T10">
                  <a:pos x="T4" y="T5"/>
                </a:cxn>
                <a:cxn ang="T11">
                  <a:pos x="T6" y="T7"/>
                </a:cxn>
              </a:cxnLst>
              <a:rect l="T12" t="T13" r="T14" b="T15"/>
              <a:pathLst>
                <a:path w="221" h="149">
                  <a:moveTo>
                    <a:pt x="0" y="21"/>
                  </a:moveTo>
                  <a:lnTo>
                    <a:pt x="0" y="0"/>
                  </a:lnTo>
                  <a:lnTo>
                    <a:pt x="221" y="0"/>
                  </a:lnTo>
                  <a:lnTo>
                    <a:pt x="221" y="149"/>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8" name="Freeform 17"/>
            <p:cNvSpPr>
              <a:spLocks/>
            </p:cNvSpPr>
            <p:nvPr/>
          </p:nvSpPr>
          <p:spPr bwMode="auto">
            <a:xfrm>
              <a:off x="3289" y="3723"/>
              <a:ext cx="336" cy="69"/>
            </a:xfrm>
            <a:custGeom>
              <a:avLst/>
              <a:gdLst>
                <a:gd name="T0" fmla="*/ 0 w 255"/>
                <a:gd name="T1" fmla="*/ 69 h 53"/>
                <a:gd name="T2" fmla="*/ 0 w 255"/>
                <a:gd name="T3" fmla="*/ 0 h 53"/>
                <a:gd name="T4" fmla="*/ 336 w 255"/>
                <a:gd name="T5" fmla="*/ 0 h 53"/>
                <a:gd name="T6" fmla="*/ 336 w 255"/>
                <a:gd name="T7" fmla="*/ 21 h 53"/>
                <a:gd name="T8" fmla="*/ 0 60000 65536"/>
                <a:gd name="T9" fmla="*/ 0 60000 65536"/>
                <a:gd name="T10" fmla="*/ 0 60000 65536"/>
                <a:gd name="T11" fmla="*/ 0 60000 65536"/>
                <a:gd name="T12" fmla="*/ 0 w 255"/>
                <a:gd name="T13" fmla="*/ 0 h 53"/>
                <a:gd name="T14" fmla="*/ 255 w 255"/>
                <a:gd name="T15" fmla="*/ 53 h 53"/>
              </a:gdLst>
              <a:ahLst/>
              <a:cxnLst>
                <a:cxn ang="T8">
                  <a:pos x="T0" y="T1"/>
                </a:cxn>
                <a:cxn ang="T9">
                  <a:pos x="T2" y="T3"/>
                </a:cxn>
                <a:cxn ang="T10">
                  <a:pos x="T4" y="T5"/>
                </a:cxn>
                <a:cxn ang="T11">
                  <a:pos x="T6" y="T7"/>
                </a:cxn>
              </a:cxnLst>
              <a:rect l="T12" t="T13" r="T14" b="T15"/>
              <a:pathLst>
                <a:path w="255" h="53">
                  <a:moveTo>
                    <a:pt x="0" y="53"/>
                  </a:moveTo>
                  <a:lnTo>
                    <a:pt x="0" y="0"/>
                  </a:lnTo>
                  <a:lnTo>
                    <a:pt x="255" y="0"/>
                  </a:lnTo>
                  <a:lnTo>
                    <a:pt x="255" y="1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18"/>
            <p:cNvSpPr>
              <a:spLocks/>
            </p:cNvSpPr>
            <p:nvPr/>
          </p:nvSpPr>
          <p:spPr bwMode="auto">
            <a:xfrm>
              <a:off x="1906" y="3716"/>
              <a:ext cx="261" cy="224"/>
            </a:xfrm>
            <a:custGeom>
              <a:avLst/>
              <a:gdLst>
                <a:gd name="T0" fmla="*/ 0 w 198"/>
                <a:gd name="T1" fmla="*/ 63 h 170"/>
                <a:gd name="T2" fmla="*/ 0 w 198"/>
                <a:gd name="T3" fmla="*/ 0 h 170"/>
                <a:gd name="T4" fmla="*/ 261 w 198"/>
                <a:gd name="T5" fmla="*/ 0 h 170"/>
                <a:gd name="T6" fmla="*/ 261 w 198"/>
                <a:gd name="T7" fmla="*/ 224 h 170"/>
                <a:gd name="T8" fmla="*/ 0 60000 65536"/>
                <a:gd name="T9" fmla="*/ 0 60000 65536"/>
                <a:gd name="T10" fmla="*/ 0 60000 65536"/>
                <a:gd name="T11" fmla="*/ 0 60000 65536"/>
                <a:gd name="T12" fmla="*/ 0 w 198"/>
                <a:gd name="T13" fmla="*/ 0 h 170"/>
                <a:gd name="T14" fmla="*/ 198 w 198"/>
                <a:gd name="T15" fmla="*/ 170 h 170"/>
              </a:gdLst>
              <a:ahLst/>
              <a:cxnLst>
                <a:cxn ang="T8">
                  <a:pos x="T0" y="T1"/>
                </a:cxn>
                <a:cxn ang="T9">
                  <a:pos x="T2" y="T3"/>
                </a:cxn>
                <a:cxn ang="T10">
                  <a:pos x="T4" y="T5"/>
                </a:cxn>
                <a:cxn ang="T11">
                  <a:pos x="T6" y="T7"/>
                </a:cxn>
              </a:cxnLst>
              <a:rect l="T12" t="T13" r="T14" b="T15"/>
              <a:pathLst>
                <a:path w="198" h="170">
                  <a:moveTo>
                    <a:pt x="0" y="48"/>
                  </a:moveTo>
                  <a:lnTo>
                    <a:pt x="0" y="0"/>
                  </a:lnTo>
                  <a:lnTo>
                    <a:pt x="198" y="0"/>
                  </a:lnTo>
                  <a:lnTo>
                    <a:pt x="198" y="17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0" name="Freeform 19"/>
            <p:cNvSpPr>
              <a:spLocks/>
            </p:cNvSpPr>
            <p:nvPr/>
          </p:nvSpPr>
          <p:spPr bwMode="auto">
            <a:xfrm>
              <a:off x="4298" y="3709"/>
              <a:ext cx="261" cy="231"/>
            </a:xfrm>
            <a:custGeom>
              <a:avLst/>
              <a:gdLst>
                <a:gd name="T0" fmla="*/ 0 w 198"/>
                <a:gd name="T1" fmla="*/ 41 h 175"/>
                <a:gd name="T2" fmla="*/ 0 w 198"/>
                <a:gd name="T3" fmla="*/ 0 h 175"/>
                <a:gd name="T4" fmla="*/ 261 w 198"/>
                <a:gd name="T5" fmla="*/ 0 h 175"/>
                <a:gd name="T6" fmla="*/ 261 w 198"/>
                <a:gd name="T7" fmla="*/ 231 h 175"/>
                <a:gd name="T8" fmla="*/ 0 60000 65536"/>
                <a:gd name="T9" fmla="*/ 0 60000 65536"/>
                <a:gd name="T10" fmla="*/ 0 60000 65536"/>
                <a:gd name="T11" fmla="*/ 0 60000 65536"/>
                <a:gd name="T12" fmla="*/ 0 w 198"/>
                <a:gd name="T13" fmla="*/ 0 h 175"/>
                <a:gd name="T14" fmla="*/ 198 w 198"/>
                <a:gd name="T15" fmla="*/ 175 h 175"/>
              </a:gdLst>
              <a:ahLst/>
              <a:cxnLst>
                <a:cxn ang="T8">
                  <a:pos x="T0" y="T1"/>
                </a:cxn>
                <a:cxn ang="T9">
                  <a:pos x="T2" y="T3"/>
                </a:cxn>
                <a:cxn ang="T10">
                  <a:pos x="T4" y="T5"/>
                </a:cxn>
                <a:cxn ang="T11">
                  <a:pos x="T6" y="T7"/>
                </a:cxn>
              </a:cxnLst>
              <a:rect l="T12" t="T13" r="T14" b="T15"/>
              <a:pathLst>
                <a:path w="198" h="175">
                  <a:moveTo>
                    <a:pt x="0" y="31"/>
                  </a:moveTo>
                  <a:lnTo>
                    <a:pt x="0" y="0"/>
                  </a:lnTo>
                  <a:lnTo>
                    <a:pt x="198" y="0"/>
                  </a:lnTo>
                  <a:lnTo>
                    <a:pt x="198" y="17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1" name="Freeform 20"/>
            <p:cNvSpPr>
              <a:spLocks/>
            </p:cNvSpPr>
            <p:nvPr/>
          </p:nvSpPr>
          <p:spPr bwMode="auto">
            <a:xfrm>
              <a:off x="3453" y="3701"/>
              <a:ext cx="508" cy="239"/>
            </a:xfrm>
            <a:custGeom>
              <a:avLst/>
              <a:gdLst>
                <a:gd name="T0" fmla="*/ 0 w 386"/>
                <a:gd name="T1" fmla="*/ 21 h 181"/>
                <a:gd name="T2" fmla="*/ 0 w 386"/>
                <a:gd name="T3" fmla="*/ 0 h 181"/>
                <a:gd name="T4" fmla="*/ 508 w 386"/>
                <a:gd name="T5" fmla="*/ 0 h 181"/>
                <a:gd name="T6" fmla="*/ 508 w 386"/>
                <a:gd name="T7" fmla="*/ 239 h 181"/>
                <a:gd name="T8" fmla="*/ 0 60000 65536"/>
                <a:gd name="T9" fmla="*/ 0 60000 65536"/>
                <a:gd name="T10" fmla="*/ 0 60000 65536"/>
                <a:gd name="T11" fmla="*/ 0 60000 65536"/>
                <a:gd name="T12" fmla="*/ 0 w 386"/>
                <a:gd name="T13" fmla="*/ 0 h 181"/>
                <a:gd name="T14" fmla="*/ 386 w 386"/>
                <a:gd name="T15" fmla="*/ 181 h 181"/>
              </a:gdLst>
              <a:ahLst/>
              <a:cxnLst>
                <a:cxn ang="T8">
                  <a:pos x="T0" y="T1"/>
                </a:cxn>
                <a:cxn ang="T9">
                  <a:pos x="T2" y="T3"/>
                </a:cxn>
                <a:cxn ang="T10">
                  <a:pos x="T4" y="T5"/>
                </a:cxn>
                <a:cxn ang="T11">
                  <a:pos x="T6" y="T7"/>
                </a:cxn>
              </a:cxnLst>
              <a:rect l="T12" t="T13" r="T14" b="T15"/>
              <a:pathLst>
                <a:path w="386" h="181">
                  <a:moveTo>
                    <a:pt x="0" y="16"/>
                  </a:moveTo>
                  <a:lnTo>
                    <a:pt x="0" y="0"/>
                  </a:lnTo>
                  <a:lnTo>
                    <a:pt x="386" y="0"/>
                  </a:lnTo>
                  <a:lnTo>
                    <a:pt x="386" y="181"/>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2" name="Freeform 21"/>
            <p:cNvSpPr>
              <a:spLocks/>
            </p:cNvSpPr>
            <p:nvPr/>
          </p:nvSpPr>
          <p:spPr bwMode="auto">
            <a:xfrm>
              <a:off x="3707" y="3688"/>
              <a:ext cx="717" cy="21"/>
            </a:xfrm>
            <a:custGeom>
              <a:avLst/>
              <a:gdLst>
                <a:gd name="T0" fmla="*/ 0 w 544"/>
                <a:gd name="T1" fmla="*/ 13 h 16"/>
                <a:gd name="T2" fmla="*/ 0 w 544"/>
                <a:gd name="T3" fmla="*/ 0 h 16"/>
                <a:gd name="T4" fmla="*/ 717 w 544"/>
                <a:gd name="T5" fmla="*/ 0 h 16"/>
                <a:gd name="T6" fmla="*/ 717 w 544"/>
                <a:gd name="T7" fmla="*/ 21 h 16"/>
                <a:gd name="T8" fmla="*/ 0 60000 65536"/>
                <a:gd name="T9" fmla="*/ 0 60000 65536"/>
                <a:gd name="T10" fmla="*/ 0 60000 65536"/>
                <a:gd name="T11" fmla="*/ 0 60000 65536"/>
                <a:gd name="T12" fmla="*/ 0 w 544"/>
                <a:gd name="T13" fmla="*/ 0 h 16"/>
                <a:gd name="T14" fmla="*/ 544 w 544"/>
                <a:gd name="T15" fmla="*/ 16 h 16"/>
              </a:gdLst>
              <a:ahLst/>
              <a:cxnLst>
                <a:cxn ang="T8">
                  <a:pos x="T0" y="T1"/>
                </a:cxn>
                <a:cxn ang="T9">
                  <a:pos x="T2" y="T3"/>
                </a:cxn>
                <a:cxn ang="T10">
                  <a:pos x="T4" y="T5"/>
                </a:cxn>
                <a:cxn ang="T11">
                  <a:pos x="T6" y="T7"/>
                </a:cxn>
              </a:cxnLst>
              <a:rect l="T12" t="T13" r="T14" b="T15"/>
              <a:pathLst>
                <a:path w="544" h="16">
                  <a:moveTo>
                    <a:pt x="0" y="10"/>
                  </a:moveTo>
                  <a:lnTo>
                    <a:pt x="0" y="0"/>
                  </a:lnTo>
                  <a:lnTo>
                    <a:pt x="544" y="0"/>
                  </a:lnTo>
                  <a:lnTo>
                    <a:pt x="544" y="1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3" name="Rectangle 22"/>
            <p:cNvSpPr>
              <a:spLocks noChangeArrowheads="1"/>
            </p:cNvSpPr>
            <p:nvPr/>
          </p:nvSpPr>
          <p:spPr bwMode="auto">
            <a:xfrm>
              <a:off x="4709" y="3688"/>
              <a:ext cx="149" cy="25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24" name="Freeform 23"/>
            <p:cNvSpPr>
              <a:spLocks/>
            </p:cNvSpPr>
            <p:nvPr/>
          </p:nvSpPr>
          <p:spPr bwMode="auto">
            <a:xfrm>
              <a:off x="1420" y="3680"/>
              <a:ext cx="613" cy="64"/>
            </a:xfrm>
            <a:custGeom>
              <a:avLst/>
              <a:gdLst>
                <a:gd name="T0" fmla="*/ 0 w 465"/>
                <a:gd name="T1" fmla="*/ 64 h 48"/>
                <a:gd name="T2" fmla="*/ 0 w 465"/>
                <a:gd name="T3" fmla="*/ 0 h 48"/>
                <a:gd name="T4" fmla="*/ 613 w 465"/>
                <a:gd name="T5" fmla="*/ 0 h 48"/>
                <a:gd name="T6" fmla="*/ 613 w 465"/>
                <a:gd name="T7" fmla="*/ 36 h 48"/>
                <a:gd name="T8" fmla="*/ 0 60000 65536"/>
                <a:gd name="T9" fmla="*/ 0 60000 65536"/>
                <a:gd name="T10" fmla="*/ 0 60000 65536"/>
                <a:gd name="T11" fmla="*/ 0 60000 65536"/>
                <a:gd name="T12" fmla="*/ 0 w 465"/>
                <a:gd name="T13" fmla="*/ 0 h 48"/>
                <a:gd name="T14" fmla="*/ 465 w 465"/>
                <a:gd name="T15" fmla="*/ 48 h 48"/>
              </a:gdLst>
              <a:ahLst/>
              <a:cxnLst>
                <a:cxn ang="T8">
                  <a:pos x="T0" y="T1"/>
                </a:cxn>
                <a:cxn ang="T9">
                  <a:pos x="T2" y="T3"/>
                </a:cxn>
                <a:cxn ang="T10">
                  <a:pos x="T4" y="T5"/>
                </a:cxn>
                <a:cxn ang="T11">
                  <a:pos x="T6" y="T7"/>
                </a:cxn>
              </a:cxnLst>
              <a:rect l="T12" t="T13" r="T14" b="T15"/>
              <a:pathLst>
                <a:path w="465" h="48">
                  <a:moveTo>
                    <a:pt x="0" y="48"/>
                  </a:moveTo>
                  <a:lnTo>
                    <a:pt x="0" y="0"/>
                  </a:lnTo>
                  <a:lnTo>
                    <a:pt x="465" y="0"/>
                  </a:lnTo>
                  <a:lnTo>
                    <a:pt x="465" y="2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5" name="Rectangle 24"/>
            <p:cNvSpPr>
              <a:spLocks noChangeArrowheads="1"/>
            </p:cNvSpPr>
            <p:nvPr/>
          </p:nvSpPr>
          <p:spPr bwMode="auto">
            <a:xfrm>
              <a:off x="4066" y="3659"/>
              <a:ext cx="717" cy="2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26" name="Freeform 25"/>
            <p:cNvSpPr>
              <a:spLocks/>
            </p:cNvSpPr>
            <p:nvPr/>
          </p:nvSpPr>
          <p:spPr bwMode="auto">
            <a:xfrm>
              <a:off x="2318" y="3604"/>
              <a:ext cx="224" cy="336"/>
            </a:xfrm>
            <a:custGeom>
              <a:avLst/>
              <a:gdLst>
                <a:gd name="T0" fmla="*/ 0 w 170"/>
                <a:gd name="T1" fmla="*/ 336 h 255"/>
                <a:gd name="T2" fmla="*/ 0 w 170"/>
                <a:gd name="T3" fmla="*/ 0 h 255"/>
                <a:gd name="T4" fmla="*/ 224 w 170"/>
                <a:gd name="T5" fmla="*/ 0 h 255"/>
                <a:gd name="T6" fmla="*/ 224 w 170"/>
                <a:gd name="T7" fmla="*/ 154 h 255"/>
                <a:gd name="T8" fmla="*/ 0 60000 65536"/>
                <a:gd name="T9" fmla="*/ 0 60000 65536"/>
                <a:gd name="T10" fmla="*/ 0 60000 65536"/>
                <a:gd name="T11" fmla="*/ 0 60000 65536"/>
                <a:gd name="T12" fmla="*/ 0 w 170"/>
                <a:gd name="T13" fmla="*/ 0 h 255"/>
                <a:gd name="T14" fmla="*/ 170 w 170"/>
                <a:gd name="T15" fmla="*/ 255 h 255"/>
              </a:gdLst>
              <a:ahLst/>
              <a:cxnLst>
                <a:cxn ang="T8">
                  <a:pos x="T0" y="T1"/>
                </a:cxn>
                <a:cxn ang="T9">
                  <a:pos x="T2" y="T3"/>
                </a:cxn>
                <a:cxn ang="T10">
                  <a:pos x="T4" y="T5"/>
                </a:cxn>
                <a:cxn ang="T11">
                  <a:pos x="T6" y="T7"/>
                </a:cxn>
              </a:cxnLst>
              <a:rect l="T12" t="T13" r="T14" b="T15"/>
              <a:pathLst>
                <a:path w="170" h="255">
                  <a:moveTo>
                    <a:pt x="0" y="255"/>
                  </a:moveTo>
                  <a:lnTo>
                    <a:pt x="0" y="0"/>
                  </a:lnTo>
                  <a:lnTo>
                    <a:pt x="170" y="0"/>
                  </a:lnTo>
                  <a:lnTo>
                    <a:pt x="170" y="11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7" name="Freeform 26"/>
            <p:cNvSpPr>
              <a:spLocks/>
            </p:cNvSpPr>
            <p:nvPr/>
          </p:nvSpPr>
          <p:spPr bwMode="auto">
            <a:xfrm>
              <a:off x="1727" y="3604"/>
              <a:ext cx="703" cy="76"/>
            </a:xfrm>
            <a:custGeom>
              <a:avLst/>
              <a:gdLst>
                <a:gd name="T0" fmla="*/ 0 w 533"/>
                <a:gd name="T1" fmla="*/ 76 h 58"/>
                <a:gd name="T2" fmla="*/ 0 w 533"/>
                <a:gd name="T3" fmla="*/ 0 h 58"/>
                <a:gd name="T4" fmla="*/ 703 w 533"/>
                <a:gd name="T5" fmla="*/ 0 h 58"/>
                <a:gd name="T6" fmla="*/ 0 60000 65536"/>
                <a:gd name="T7" fmla="*/ 0 60000 65536"/>
                <a:gd name="T8" fmla="*/ 0 60000 65536"/>
                <a:gd name="T9" fmla="*/ 0 w 533"/>
                <a:gd name="T10" fmla="*/ 0 h 58"/>
                <a:gd name="T11" fmla="*/ 533 w 533"/>
                <a:gd name="T12" fmla="*/ 58 h 58"/>
              </a:gdLst>
              <a:ahLst/>
              <a:cxnLst>
                <a:cxn ang="T6">
                  <a:pos x="T0" y="T1"/>
                </a:cxn>
                <a:cxn ang="T7">
                  <a:pos x="T2" y="T3"/>
                </a:cxn>
                <a:cxn ang="T8">
                  <a:pos x="T4" y="T5"/>
                </a:cxn>
              </a:cxnLst>
              <a:rect l="T9" t="T10" r="T11" b="T12"/>
              <a:pathLst>
                <a:path w="533" h="58">
                  <a:moveTo>
                    <a:pt x="0" y="58"/>
                  </a:moveTo>
                  <a:lnTo>
                    <a:pt x="0" y="0"/>
                  </a:lnTo>
                  <a:lnTo>
                    <a:pt x="533" y="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8" name="Freeform 27"/>
            <p:cNvSpPr>
              <a:spLocks/>
            </p:cNvSpPr>
            <p:nvPr/>
          </p:nvSpPr>
          <p:spPr bwMode="auto">
            <a:xfrm>
              <a:off x="2078" y="3547"/>
              <a:ext cx="688" cy="393"/>
            </a:xfrm>
            <a:custGeom>
              <a:avLst/>
              <a:gdLst>
                <a:gd name="T0" fmla="*/ 0 w 522"/>
                <a:gd name="T1" fmla="*/ 57 h 298"/>
                <a:gd name="T2" fmla="*/ 0 w 522"/>
                <a:gd name="T3" fmla="*/ 0 h 298"/>
                <a:gd name="T4" fmla="*/ 688 w 522"/>
                <a:gd name="T5" fmla="*/ 0 h 298"/>
                <a:gd name="T6" fmla="*/ 688 w 522"/>
                <a:gd name="T7" fmla="*/ 393 h 298"/>
                <a:gd name="T8" fmla="*/ 0 60000 65536"/>
                <a:gd name="T9" fmla="*/ 0 60000 65536"/>
                <a:gd name="T10" fmla="*/ 0 60000 65536"/>
                <a:gd name="T11" fmla="*/ 0 60000 65536"/>
                <a:gd name="T12" fmla="*/ 0 w 522"/>
                <a:gd name="T13" fmla="*/ 0 h 298"/>
                <a:gd name="T14" fmla="*/ 522 w 522"/>
                <a:gd name="T15" fmla="*/ 298 h 298"/>
              </a:gdLst>
              <a:ahLst/>
              <a:cxnLst>
                <a:cxn ang="T8">
                  <a:pos x="T0" y="T1"/>
                </a:cxn>
                <a:cxn ang="T9">
                  <a:pos x="T2" y="T3"/>
                </a:cxn>
                <a:cxn ang="T10">
                  <a:pos x="T4" y="T5"/>
                </a:cxn>
                <a:cxn ang="T11">
                  <a:pos x="T6" y="T7"/>
                </a:cxn>
              </a:cxnLst>
              <a:rect l="T12" t="T13" r="T14" b="T15"/>
              <a:pathLst>
                <a:path w="522" h="298">
                  <a:moveTo>
                    <a:pt x="0" y="43"/>
                  </a:moveTo>
                  <a:lnTo>
                    <a:pt x="0" y="0"/>
                  </a:lnTo>
                  <a:lnTo>
                    <a:pt x="522" y="0"/>
                  </a:lnTo>
                  <a:lnTo>
                    <a:pt x="522" y="29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9" name="Freeform 28"/>
            <p:cNvSpPr>
              <a:spLocks/>
            </p:cNvSpPr>
            <p:nvPr/>
          </p:nvSpPr>
          <p:spPr bwMode="auto">
            <a:xfrm>
              <a:off x="4424" y="3450"/>
              <a:ext cx="583" cy="490"/>
            </a:xfrm>
            <a:custGeom>
              <a:avLst/>
              <a:gdLst>
                <a:gd name="T0" fmla="*/ 0 w 442"/>
                <a:gd name="T1" fmla="*/ 209 h 372"/>
                <a:gd name="T2" fmla="*/ 0 w 442"/>
                <a:gd name="T3" fmla="*/ 0 h 372"/>
                <a:gd name="T4" fmla="*/ 583 w 442"/>
                <a:gd name="T5" fmla="*/ 0 h 372"/>
                <a:gd name="T6" fmla="*/ 583 w 442"/>
                <a:gd name="T7" fmla="*/ 490 h 372"/>
                <a:gd name="T8" fmla="*/ 0 60000 65536"/>
                <a:gd name="T9" fmla="*/ 0 60000 65536"/>
                <a:gd name="T10" fmla="*/ 0 60000 65536"/>
                <a:gd name="T11" fmla="*/ 0 60000 65536"/>
                <a:gd name="T12" fmla="*/ 0 w 442"/>
                <a:gd name="T13" fmla="*/ 0 h 372"/>
                <a:gd name="T14" fmla="*/ 442 w 442"/>
                <a:gd name="T15" fmla="*/ 372 h 372"/>
              </a:gdLst>
              <a:ahLst/>
              <a:cxnLst>
                <a:cxn ang="T8">
                  <a:pos x="T0" y="T1"/>
                </a:cxn>
                <a:cxn ang="T9">
                  <a:pos x="T2" y="T3"/>
                </a:cxn>
                <a:cxn ang="T10">
                  <a:pos x="T4" y="T5"/>
                </a:cxn>
                <a:cxn ang="T11">
                  <a:pos x="T6" y="T7"/>
                </a:cxn>
              </a:cxnLst>
              <a:rect l="T12" t="T13" r="T14" b="T15"/>
              <a:pathLst>
                <a:path w="442" h="372">
                  <a:moveTo>
                    <a:pt x="0" y="159"/>
                  </a:moveTo>
                  <a:lnTo>
                    <a:pt x="0" y="0"/>
                  </a:lnTo>
                  <a:lnTo>
                    <a:pt x="442" y="0"/>
                  </a:lnTo>
                  <a:lnTo>
                    <a:pt x="442" y="37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0" name="Freeform 29"/>
            <p:cNvSpPr>
              <a:spLocks/>
            </p:cNvSpPr>
            <p:nvPr/>
          </p:nvSpPr>
          <p:spPr bwMode="auto">
            <a:xfrm>
              <a:off x="2422" y="3351"/>
              <a:ext cx="493" cy="589"/>
            </a:xfrm>
            <a:custGeom>
              <a:avLst/>
              <a:gdLst>
                <a:gd name="T0" fmla="*/ 0 w 374"/>
                <a:gd name="T1" fmla="*/ 196 h 447"/>
                <a:gd name="T2" fmla="*/ 0 w 374"/>
                <a:gd name="T3" fmla="*/ 0 h 447"/>
                <a:gd name="T4" fmla="*/ 493 w 374"/>
                <a:gd name="T5" fmla="*/ 0 h 447"/>
                <a:gd name="T6" fmla="*/ 493 w 374"/>
                <a:gd name="T7" fmla="*/ 589 h 447"/>
                <a:gd name="T8" fmla="*/ 0 60000 65536"/>
                <a:gd name="T9" fmla="*/ 0 60000 65536"/>
                <a:gd name="T10" fmla="*/ 0 60000 65536"/>
                <a:gd name="T11" fmla="*/ 0 60000 65536"/>
                <a:gd name="T12" fmla="*/ 0 w 374"/>
                <a:gd name="T13" fmla="*/ 0 h 447"/>
                <a:gd name="T14" fmla="*/ 374 w 374"/>
                <a:gd name="T15" fmla="*/ 447 h 447"/>
              </a:gdLst>
              <a:ahLst/>
              <a:cxnLst>
                <a:cxn ang="T8">
                  <a:pos x="T0" y="T1"/>
                </a:cxn>
                <a:cxn ang="T9">
                  <a:pos x="T2" y="T3"/>
                </a:cxn>
                <a:cxn ang="T10">
                  <a:pos x="T4" y="T5"/>
                </a:cxn>
                <a:cxn ang="T11">
                  <a:pos x="T6" y="T7"/>
                </a:cxn>
              </a:cxnLst>
              <a:rect l="T12" t="T13" r="T14" b="T15"/>
              <a:pathLst>
                <a:path w="374" h="447">
                  <a:moveTo>
                    <a:pt x="0" y="149"/>
                  </a:moveTo>
                  <a:lnTo>
                    <a:pt x="0" y="0"/>
                  </a:lnTo>
                  <a:lnTo>
                    <a:pt x="374" y="0"/>
                  </a:lnTo>
                  <a:lnTo>
                    <a:pt x="374" y="44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1" name="Freeform 30"/>
            <p:cNvSpPr>
              <a:spLocks/>
            </p:cNvSpPr>
            <p:nvPr/>
          </p:nvSpPr>
          <p:spPr bwMode="auto">
            <a:xfrm>
              <a:off x="2668" y="3190"/>
              <a:ext cx="397" cy="750"/>
            </a:xfrm>
            <a:custGeom>
              <a:avLst/>
              <a:gdLst>
                <a:gd name="T0" fmla="*/ 0 w 301"/>
                <a:gd name="T1" fmla="*/ 161 h 569"/>
                <a:gd name="T2" fmla="*/ 0 w 301"/>
                <a:gd name="T3" fmla="*/ 0 h 569"/>
                <a:gd name="T4" fmla="*/ 397 w 301"/>
                <a:gd name="T5" fmla="*/ 0 h 569"/>
                <a:gd name="T6" fmla="*/ 397 w 301"/>
                <a:gd name="T7" fmla="*/ 750 h 569"/>
                <a:gd name="T8" fmla="*/ 0 60000 65536"/>
                <a:gd name="T9" fmla="*/ 0 60000 65536"/>
                <a:gd name="T10" fmla="*/ 0 60000 65536"/>
                <a:gd name="T11" fmla="*/ 0 60000 65536"/>
                <a:gd name="T12" fmla="*/ 0 w 301"/>
                <a:gd name="T13" fmla="*/ 0 h 569"/>
                <a:gd name="T14" fmla="*/ 301 w 301"/>
                <a:gd name="T15" fmla="*/ 569 h 569"/>
              </a:gdLst>
              <a:ahLst/>
              <a:cxnLst>
                <a:cxn ang="T8">
                  <a:pos x="T0" y="T1"/>
                </a:cxn>
                <a:cxn ang="T9">
                  <a:pos x="T2" y="T3"/>
                </a:cxn>
                <a:cxn ang="T10">
                  <a:pos x="T4" y="T5"/>
                </a:cxn>
                <a:cxn ang="T11">
                  <a:pos x="T6" y="T7"/>
                </a:cxn>
              </a:cxnLst>
              <a:rect l="T12" t="T13" r="T14" b="T15"/>
              <a:pathLst>
                <a:path w="301" h="569">
                  <a:moveTo>
                    <a:pt x="0" y="122"/>
                  </a:moveTo>
                  <a:lnTo>
                    <a:pt x="0" y="0"/>
                  </a:lnTo>
                  <a:lnTo>
                    <a:pt x="301" y="0"/>
                  </a:lnTo>
                  <a:lnTo>
                    <a:pt x="301" y="569"/>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2" name="Freeform 31"/>
            <p:cNvSpPr>
              <a:spLocks/>
            </p:cNvSpPr>
            <p:nvPr/>
          </p:nvSpPr>
          <p:spPr bwMode="auto">
            <a:xfrm>
              <a:off x="4715" y="3106"/>
              <a:ext cx="442" cy="834"/>
            </a:xfrm>
            <a:custGeom>
              <a:avLst/>
              <a:gdLst>
                <a:gd name="T0" fmla="*/ 0 w 335"/>
                <a:gd name="T1" fmla="*/ 344 h 633"/>
                <a:gd name="T2" fmla="*/ 0 w 335"/>
                <a:gd name="T3" fmla="*/ 0 h 633"/>
                <a:gd name="T4" fmla="*/ 442 w 335"/>
                <a:gd name="T5" fmla="*/ 0 h 633"/>
                <a:gd name="T6" fmla="*/ 442 w 335"/>
                <a:gd name="T7" fmla="*/ 834 h 633"/>
                <a:gd name="T8" fmla="*/ 0 60000 65536"/>
                <a:gd name="T9" fmla="*/ 0 60000 65536"/>
                <a:gd name="T10" fmla="*/ 0 60000 65536"/>
                <a:gd name="T11" fmla="*/ 0 60000 65536"/>
                <a:gd name="T12" fmla="*/ 0 w 335"/>
                <a:gd name="T13" fmla="*/ 0 h 633"/>
                <a:gd name="T14" fmla="*/ 335 w 335"/>
                <a:gd name="T15" fmla="*/ 633 h 633"/>
              </a:gdLst>
              <a:ahLst/>
              <a:cxnLst>
                <a:cxn ang="T8">
                  <a:pos x="T0" y="T1"/>
                </a:cxn>
                <a:cxn ang="T9">
                  <a:pos x="T2" y="T3"/>
                </a:cxn>
                <a:cxn ang="T10">
                  <a:pos x="T4" y="T5"/>
                </a:cxn>
                <a:cxn ang="T11">
                  <a:pos x="T6" y="T7"/>
                </a:cxn>
              </a:cxnLst>
              <a:rect l="T12" t="T13" r="T14" b="T15"/>
              <a:pathLst>
                <a:path w="335" h="633">
                  <a:moveTo>
                    <a:pt x="0" y="261"/>
                  </a:moveTo>
                  <a:lnTo>
                    <a:pt x="0" y="0"/>
                  </a:lnTo>
                  <a:lnTo>
                    <a:pt x="335" y="0"/>
                  </a:lnTo>
                  <a:lnTo>
                    <a:pt x="335" y="633"/>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3" name="Freeform 32"/>
            <p:cNvSpPr>
              <a:spLocks/>
            </p:cNvSpPr>
            <p:nvPr/>
          </p:nvSpPr>
          <p:spPr bwMode="auto">
            <a:xfrm>
              <a:off x="2862" y="1208"/>
              <a:ext cx="2071" cy="1982"/>
            </a:xfrm>
            <a:custGeom>
              <a:avLst/>
              <a:gdLst>
                <a:gd name="T0" fmla="*/ 2071 w 1571"/>
                <a:gd name="T1" fmla="*/ 1898 h 1504"/>
                <a:gd name="T2" fmla="*/ 2071 w 1571"/>
                <a:gd name="T3" fmla="*/ 0 h 1504"/>
                <a:gd name="T4" fmla="*/ 0 w 1571"/>
                <a:gd name="T5" fmla="*/ 0 h 1504"/>
                <a:gd name="T6" fmla="*/ 0 w 1571"/>
                <a:gd name="T7" fmla="*/ 1982 h 1504"/>
                <a:gd name="T8" fmla="*/ 0 60000 65536"/>
                <a:gd name="T9" fmla="*/ 0 60000 65536"/>
                <a:gd name="T10" fmla="*/ 0 60000 65536"/>
                <a:gd name="T11" fmla="*/ 0 60000 65536"/>
                <a:gd name="T12" fmla="*/ 0 w 1571"/>
                <a:gd name="T13" fmla="*/ 0 h 1504"/>
                <a:gd name="T14" fmla="*/ 1571 w 1571"/>
                <a:gd name="T15" fmla="*/ 1504 h 1504"/>
              </a:gdLst>
              <a:ahLst/>
              <a:cxnLst>
                <a:cxn ang="T8">
                  <a:pos x="T0" y="T1"/>
                </a:cxn>
                <a:cxn ang="T9">
                  <a:pos x="T2" y="T3"/>
                </a:cxn>
                <a:cxn ang="T10">
                  <a:pos x="T4" y="T5"/>
                </a:cxn>
                <a:cxn ang="T11">
                  <a:pos x="T6" y="T7"/>
                </a:cxn>
              </a:cxnLst>
              <a:rect l="T12" t="T13" r="T14" b="T15"/>
              <a:pathLst>
                <a:path w="1571" h="1504">
                  <a:moveTo>
                    <a:pt x="1571" y="1440"/>
                  </a:moveTo>
                  <a:lnTo>
                    <a:pt x="1571" y="0"/>
                  </a:lnTo>
                  <a:lnTo>
                    <a:pt x="0" y="0"/>
                  </a:lnTo>
                  <a:lnTo>
                    <a:pt x="0" y="150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4" name="Line 33"/>
            <p:cNvSpPr>
              <a:spLocks noChangeShapeType="1"/>
            </p:cNvSpPr>
            <p:nvPr/>
          </p:nvSpPr>
          <p:spPr bwMode="auto">
            <a:xfrm>
              <a:off x="674" y="3933"/>
              <a:ext cx="4632" cy="2"/>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9699"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76200"/>
            <a:ext cx="345122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970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76" y="3833813"/>
            <a:ext cx="474186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9701" name="Text Box 36"/>
          <p:cNvSpPr txBox="1">
            <a:spLocks noChangeArrowheads="1"/>
          </p:cNvSpPr>
          <p:nvPr/>
        </p:nvSpPr>
        <p:spPr bwMode="auto">
          <a:xfrm>
            <a:off x="6886576" y="6400801"/>
            <a:ext cx="2389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Average linkage</a:t>
            </a:r>
          </a:p>
        </p:txBody>
      </p:sp>
      <p:sp>
        <p:nvSpPr>
          <p:cNvPr id="29702" name="Text Box 39"/>
          <p:cNvSpPr txBox="1">
            <a:spLocks noChangeArrowheads="1"/>
          </p:cNvSpPr>
          <p:nvPr/>
        </p:nvSpPr>
        <p:spPr bwMode="auto">
          <a:xfrm>
            <a:off x="2654301" y="6156326"/>
            <a:ext cx="2105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Single linkage</a:t>
            </a:r>
          </a:p>
        </p:txBody>
      </p:sp>
      <p:sp>
        <p:nvSpPr>
          <p:cNvPr id="29703" name="TextBox 39"/>
          <p:cNvSpPr txBox="1">
            <a:spLocks noChangeArrowheads="1"/>
          </p:cNvSpPr>
          <p:nvPr/>
        </p:nvSpPr>
        <p:spPr bwMode="auto">
          <a:xfrm>
            <a:off x="6300788" y="3159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4293974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1026"/>
          <p:cNvSpPr txBox="1">
            <a:spLocks noChangeArrowheads="1"/>
          </p:cNvSpPr>
          <p:nvPr/>
        </p:nvSpPr>
        <p:spPr bwMode="auto">
          <a:xfrm>
            <a:off x="1676400" y="1295401"/>
            <a:ext cx="8839200" cy="5078413"/>
          </a:xfrm>
          <a:prstGeom prst="rect">
            <a:avLst/>
          </a:prstGeom>
          <a:noFill/>
          <a:ln w="9525">
            <a:noFill/>
            <a:miter lim="800000"/>
            <a:headEnd/>
            <a:tailEnd/>
          </a:ln>
          <a:effectLst/>
        </p:spPr>
        <p:txBody>
          <a:bodyPr>
            <a:spAutoFit/>
          </a:bodyPr>
          <a:lstStyle>
            <a:lvl1pPr marL="742950" indent="-742950">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3200" b="1">
                <a:solidFill>
                  <a:schemeClr val="tx2"/>
                </a:solidFill>
                <a:effectLst>
                  <a:outerShdw blurRad="38100" dist="38100" dir="2700000" algn="tl">
                    <a:srgbClr val="C0C0C0"/>
                  </a:outerShdw>
                </a:effectLst>
              </a:rPr>
              <a:t>Hierarchal Clustering Methods Summary</a:t>
            </a:r>
          </a:p>
          <a:p>
            <a:pPr>
              <a:buFont typeface="Wingdings" pitchFamily="-111" charset="2"/>
              <a:buChar char="§"/>
              <a:defRPr/>
            </a:pPr>
            <a:endParaRPr lang="en-US" altLang="en-US" sz="4000">
              <a:solidFill>
                <a:schemeClr val="tx2"/>
              </a:solidFill>
              <a:effectLst>
                <a:outerShdw blurRad="38100" dist="38100" dir="2700000" algn="tl">
                  <a:srgbClr val="C0C0C0"/>
                </a:outerShdw>
              </a:effectLst>
            </a:endParaRPr>
          </a:p>
          <a:p>
            <a:pPr>
              <a:buFont typeface="Wingdings" pitchFamily="-111" charset="2"/>
              <a:buChar char="§"/>
              <a:defRPr/>
            </a:pPr>
            <a:r>
              <a:rPr lang="en-US" altLang="en-US" sz="2800"/>
              <a:t>No need to specify the number of clusters in advance</a:t>
            </a:r>
          </a:p>
          <a:p>
            <a:pPr>
              <a:buFont typeface="Wingdings" pitchFamily="-111" charset="2"/>
              <a:buChar char="§"/>
              <a:defRPr/>
            </a:pPr>
            <a:r>
              <a:rPr lang="en-US" altLang="en-US" sz="2800"/>
              <a:t>Hierarchal nature maps nicely onto human intuition for some domains</a:t>
            </a:r>
          </a:p>
          <a:p>
            <a:pPr>
              <a:buFont typeface="Wingdings" pitchFamily="-111" charset="2"/>
              <a:buChar char="§"/>
              <a:defRPr/>
            </a:pPr>
            <a:r>
              <a:rPr lang="en-US" altLang="en-US" sz="2800"/>
              <a:t>They do not scale well: time complexity of at least O(</a:t>
            </a:r>
            <a:r>
              <a:rPr lang="en-US" altLang="en-US" sz="2800" i="1"/>
              <a:t>n</a:t>
            </a:r>
            <a:r>
              <a:rPr lang="en-US" altLang="en-US" sz="2800" baseline="30000"/>
              <a:t>2</a:t>
            </a:r>
            <a:r>
              <a:rPr lang="en-US" altLang="en-US" sz="2800"/>
              <a:t>), where </a:t>
            </a:r>
            <a:r>
              <a:rPr lang="en-US" altLang="en-US" sz="2800" i="1"/>
              <a:t>n</a:t>
            </a:r>
            <a:r>
              <a:rPr lang="en-US" altLang="en-US" sz="2800"/>
              <a:t> is the number of total objects</a:t>
            </a:r>
          </a:p>
          <a:p>
            <a:pPr>
              <a:buFont typeface="Wingdings" pitchFamily="-111" charset="2"/>
              <a:buChar char="§"/>
              <a:defRPr/>
            </a:pPr>
            <a:r>
              <a:rPr lang="en-US" altLang="en-US" sz="2800"/>
              <a:t>Like any heuristic search algorithms, local optima are a problem</a:t>
            </a:r>
          </a:p>
          <a:p>
            <a:pPr>
              <a:buFont typeface="Wingdings" pitchFamily="-111" charset="2"/>
              <a:buChar char="§"/>
              <a:defRPr/>
            </a:pPr>
            <a:r>
              <a:rPr lang="en-US" altLang="en-US" sz="2800"/>
              <a:t>Interpretation of results is (very) subjective </a:t>
            </a:r>
          </a:p>
        </p:txBody>
      </p:sp>
      <p:sp>
        <p:nvSpPr>
          <p:cNvPr id="30723" name="TextBox 2"/>
          <p:cNvSpPr txBox="1">
            <a:spLocks noChangeArrowheads="1"/>
          </p:cNvSpPr>
          <p:nvPr/>
        </p:nvSpPr>
        <p:spPr bwMode="auto">
          <a:xfrm>
            <a:off x="6300788" y="3159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54715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Homogenous</a:t>
            </a:r>
            <a:r>
              <a:rPr lang="hu-HU" dirty="0"/>
              <a:t> </a:t>
            </a:r>
            <a:r>
              <a:rPr lang="hu-HU" dirty="0" err="1"/>
              <a:t>case</a:t>
            </a:r>
            <a:endParaRPr lang="hu-HU" dirty="0"/>
          </a:p>
        </p:txBody>
      </p:sp>
      <p:sp>
        <p:nvSpPr>
          <p:cNvPr id="3" name="Tartalom helye 2"/>
          <p:cNvSpPr>
            <a:spLocks noGrp="1"/>
          </p:cNvSpPr>
          <p:nvPr>
            <p:ph idx="1"/>
          </p:nvPr>
        </p:nvSpPr>
        <p:spPr/>
        <p:txBody>
          <a:bodyPr/>
          <a:lstStyle/>
          <a:p>
            <a:r>
              <a:rPr lang="hu-HU" dirty="0" err="1"/>
              <a:t>Single</a:t>
            </a:r>
            <a:r>
              <a:rPr lang="hu-HU" dirty="0"/>
              <a:t> </a:t>
            </a:r>
            <a:r>
              <a:rPr lang="hu-HU" dirty="0" err="1"/>
              <a:t>learning</a:t>
            </a:r>
            <a:r>
              <a:rPr lang="hu-HU" dirty="0"/>
              <a:t> </a:t>
            </a:r>
            <a:r>
              <a:rPr lang="hu-HU" dirty="0" err="1"/>
              <a:t>algorithm</a:t>
            </a:r>
            <a:r>
              <a:rPr lang="hu-HU" dirty="0"/>
              <a:t> </a:t>
            </a:r>
            <a:r>
              <a:rPr lang="hu-HU" dirty="0" err="1"/>
              <a:t>trained</a:t>
            </a:r>
            <a:r>
              <a:rPr lang="hu-HU" dirty="0"/>
              <a:t> </a:t>
            </a:r>
            <a:r>
              <a:rPr lang="hu-HU" dirty="0" err="1"/>
              <a:t>on</a:t>
            </a:r>
            <a:r>
              <a:rPr lang="hu-HU" dirty="0"/>
              <a:t> </a:t>
            </a:r>
            <a:r>
              <a:rPr lang="hu-HU" dirty="0" err="1"/>
              <a:t>multiple</a:t>
            </a:r>
            <a:r>
              <a:rPr lang="hu-HU" dirty="0"/>
              <a:t> </a:t>
            </a:r>
            <a:r>
              <a:rPr lang="hu-HU" dirty="0" err="1"/>
              <a:t>training</a:t>
            </a:r>
            <a:r>
              <a:rPr lang="hu-HU" dirty="0"/>
              <a:t> </a:t>
            </a:r>
            <a:r>
              <a:rPr lang="hu-HU" dirty="0" err="1"/>
              <a:t>data</a:t>
            </a:r>
            <a:endParaRPr lang="hu-HU" dirty="0"/>
          </a:p>
          <a:p>
            <a:pPr lvl="1"/>
            <a:r>
              <a:rPr lang="hu-HU" dirty="0"/>
              <a:t>Data1 ≠ Data2 ≠  … ≠  Data m</a:t>
            </a:r>
          </a:p>
          <a:p>
            <a:pPr lvl="1"/>
            <a:r>
              <a:rPr lang="hu-HU" dirty="0"/>
              <a:t>Learner1 = Learner2 = … = </a:t>
            </a:r>
            <a:r>
              <a:rPr lang="hu-HU" dirty="0" err="1"/>
              <a:t>Learner</a:t>
            </a:r>
            <a:r>
              <a:rPr lang="hu-HU" dirty="0"/>
              <a:t>_m</a:t>
            </a:r>
          </a:p>
          <a:p>
            <a:r>
              <a:rPr lang="hu-HU" dirty="0" err="1"/>
              <a:t>Different</a:t>
            </a:r>
            <a:r>
              <a:rPr lang="hu-HU" dirty="0"/>
              <a:t> </a:t>
            </a:r>
            <a:r>
              <a:rPr lang="hu-HU" dirty="0" err="1"/>
              <a:t>methods</a:t>
            </a:r>
            <a:r>
              <a:rPr lang="hu-HU" dirty="0"/>
              <a:t> </a:t>
            </a:r>
            <a:r>
              <a:rPr lang="hu-HU" dirty="0" err="1"/>
              <a:t>for</a:t>
            </a:r>
            <a:r>
              <a:rPr lang="hu-HU" dirty="0"/>
              <a:t> </a:t>
            </a:r>
            <a:r>
              <a:rPr lang="hu-HU" dirty="0" err="1"/>
              <a:t>changind</a:t>
            </a:r>
            <a:r>
              <a:rPr lang="hu-HU" dirty="0"/>
              <a:t> </a:t>
            </a:r>
            <a:r>
              <a:rPr lang="hu-HU" dirty="0" err="1"/>
              <a:t>training</a:t>
            </a:r>
            <a:r>
              <a:rPr lang="hu-HU" dirty="0"/>
              <a:t> </a:t>
            </a:r>
            <a:r>
              <a:rPr lang="hu-HU" dirty="0" err="1"/>
              <a:t>data</a:t>
            </a:r>
            <a:endParaRPr lang="hu-HU" dirty="0"/>
          </a:p>
          <a:p>
            <a:pPr lvl="1"/>
            <a:r>
              <a:rPr lang="hu-HU" dirty="0" err="1"/>
              <a:t>Bagging</a:t>
            </a:r>
            <a:r>
              <a:rPr lang="hu-HU" dirty="0"/>
              <a:t>: </a:t>
            </a:r>
            <a:r>
              <a:rPr lang="hu-HU" dirty="0" err="1"/>
              <a:t>Resample</a:t>
            </a:r>
            <a:r>
              <a:rPr lang="hu-HU" dirty="0"/>
              <a:t> </a:t>
            </a:r>
            <a:r>
              <a:rPr lang="hu-HU" dirty="0" err="1"/>
              <a:t>training</a:t>
            </a:r>
            <a:r>
              <a:rPr lang="hu-HU" dirty="0"/>
              <a:t> </a:t>
            </a:r>
            <a:r>
              <a:rPr lang="hu-HU" dirty="0" err="1"/>
              <a:t>data</a:t>
            </a:r>
            <a:r>
              <a:rPr lang="hu-HU" dirty="0"/>
              <a:t> - </a:t>
            </a:r>
            <a:r>
              <a:rPr lang="hu-HU" dirty="0" err="1"/>
              <a:t>replicates</a:t>
            </a:r>
            <a:endParaRPr lang="hu-HU" dirty="0"/>
          </a:p>
          <a:p>
            <a:pPr lvl="1"/>
            <a:r>
              <a:rPr lang="hu-HU" dirty="0" err="1"/>
              <a:t>Boosting</a:t>
            </a:r>
            <a:r>
              <a:rPr lang="hu-HU" dirty="0"/>
              <a:t>: </a:t>
            </a:r>
            <a:r>
              <a:rPr lang="hu-HU" dirty="0" err="1"/>
              <a:t>Reweight</a:t>
            </a:r>
            <a:r>
              <a:rPr lang="hu-HU" dirty="0"/>
              <a:t> </a:t>
            </a:r>
            <a:r>
              <a:rPr lang="hu-HU" dirty="0" err="1"/>
              <a:t>training</a:t>
            </a:r>
            <a:r>
              <a:rPr lang="hu-HU" dirty="0"/>
              <a:t> </a:t>
            </a:r>
            <a:r>
              <a:rPr lang="hu-HU" dirty="0" err="1"/>
              <a:t>data</a:t>
            </a:r>
            <a:endParaRPr lang="hu-HU" dirty="0"/>
          </a:p>
          <a:p>
            <a:pPr lvl="1"/>
            <a:r>
              <a:rPr lang="hu-HU" dirty="0" err="1"/>
              <a:t>Decorate</a:t>
            </a:r>
            <a:r>
              <a:rPr lang="hu-HU" dirty="0"/>
              <a:t>: Add </a:t>
            </a:r>
            <a:r>
              <a:rPr lang="hu-HU" dirty="0" err="1"/>
              <a:t>artificial</a:t>
            </a:r>
            <a:r>
              <a:rPr lang="hu-HU" dirty="0"/>
              <a:t> </a:t>
            </a:r>
            <a:r>
              <a:rPr lang="hu-HU" dirty="0" err="1"/>
              <a:t>training</a:t>
            </a:r>
            <a:r>
              <a:rPr lang="hu-HU" dirty="0"/>
              <a:t> </a:t>
            </a:r>
            <a:r>
              <a:rPr lang="hu-HU" dirty="0" err="1"/>
              <a:t>data</a:t>
            </a:r>
            <a:endParaRPr lang="hu-HU" dirty="0"/>
          </a:p>
        </p:txBody>
      </p:sp>
    </p:spTree>
    <p:extLst>
      <p:ext uri="{BB962C8B-B14F-4D97-AF65-F5344CB8AC3E}">
        <p14:creationId xmlns:p14="http://schemas.microsoft.com/office/powerpoint/2010/main" val="997656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2209800" y="914400"/>
            <a:ext cx="7772400" cy="1066800"/>
          </a:xfrm>
          <a:prstGeom prst="rect">
            <a:avLst/>
          </a:prstGeom>
          <a:noFill/>
          <a:ln w="9525">
            <a:noFill/>
            <a:miter lim="800000"/>
            <a:headEnd/>
            <a:tailEnd/>
          </a:ln>
          <a:effectLst/>
        </p:spPr>
        <p:txBody>
          <a:bodyPr lIns="92075" tIns="46038" rIns="92075" bIns="46038" anchor="ctr"/>
          <a:lstStyle/>
          <a:p>
            <a:pPr>
              <a:defRPr/>
            </a:pPr>
            <a:r>
              <a:rPr lang="en-US" sz="4400" dirty="0" err="1">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Partitional</a:t>
            </a:r>
            <a:r>
              <a:rPr lang="en-US" sz="44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 Clustering</a:t>
            </a:r>
          </a:p>
        </p:txBody>
      </p:sp>
      <p:sp>
        <p:nvSpPr>
          <p:cNvPr id="31747" name="Rectangle 3"/>
          <p:cNvSpPr>
            <a:spLocks noChangeArrowheads="1"/>
          </p:cNvSpPr>
          <p:nvPr/>
        </p:nvSpPr>
        <p:spPr bwMode="auto">
          <a:xfrm>
            <a:off x="1752600" y="1981201"/>
            <a:ext cx="84582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20000"/>
              </a:spcBef>
              <a:buFontTx/>
              <a:buChar char="•"/>
            </a:pPr>
            <a:r>
              <a:rPr lang="en-US" altLang="en-US" sz="3200"/>
              <a:t>Nonhierarchical, each instance is placed in exactly one of K non-overlapping clusters.</a:t>
            </a:r>
          </a:p>
          <a:p>
            <a:pPr>
              <a:spcBef>
                <a:spcPct val="20000"/>
              </a:spcBef>
              <a:buFontTx/>
              <a:buChar char="•"/>
            </a:pPr>
            <a:r>
              <a:rPr lang="en-US" altLang="en-US" sz="3200"/>
              <a:t>Since only one set of clusters is output, the user normally has to input the desired number of clusters K.</a:t>
            </a:r>
          </a:p>
        </p:txBody>
      </p:sp>
      <p:grpSp>
        <p:nvGrpSpPr>
          <p:cNvPr id="31748" name="Group 4"/>
          <p:cNvGrpSpPr>
            <a:grpSpLocks/>
          </p:cNvGrpSpPr>
          <p:nvPr/>
        </p:nvGrpSpPr>
        <p:grpSpPr bwMode="auto">
          <a:xfrm>
            <a:off x="1676400" y="5334001"/>
            <a:ext cx="5029200" cy="1103313"/>
            <a:chOff x="36" y="642"/>
            <a:chExt cx="5760" cy="1413"/>
          </a:xfrm>
        </p:grpSpPr>
        <p:pic>
          <p:nvPicPr>
            <p:cNvPr id="31764" name="Picture 5"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 y="789"/>
              <a:ext cx="513"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6"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828"/>
              <a:ext cx="51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Rectangle 7"/>
            <p:cNvSpPr>
              <a:spLocks noChangeArrowheads="1"/>
            </p:cNvSpPr>
            <p:nvPr/>
          </p:nvSpPr>
          <p:spPr bwMode="auto">
            <a:xfrm>
              <a:off x="36" y="1365"/>
              <a:ext cx="5760"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31767" name="Picture 8"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 y="920"/>
              <a:ext cx="569"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 y="865"/>
              <a:ext cx="635"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5" y="753"/>
              <a:ext cx="580"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 y="806"/>
              <a:ext cx="59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7" y="1090"/>
              <a:ext cx="45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5" y="1096"/>
              <a:ext cx="30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14" descr="C:\Documents and Settings\eamonn\Desktop\bios_family_marge.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81" y="642"/>
              <a:ext cx="459"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49" name="Group 15"/>
          <p:cNvGrpSpPr>
            <a:grpSpLocks/>
          </p:cNvGrpSpPr>
          <p:nvPr/>
        </p:nvGrpSpPr>
        <p:grpSpPr bwMode="auto">
          <a:xfrm>
            <a:off x="7924801" y="5105400"/>
            <a:ext cx="2530475" cy="1487488"/>
            <a:chOff x="1880" y="2584"/>
            <a:chExt cx="1267" cy="745"/>
          </a:xfrm>
        </p:grpSpPr>
        <p:grpSp>
          <p:nvGrpSpPr>
            <p:cNvPr id="31752" name="Group 16"/>
            <p:cNvGrpSpPr>
              <a:grpSpLocks/>
            </p:cNvGrpSpPr>
            <p:nvPr/>
          </p:nvGrpSpPr>
          <p:grpSpPr bwMode="auto">
            <a:xfrm>
              <a:off x="1880" y="2584"/>
              <a:ext cx="1267" cy="745"/>
              <a:chOff x="156" y="2634"/>
              <a:chExt cx="2286" cy="1344"/>
            </a:xfrm>
          </p:grpSpPr>
          <p:sp>
            <p:nvSpPr>
              <p:cNvPr id="31762" name="Rectangle 17"/>
              <p:cNvSpPr>
                <a:spLocks noChangeArrowheads="1"/>
              </p:cNvSpPr>
              <p:nvPr/>
            </p:nvSpPr>
            <p:spPr bwMode="auto">
              <a:xfrm>
                <a:off x="156" y="2634"/>
                <a:ext cx="1080" cy="1344"/>
              </a:xfrm>
              <a:prstGeom prst="rect">
                <a:avLst/>
              </a:prstGeom>
              <a:solidFill>
                <a:schemeClr val="bg1"/>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1763" name="Rectangle 18"/>
              <p:cNvSpPr>
                <a:spLocks noChangeArrowheads="1"/>
              </p:cNvSpPr>
              <p:nvPr/>
            </p:nvSpPr>
            <p:spPr bwMode="auto">
              <a:xfrm>
                <a:off x="1362" y="2634"/>
                <a:ext cx="1080" cy="1344"/>
              </a:xfrm>
              <a:prstGeom prst="rect">
                <a:avLst/>
              </a:prstGeom>
              <a:solidFill>
                <a:schemeClr val="bg1"/>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pic>
          <p:nvPicPr>
            <p:cNvPr id="31753" name="Picture 19"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0" y="2626"/>
              <a:ext cx="168"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0" descr="Principal Seymour  Ski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 y="2958"/>
              <a:ext cx="168"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21" descr="Groundskeeper Will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9" y="3005"/>
              <a:ext cx="18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09" y="2595"/>
              <a:ext cx="208"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38" y="2602"/>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57" y="2984"/>
              <a:ext cx="19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2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85" y="2695"/>
              <a:ext cx="14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91" y="3050"/>
              <a:ext cx="10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27" descr="C:\Documents and Settings\eamonn\Desktop\bios_family_marge.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13" y="2608"/>
              <a:ext cx="151"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8620" name="AutoShape 28"/>
          <p:cNvSpPr>
            <a:spLocks noChangeArrowheads="1"/>
          </p:cNvSpPr>
          <p:nvPr/>
        </p:nvSpPr>
        <p:spPr bwMode="auto">
          <a:xfrm>
            <a:off x="6934200" y="5562600"/>
            <a:ext cx="533400" cy="457200"/>
          </a:xfrm>
          <a:prstGeom prst="rightArrow">
            <a:avLst>
              <a:gd name="adj1" fmla="val 50000"/>
              <a:gd name="adj2" fmla="val 29167"/>
            </a:avLst>
          </a:prstGeom>
          <a:solidFill>
            <a:srgbClr val="FF9900"/>
          </a:solidFill>
          <a:ln w="0">
            <a:solidFill>
              <a:srgbClr val="000000"/>
            </a:solidFill>
            <a:miter lim="800000"/>
            <a:headEnd/>
            <a:tailEnd/>
          </a:ln>
          <a:effectLst>
            <a:outerShdw blurRad="63500" dist="107763" dir="8100000" algn="ctr" rotWithShape="0">
              <a:srgbClr val="000000">
                <a:alpha val="74998"/>
              </a:srgb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31751" name="TextBox 28"/>
          <p:cNvSpPr txBox="1">
            <a:spLocks noChangeArrowheads="1"/>
          </p:cNvSpPr>
          <p:nvPr/>
        </p:nvSpPr>
        <p:spPr bwMode="auto">
          <a:xfrm>
            <a:off x="6300788" y="3159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853717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274638"/>
            <a:ext cx="8229600" cy="868362"/>
          </a:xfrm>
        </p:spPr>
        <p:txBody>
          <a:bodyPr/>
          <a:lstStyle/>
          <a:p>
            <a:r>
              <a:rPr lang="en-US" altLang="hu-HU"/>
              <a:t>Combinatorial Approach</a:t>
            </a:r>
          </a:p>
        </p:txBody>
      </p:sp>
      <p:sp>
        <p:nvSpPr>
          <p:cNvPr id="19459" name="Content Placeholder 2"/>
          <p:cNvSpPr>
            <a:spLocks noGrp="1"/>
          </p:cNvSpPr>
          <p:nvPr>
            <p:ph idx="1"/>
          </p:nvPr>
        </p:nvSpPr>
        <p:spPr/>
        <p:txBody>
          <a:bodyPr/>
          <a:lstStyle/>
          <a:p>
            <a:r>
              <a:rPr lang="en-US" altLang="hu-HU" sz="2400"/>
              <a:t>In how many ways can we assign </a:t>
            </a:r>
            <a:r>
              <a:rPr lang="en-US" altLang="hu-HU" sz="2400" i="1"/>
              <a:t>K</a:t>
            </a:r>
            <a:r>
              <a:rPr lang="en-US" altLang="hu-HU" sz="2400"/>
              <a:t> labels to </a:t>
            </a:r>
            <a:r>
              <a:rPr lang="en-US" altLang="hu-HU" sz="2400" i="1"/>
              <a:t>N</a:t>
            </a:r>
            <a:r>
              <a:rPr lang="en-US" altLang="hu-HU" sz="2400"/>
              <a:t> observations?</a:t>
            </a:r>
          </a:p>
          <a:p>
            <a:endParaRPr lang="en-US" altLang="hu-HU" sz="2400"/>
          </a:p>
          <a:p>
            <a:r>
              <a:rPr lang="en-US" altLang="hu-HU" sz="2400"/>
              <a:t>For each such possibility, we can compute a cost. Pick up the assignment with best cost.</a:t>
            </a:r>
          </a:p>
          <a:p>
            <a:endParaRPr lang="en-US" altLang="hu-HU" sz="2400"/>
          </a:p>
          <a:p>
            <a:r>
              <a:rPr lang="en-US" altLang="hu-HU" sz="2400"/>
              <a:t>Formidable number of possible assignments:</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572000"/>
            <a:ext cx="472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5791200"/>
            <a:ext cx="48863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465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1905000" y="422275"/>
            <a:ext cx="3841750" cy="1219200"/>
          </a:xfrm>
          <a:prstGeom prst="rect">
            <a:avLst/>
          </a:prstGeom>
          <a:noFill/>
          <a:ln w="9525">
            <a:noFill/>
            <a:miter lim="800000"/>
            <a:headEnd/>
            <a:tailEnd/>
          </a:ln>
          <a:effectLst/>
        </p:spPr>
        <p:txBody>
          <a:bodyPr lIns="92075" tIns="46038" rIns="92075" bIns="46038" anchor="ctr"/>
          <a:lstStyle/>
          <a:p>
            <a:pPr>
              <a:defRPr/>
            </a:pPr>
            <a:r>
              <a:rPr lang="en-US" sz="44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Squared Error</a:t>
            </a:r>
          </a:p>
        </p:txBody>
      </p:sp>
      <p:sp>
        <p:nvSpPr>
          <p:cNvPr id="32771" name="Rectangle 3"/>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20000"/>
              </a:spcBef>
            </a:pPr>
            <a:endParaRPr lang="en-US" altLang="en-US" sz="3200"/>
          </a:p>
        </p:txBody>
      </p:sp>
      <p:pic>
        <p:nvPicPr>
          <p:cNvPr id="32772" name="Picture 4" descr="C:\Documents and Settings\Administrator\Desktop\d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057401"/>
            <a:ext cx="42957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32773" name="Group 5"/>
          <p:cNvGrpSpPr>
            <a:grpSpLocks/>
          </p:cNvGrpSpPr>
          <p:nvPr/>
        </p:nvGrpSpPr>
        <p:grpSpPr bwMode="auto">
          <a:xfrm>
            <a:off x="5884864" y="1819276"/>
            <a:ext cx="4662487" cy="4589463"/>
            <a:chOff x="3335" y="1557"/>
            <a:chExt cx="2160" cy="2126"/>
          </a:xfrm>
        </p:grpSpPr>
        <p:sp>
          <p:nvSpPr>
            <p:cNvPr id="32791" name="Rectangle 6"/>
            <p:cNvSpPr>
              <a:spLocks noChangeArrowheads="1"/>
            </p:cNvSpPr>
            <p:nvPr/>
          </p:nvSpPr>
          <p:spPr bwMode="auto">
            <a:xfrm>
              <a:off x="3335" y="1557"/>
              <a:ext cx="2160" cy="21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2" name="Rectangle 7"/>
            <p:cNvSpPr>
              <a:spLocks noChangeArrowheads="1"/>
            </p:cNvSpPr>
            <p:nvPr/>
          </p:nvSpPr>
          <p:spPr bwMode="auto">
            <a:xfrm>
              <a:off x="3377" y="1588"/>
              <a:ext cx="22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3" name="Rectangle 8"/>
            <p:cNvSpPr>
              <a:spLocks noChangeArrowheads="1"/>
            </p:cNvSpPr>
            <p:nvPr/>
          </p:nvSpPr>
          <p:spPr bwMode="auto">
            <a:xfrm>
              <a:off x="3420" y="1620"/>
              <a:ext cx="11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10</a:t>
              </a:r>
              <a:endParaRPr lang="en-US" altLang="en-US"/>
            </a:p>
          </p:txBody>
        </p:sp>
        <p:grpSp>
          <p:nvGrpSpPr>
            <p:cNvPr id="32794" name="Group 9"/>
            <p:cNvGrpSpPr>
              <a:grpSpLocks/>
            </p:cNvGrpSpPr>
            <p:nvPr/>
          </p:nvGrpSpPr>
          <p:grpSpPr bwMode="auto">
            <a:xfrm>
              <a:off x="3413" y="1695"/>
              <a:ext cx="2074" cy="1988"/>
              <a:chOff x="3413" y="1695"/>
              <a:chExt cx="2074" cy="1988"/>
            </a:xfrm>
          </p:grpSpPr>
          <p:sp>
            <p:nvSpPr>
              <p:cNvPr id="32807" name="Rectangle 10"/>
              <p:cNvSpPr>
                <a:spLocks noChangeArrowheads="1"/>
              </p:cNvSpPr>
              <p:nvPr/>
            </p:nvSpPr>
            <p:spPr bwMode="auto">
              <a:xfrm>
                <a:off x="3590"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8" name="Rectangle 11"/>
              <p:cNvSpPr>
                <a:spLocks noChangeArrowheads="1"/>
              </p:cNvSpPr>
              <p:nvPr/>
            </p:nvSpPr>
            <p:spPr bwMode="auto">
              <a:xfrm>
                <a:off x="3768"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9" name="Rectangle 12"/>
              <p:cNvSpPr>
                <a:spLocks noChangeArrowheads="1"/>
              </p:cNvSpPr>
              <p:nvPr/>
            </p:nvSpPr>
            <p:spPr bwMode="auto">
              <a:xfrm>
                <a:off x="3945"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0" name="Rectangle 13"/>
              <p:cNvSpPr>
                <a:spLocks noChangeArrowheads="1"/>
              </p:cNvSpPr>
              <p:nvPr/>
            </p:nvSpPr>
            <p:spPr bwMode="auto">
              <a:xfrm>
                <a:off x="4123"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1" name="Rectangle 14"/>
              <p:cNvSpPr>
                <a:spLocks noChangeArrowheads="1"/>
              </p:cNvSpPr>
              <p:nvPr/>
            </p:nvSpPr>
            <p:spPr bwMode="auto">
              <a:xfrm>
                <a:off x="4300"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2" name="Rectangle 15"/>
              <p:cNvSpPr>
                <a:spLocks noChangeArrowheads="1"/>
              </p:cNvSpPr>
              <p:nvPr/>
            </p:nvSpPr>
            <p:spPr bwMode="auto">
              <a:xfrm>
                <a:off x="4478"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3" name="Rectangle 16"/>
              <p:cNvSpPr>
                <a:spLocks noChangeArrowheads="1"/>
              </p:cNvSpPr>
              <p:nvPr/>
            </p:nvSpPr>
            <p:spPr bwMode="auto">
              <a:xfrm>
                <a:off x="4655"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4" name="Rectangle 17"/>
              <p:cNvSpPr>
                <a:spLocks noChangeArrowheads="1"/>
              </p:cNvSpPr>
              <p:nvPr/>
            </p:nvSpPr>
            <p:spPr bwMode="auto">
              <a:xfrm>
                <a:off x="4833"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5" name="Rectangle 18"/>
              <p:cNvSpPr>
                <a:spLocks noChangeArrowheads="1"/>
              </p:cNvSpPr>
              <p:nvPr/>
            </p:nvSpPr>
            <p:spPr bwMode="auto">
              <a:xfrm>
                <a:off x="5010"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6" name="Rectangle 19"/>
              <p:cNvSpPr>
                <a:spLocks noChangeArrowheads="1"/>
              </p:cNvSpPr>
              <p:nvPr/>
            </p:nvSpPr>
            <p:spPr bwMode="auto">
              <a:xfrm>
                <a:off x="5188"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7" name="Rectangle 20"/>
              <p:cNvSpPr>
                <a:spLocks noChangeArrowheads="1"/>
              </p:cNvSpPr>
              <p:nvPr/>
            </p:nvSpPr>
            <p:spPr bwMode="auto">
              <a:xfrm>
                <a:off x="3590"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8" name="Rectangle 21"/>
              <p:cNvSpPr>
                <a:spLocks noChangeArrowheads="1"/>
              </p:cNvSpPr>
              <p:nvPr/>
            </p:nvSpPr>
            <p:spPr bwMode="auto">
              <a:xfrm>
                <a:off x="3768"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9" name="Rectangle 22"/>
              <p:cNvSpPr>
                <a:spLocks noChangeArrowheads="1"/>
              </p:cNvSpPr>
              <p:nvPr/>
            </p:nvSpPr>
            <p:spPr bwMode="auto">
              <a:xfrm>
                <a:off x="3945"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0" name="Rectangle 23"/>
              <p:cNvSpPr>
                <a:spLocks noChangeArrowheads="1"/>
              </p:cNvSpPr>
              <p:nvPr/>
            </p:nvSpPr>
            <p:spPr bwMode="auto">
              <a:xfrm>
                <a:off x="4123"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1" name="Rectangle 24"/>
              <p:cNvSpPr>
                <a:spLocks noChangeArrowheads="1"/>
              </p:cNvSpPr>
              <p:nvPr/>
            </p:nvSpPr>
            <p:spPr bwMode="auto">
              <a:xfrm>
                <a:off x="4300"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2" name="Rectangle 25"/>
              <p:cNvSpPr>
                <a:spLocks noChangeArrowheads="1"/>
              </p:cNvSpPr>
              <p:nvPr/>
            </p:nvSpPr>
            <p:spPr bwMode="auto">
              <a:xfrm>
                <a:off x="4478"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3" name="Rectangle 26"/>
              <p:cNvSpPr>
                <a:spLocks noChangeArrowheads="1"/>
              </p:cNvSpPr>
              <p:nvPr/>
            </p:nvSpPr>
            <p:spPr bwMode="auto">
              <a:xfrm>
                <a:off x="4655"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4" name="Rectangle 27"/>
              <p:cNvSpPr>
                <a:spLocks noChangeArrowheads="1"/>
              </p:cNvSpPr>
              <p:nvPr/>
            </p:nvSpPr>
            <p:spPr bwMode="auto">
              <a:xfrm>
                <a:off x="4833"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5" name="Rectangle 28"/>
              <p:cNvSpPr>
                <a:spLocks noChangeArrowheads="1"/>
              </p:cNvSpPr>
              <p:nvPr/>
            </p:nvSpPr>
            <p:spPr bwMode="auto">
              <a:xfrm>
                <a:off x="5010"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6" name="Rectangle 29"/>
              <p:cNvSpPr>
                <a:spLocks noChangeArrowheads="1"/>
              </p:cNvSpPr>
              <p:nvPr/>
            </p:nvSpPr>
            <p:spPr bwMode="auto">
              <a:xfrm>
                <a:off x="5188"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7" name="Rectangle 30"/>
              <p:cNvSpPr>
                <a:spLocks noChangeArrowheads="1"/>
              </p:cNvSpPr>
              <p:nvPr/>
            </p:nvSpPr>
            <p:spPr bwMode="auto">
              <a:xfrm>
                <a:off x="3590"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8" name="Rectangle 31"/>
              <p:cNvSpPr>
                <a:spLocks noChangeArrowheads="1"/>
              </p:cNvSpPr>
              <p:nvPr/>
            </p:nvSpPr>
            <p:spPr bwMode="auto">
              <a:xfrm>
                <a:off x="3768"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9" name="Rectangle 32"/>
              <p:cNvSpPr>
                <a:spLocks noChangeArrowheads="1"/>
              </p:cNvSpPr>
              <p:nvPr/>
            </p:nvSpPr>
            <p:spPr bwMode="auto">
              <a:xfrm>
                <a:off x="3945"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0" name="Rectangle 33"/>
              <p:cNvSpPr>
                <a:spLocks noChangeArrowheads="1"/>
              </p:cNvSpPr>
              <p:nvPr/>
            </p:nvSpPr>
            <p:spPr bwMode="auto">
              <a:xfrm>
                <a:off x="4123"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1" name="Rectangle 34"/>
              <p:cNvSpPr>
                <a:spLocks noChangeArrowheads="1"/>
              </p:cNvSpPr>
              <p:nvPr/>
            </p:nvSpPr>
            <p:spPr bwMode="auto">
              <a:xfrm>
                <a:off x="4300"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2" name="Rectangle 35"/>
              <p:cNvSpPr>
                <a:spLocks noChangeArrowheads="1"/>
              </p:cNvSpPr>
              <p:nvPr/>
            </p:nvSpPr>
            <p:spPr bwMode="auto">
              <a:xfrm>
                <a:off x="4478"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3" name="Rectangle 36"/>
              <p:cNvSpPr>
                <a:spLocks noChangeArrowheads="1"/>
              </p:cNvSpPr>
              <p:nvPr/>
            </p:nvSpPr>
            <p:spPr bwMode="auto">
              <a:xfrm>
                <a:off x="4655"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4" name="Rectangle 37"/>
              <p:cNvSpPr>
                <a:spLocks noChangeArrowheads="1"/>
              </p:cNvSpPr>
              <p:nvPr/>
            </p:nvSpPr>
            <p:spPr bwMode="auto">
              <a:xfrm>
                <a:off x="4833"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5" name="Rectangle 38"/>
              <p:cNvSpPr>
                <a:spLocks noChangeArrowheads="1"/>
              </p:cNvSpPr>
              <p:nvPr/>
            </p:nvSpPr>
            <p:spPr bwMode="auto">
              <a:xfrm>
                <a:off x="5010"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6" name="Rectangle 39"/>
              <p:cNvSpPr>
                <a:spLocks noChangeArrowheads="1"/>
              </p:cNvSpPr>
              <p:nvPr/>
            </p:nvSpPr>
            <p:spPr bwMode="auto">
              <a:xfrm>
                <a:off x="5188"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7" name="Rectangle 40"/>
              <p:cNvSpPr>
                <a:spLocks noChangeArrowheads="1"/>
              </p:cNvSpPr>
              <p:nvPr/>
            </p:nvSpPr>
            <p:spPr bwMode="auto">
              <a:xfrm>
                <a:off x="3590"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8" name="Rectangle 41"/>
              <p:cNvSpPr>
                <a:spLocks noChangeArrowheads="1"/>
              </p:cNvSpPr>
              <p:nvPr/>
            </p:nvSpPr>
            <p:spPr bwMode="auto">
              <a:xfrm>
                <a:off x="3768"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9" name="Rectangle 42"/>
              <p:cNvSpPr>
                <a:spLocks noChangeArrowheads="1"/>
              </p:cNvSpPr>
              <p:nvPr/>
            </p:nvSpPr>
            <p:spPr bwMode="auto">
              <a:xfrm>
                <a:off x="3945"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0" name="Rectangle 43"/>
              <p:cNvSpPr>
                <a:spLocks noChangeArrowheads="1"/>
              </p:cNvSpPr>
              <p:nvPr/>
            </p:nvSpPr>
            <p:spPr bwMode="auto">
              <a:xfrm>
                <a:off x="4123"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1" name="Rectangle 44"/>
              <p:cNvSpPr>
                <a:spLocks noChangeArrowheads="1"/>
              </p:cNvSpPr>
              <p:nvPr/>
            </p:nvSpPr>
            <p:spPr bwMode="auto">
              <a:xfrm>
                <a:off x="4300"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2" name="Rectangle 45"/>
              <p:cNvSpPr>
                <a:spLocks noChangeArrowheads="1"/>
              </p:cNvSpPr>
              <p:nvPr/>
            </p:nvSpPr>
            <p:spPr bwMode="auto">
              <a:xfrm>
                <a:off x="4478"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3" name="Rectangle 46"/>
              <p:cNvSpPr>
                <a:spLocks noChangeArrowheads="1"/>
              </p:cNvSpPr>
              <p:nvPr/>
            </p:nvSpPr>
            <p:spPr bwMode="auto">
              <a:xfrm>
                <a:off x="4655"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4" name="Rectangle 47"/>
              <p:cNvSpPr>
                <a:spLocks noChangeArrowheads="1"/>
              </p:cNvSpPr>
              <p:nvPr/>
            </p:nvSpPr>
            <p:spPr bwMode="auto">
              <a:xfrm>
                <a:off x="4833"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5" name="Rectangle 48"/>
              <p:cNvSpPr>
                <a:spLocks noChangeArrowheads="1"/>
              </p:cNvSpPr>
              <p:nvPr/>
            </p:nvSpPr>
            <p:spPr bwMode="auto">
              <a:xfrm>
                <a:off x="5010"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6" name="Rectangle 49"/>
              <p:cNvSpPr>
                <a:spLocks noChangeArrowheads="1"/>
              </p:cNvSpPr>
              <p:nvPr/>
            </p:nvSpPr>
            <p:spPr bwMode="auto">
              <a:xfrm>
                <a:off x="5188"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7" name="Rectangle 50"/>
              <p:cNvSpPr>
                <a:spLocks noChangeArrowheads="1"/>
              </p:cNvSpPr>
              <p:nvPr/>
            </p:nvSpPr>
            <p:spPr bwMode="auto">
              <a:xfrm>
                <a:off x="3590"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8" name="Rectangle 51"/>
              <p:cNvSpPr>
                <a:spLocks noChangeArrowheads="1"/>
              </p:cNvSpPr>
              <p:nvPr/>
            </p:nvSpPr>
            <p:spPr bwMode="auto">
              <a:xfrm>
                <a:off x="3768"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9" name="Rectangle 52"/>
              <p:cNvSpPr>
                <a:spLocks noChangeArrowheads="1"/>
              </p:cNvSpPr>
              <p:nvPr/>
            </p:nvSpPr>
            <p:spPr bwMode="auto">
              <a:xfrm>
                <a:off x="3945"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0" name="Rectangle 53"/>
              <p:cNvSpPr>
                <a:spLocks noChangeArrowheads="1"/>
              </p:cNvSpPr>
              <p:nvPr/>
            </p:nvSpPr>
            <p:spPr bwMode="auto">
              <a:xfrm>
                <a:off x="4123"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1" name="Rectangle 54"/>
              <p:cNvSpPr>
                <a:spLocks noChangeArrowheads="1"/>
              </p:cNvSpPr>
              <p:nvPr/>
            </p:nvSpPr>
            <p:spPr bwMode="auto">
              <a:xfrm>
                <a:off x="4300"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2" name="Rectangle 55"/>
              <p:cNvSpPr>
                <a:spLocks noChangeArrowheads="1"/>
              </p:cNvSpPr>
              <p:nvPr/>
            </p:nvSpPr>
            <p:spPr bwMode="auto">
              <a:xfrm>
                <a:off x="4478"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3" name="Rectangle 56"/>
              <p:cNvSpPr>
                <a:spLocks noChangeArrowheads="1"/>
              </p:cNvSpPr>
              <p:nvPr/>
            </p:nvSpPr>
            <p:spPr bwMode="auto">
              <a:xfrm>
                <a:off x="4655"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4" name="Rectangle 57"/>
              <p:cNvSpPr>
                <a:spLocks noChangeArrowheads="1"/>
              </p:cNvSpPr>
              <p:nvPr/>
            </p:nvSpPr>
            <p:spPr bwMode="auto">
              <a:xfrm>
                <a:off x="4833"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5" name="Rectangle 58"/>
              <p:cNvSpPr>
                <a:spLocks noChangeArrowheads="1"/>
              </p:cNvSpPr>
              <p:nvPr/>
            </p:nvSpPr>
            <p:spPr bwMode="auto">
              <a:xfrm>
                <a:off x="5010"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6" name="Rectangle 59"/>
              <p:cNvSpPr>
                <a:spLocks noChangeArrowheads="1"/>
              </p:cNvSpPr>
              <p:nvPr/>
            </p:nvSpPr>
            <p:spPr bwMode="auto">
              <a:xfrm>
                <a:off x="5188"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7" name="Rectangle 60"/>
              <p:cNvSpPr>
                <a:spLocks noChangeArrowheads="1"/>
              </p:cNvSpPr>
              <p:nvPr/>
            </p:nvSpPr>
            <p:spPr bwMode="auto">
              <a:xfrm>
                <a:off x="3590"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8" name="Rectangle 61"/>
              <p:cNvSpPr>
                <a:spLocks noChangeArrowheads="1"/>
              </p:cNvSpPr>
              <p:nvPr/>
            </p:nvSpPr>
            <p:spPr bwMode="auto">
              <a:xfrm>
                <a:off x="3768"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9" name="Rectangle 62"/>
              <p:cNvSpPr>
                <a:spLocks noChangeArrowheads="1"/>
              </p:cNvSpPr>
              <p:nvPr/>
            </p:nvSpPr>
            <p:spPr bwMode="auto">
              <a:xfrm>
                <a:off x="3945"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0" name="Rectangle 63"/>
              <p:cNvSpPr>
                <a:spLocks noChangeArrowheads="1"/>
              </p:cNvSpPr>
              <p:nvPr/>
            </p:nvSpPr>
            <p:spPr bwMode="auto">
              <a:xfrm>
                <a:off x="4123"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1" name="Rectangle 64"/>
              <p:cNvSpPr>
                <a:spLocks noChangeArrowheads="1"/>
              </p:cNvSpPr>
              <p:nvPr/>
            </p:nvSpPr>
            <p:spPr bwMode="auto">
              <a:xfrm>
                <a:off x="4300"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2" name="Rectangle 65"/>
              <p:cNvSpPr>
                <a:spLocks noChangeArrowheads="1"/>
              </p:cNvSpPr>
              <p:nvPr/>
            </p:nvSpPr>
            <p:spPr bwMode="auto">
              <a:xfrm>
                <a:off x="4478"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3" name="Rectangle 66"/>
              <p:cNvSpPr>
                <a:spLocks noChangeArrowheads="1"/>
              </p:cNvSpPr>
              <p:nvPr/>
            </p:nvSpPr>
            <p:spPr bwMode="auto">
              <a:xfrm>
                <a:off x="4655"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4" name="Rectangle 67"/>
              <p:cNvSpPr>
                <a:spLocks noChangeArrowheads="1"/>
              </p:cNvSpPr>
              <p:nvPr/>
            </p:nvSpPr>
            <p:spPr bwMode="auto">
              <a:xfrm>
                <a:off x="4833"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5" name="Rectangle 68"/>
              <p:cNvSpPr>
                <a:spLocks noChangeArrowheads="1"/>
              </p:cNvSpPr>
              <p:nvPr/>
            </p:nvSpPr>
            <p:spPr bwMode="auto">
              <a:xfrm>
                <a:off x="5010"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6" name="Rectangle 69"/>
              <p:cNvSpPr>
                <a:spLocks noChangeArrowheads="1"/>
              </p:cNvSpPr>
              <p:nvPr/>
            </p:nvSpPr>
            <p:spPr bwMode="auto">
              <a:xfrm>
                <a:off x="5188"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7" name="Rectangle 70"/>
              <p:cNvSpPr>
                <a:spLocks noChangeArrowheads="1"/>
              </p:cNvSpPr>
              <p:nvPr/>
            </p:nvSpPr>
            <p:spPr bwMode="auto">
              <a:xfrm>
                <a:off x="3590"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8" name="Rectangle 71"/>
              <p:cNvSpPr>
                <a:spLocks noChangeArrowheads="1"/>
              </p:cNvSpPr>
              <p:nvPr/>
            </p:nvSpPr>
            <p:spPr bwMode="auto">
              <a:xfrm>
                <a:off x="3768"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9" name="Rectangle 72"/>
              <p:cNvSpPr>
                <a:spLocks noChangeArrowheads="1"/>
              </p:cNvSpPr>
              <p:nvPr/>
            </p:nvSpPr>
            <p:spPr bwMode="auto">
              <a:xfrm>
                <a:off x="3945"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0" name="Rectangle 73"/>
              <p:cNvSpPr>
                <a:spLocks noChangeArrowheads="1"/>
              </p:cNvSpPr>
              <p:nvPr/>
            </p:nvSpPr>
            <p:spPr bwMode="auto">
              <a:xfrm>
                <a:off x="4123"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1" name="Rectangle 74"/>
              <p:cNvSpPr>
                <a:spLocks noChangeArrowheads="1"/>
              </p:cNvSpPr>
              <p:nvPr/>
            </p:nvSpPr>
            <p:spPr bwMode="auto">
              <a:xfrm>
                <a:off x="4300"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2" name="Rectangle 75"/>
              <p:cNvSpPr>
                <a:spLocks noChangeArrowheads="1"/>
              </p:cNvSpPr>
              <p:nvPr/>
            </p:nvSpPr>
            <p:spPr bwMode="auto">
              <a:xfrm>
                <a:off x="4478"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3" name="Rectangle 76"/>
              <p:cNvSpPr>
                <a:spLocks noChangeArrowheads="1"/>
              </p:cNvSpPr>
              <p:nvPr/>
            </p:nvSpPr>
            <p:spPr bwMode="auto">
              <a:xfrm>
                <a:off x="4655"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4" name="Rectangle 77"/>
              <p:cNvSpPr>
                <a:spLocks noChangeArrowheads="1"/>
              </p:cNvSpPr>
              <p:nvPr/>
            </p:nvSpPr>
            <p:spPr bwMode="auto">
              <a:xfrm>
                <a:off x="4833"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5" name="Rectangle 78"/>
              <p:cNvSpPr>
                <a:spLocks noChangeArrowheads="1"/>
              </p:cNvSpPr>
              <p:nvPr/>
            </p:nvSpPr>
            <p:spPr bwMode="auto">
              <a:xfrm>
                <a:off x="5010"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6" name="Rectangle 79"/>
              <p:cNvSpPr>
                <a:spLocks noChangeArrowheads="1"/>
              </p:cNvSpPr>
              <p:nvPr/>
            </p:nvSpPr>
            <p:spPr bwMode="auto">
              <a:xfrm>
                <a:off x="5188"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7" name="Rectangle 80"/>
              <p:cNvSpPr>
                <a:spLocks noChangeArrowheads="1"/>
              </p:cNvSpPr>
              <p:nvPr/>
            </p:nvSpPr>
            <p:spPr bwMode="auto">
              <a:xfrm>
                <a:off x="3590"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8" name="Rectangle 81"/>
              <p:cNvSpPr>
                <a:spLocks noChangeArrowheads="1"/>
              </p:cNvSpPr>
              <p:nvPr/>
            </p:nvSpPr>
            <p:spPr bwMode="auto">
              <a:xfrm>
                <a:off x="3768"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9" name="Rectangle 82"/>
              <p:cNvSpPr>
                <a:spLocks noChangeArrowheads="1"/>
              </p:cNvSpPr>
              <p:nvPr/>
            </p:nvSpPr>
            <p:spPr bwMode="auto">
              <a:xfrm>
                <a:off x="3945"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0" name="Rectangle 83"/>
              <p:cNvSpPr>
                <a:spLocks noChangeArrowheads="1"/>
              </p:cNvSpPr>
              <p:nvPr/>
            </p:nvSpPr>
            <p:spPr bwMode="auto">
              <a:xfrm>
                <a:off x="4123"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1" name="Rectangle 84"/>
              <p:cNvSpPr>
                <a:spLocks noChangeArrowheads="1"/>
              </p:cNvSpPr>
              <p:nvPr/>
            </p:nvSpPr>
            <p:spPr bwMode="auto">
              <a:xfrm>
                <a:off x="4300"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2" name="Rectangle 85"/>
              <p:cNvSpPr>
                <a:spLocks noChangeArrowheads="1"/>
              </p:cNvSpPr>
              <p:nvPr/>
            </p:nvSpPr>
            <p:spPr bwMode="auto">
              <a:xfrm>
                <a:off x="4478"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3" name="Rectangle 86"/>
              <p:cNvSpPr>
                <a:spLocks noChangeArrowheads="1"/>
              </p:cNvSpPr>
              <p:nvPr/>
            </p:nvSpPr>
            <p:spPr bwMode="auto">
              <a:xfrm>
                <a:off x="4655"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4" name="Rectangle 87"/>
              <p:cNvSpPr>
                <a:spLocks noChangeArrowheads="1"/>
              </p:cNvSpPr>
              <p:nvPr/>
            </p:nvSpPr>
            <p:spPr bwMode="auto">
              <a:xfrm>
                <a:off x="4833"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5" name="Rectangle 88"/>
              <p:cNvSpPr>
                <a:spLocks noChangeArrowheads="1"/>
              </p:cNvSpPr>
              <p:nvPr/>
            </p:nvSpPr>
            <p:spPr bwMode="auto">
              <a:xfrm>
                <a:off x="5010"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6" name="Rectangle 89"/>
              <p:cNvSpPr>
                <a:spLocks noChangeArrowheads="1"/>
              </p:cNvSpPr>
              <p:nvPr/>
            </p:nvSpPr>
            <p:spPr bwMode="auto">
              <a:xfrm>
                <a:off x="5188"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7" name="Rectangle 90"/>
              <p:cNvSpPr>
                <a:spLocks noChangeArrowheads="1"/>
              </p:cNvSpPr>
              <p:nvPr/>
            </p:nvSpPr>
            <p:spPr bwMode="auto">
              <a:xfrm>
                <a:off x="3590"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8" name="Rectangle 91"/>
              <p:cNvSpPr>
                <a:spLocks noChangeArrowheads="1"/>
              </p:cNvSpPr>
              <p:nvPr/>
            </p:nvSpPr>
            <p:spPr bwMode="auto">
              <a:xfrm>
                <a:off x="3768"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9" name="Rectangle 92"/>
              <p:cNvSpPr>
                <a:spLocks noChangeArrowheads="1"/>
              </p:cNvSpPr>
              <p:nvPr/>
            </p:nvSpPr>
            <p:spPr bwMode="auto">
              <a:xfrm>
                <a:off x="3945"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0" name="Rectangle 93"/>
              <p:cNvSpPr>
                <a:spLocks noChangeArrowheads="1"/>
              </p:cNvSpPr>
              <p:nvPr/>
            </p:nvSpPr>
            <p:spPr bwMode="auto">
              <a:xfrm>
                <a:off x="4123"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1" name="Rectangle 94"/>
              <p:cNvSpPr>
                <a:spLocks noChangeArrowheads="1"/>
              </p:cNvSpPr>
              <p:nvPr/>
            </p:nvSpPr>
            <p:spPr bwMode="auto">
              <a:xfrm>
                <a:off x="4300"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2" name="Rectangle 95"/>
              <p:cNvSpPr>
                <a:spLocks noChangeArrowheads="1"/>
              </p:cNvSpPr>
              <p:nvPr/>
            </p:nvSpPr>
            <p:spPr bwMode="auto">
              <a:xfrm>
                <a:off x="4478"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3" name="Rectangle 96"/>
              <p:cNvSpPr>
                <a:spLocks noChangeArrowheads="1"/>
              </p:cNvSpPr>
              <p:nvPr/>
            </p:nvSpPr>
            <p:spPr bwMode="auto">
              <a:xfrm>
                <a:off x="4655"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4" name="Rectangle 97"/>
              <p:cNvSpPr>
                <a:spLocks noChangeArrowheads="1"/>
              </p:cNvSpPr>
              <p:nvPr/>
            </p:nvSpPr>
            <p:spPr bwMode="auto">
              <a:xfrm>
                <a:off x="4833"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5" name="Rectangle 98"/>
              <p:cNvSpPr>
                <a:spLocks noChangeArrowheads="1"/>
              </p:cNvSpPr>
              <p:nvPr/>
            </p:nvSpPr>
            <p:spPr bwMode="auto">
              <a:xfrm>
                <a:off x="5010"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6" name="Rectangle 99"/>
              <p:cNvSpPr>
                <a:spLocks noChangeArrowheads="1"/>
              </p:cNvSpPr>
              <p:nvPr/>
            </p:nvSpPr>
            <p:spPr bwMode="auto">
              <a:xfrm>
                <a:off x="5188"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7" name="Rectangle 100"/>
              <p:cNvSpPr>
                <a:spLocks noChangeArrowheads="1"/>
              </p:cNvSpPr>
              <p:nvPr/>
            </p:nvSpPr>
            <p:spPr bwMode="auto">
              <a:xfrm>
                <a:off x="3590"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8" name="Rectangle 101"/>
              <p:cNvSpPr>
                <a:spLocks noChangeArrowheads="1"/>
              </p:cNvSpPr>
              <p:nvPr/>
            </p:nvSpPr>
            <p:spPr bwMode="auto">
              <a:xfrm>
                <a:off x="3768"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9" name="Rectangle 102"/>
              <p:cNvSpPr>
                <a:spLocks noChangeArrowheads="1"/>
              </p:cNvSpPr>
              <p:nvPr/>
            </p:nvSpPr>
            <p:spPr bwMode="auto">
              <a:xfrm>
                <a:off x="3945"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0" name="Rectangle 103"/>
              <p:cNvSpPr>
                <a:spLocks noChangeArrowheads="1"/>
              </p:cNvSpPr>
              <p:nvPr/>
            </p:nvSpPr>
            <p:spPr bwMode="auto">
              <a:xfrm>
                <a:off x="4123"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1" name="Rectangle 104"/>
              <p:cNvSpPr>
                <a:spLocks noChangeArrowheads="1"/>
              </p:cNvSpPr>
              <p:nvPr/>
            </p:nvSpPr>
            <p:spPr bwMode="auto">
              <a:xfrm>
                <a:off x="4300"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2" name="Rectangle 105"/>
              <p:cNvSpPr>
                <a:spLocks noChangeArrowheads="1"/>
              </p:cNvSpPr>
              <p:nvPr/>
            </p:nvSpPr>
            <p:spPr bwMode="auto">
              <a:xfrm>
                <a:off x="4478"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3" name="Rectangle 106"/>
              <p:cNvSpPr>
                <a:spLocks noChangeArrowheads="1"/>
              </p:cNvSpPr>
              <p:nvPr/>
            </p:nvSpPr>
            <p:spPr bwMode="auto">
              <a:xfrm>
                <a:off x="4655"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4" name="Rectangle 107"/>
              <p:cNvSpPr>
                <a:spLocks noChangeArrowheads="1"/>
              </p:cNvSpPr>
              <p:nvPr/>
            </p:nvSpPr>
            <p:spPr bwMode="auto">
              <a:xfrm>
                <a:off x="4833"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5" name="Rectangle 108"/>
              <p:cNvSpPr>
                <a:spLocks noChangeArrowheads="1"/>
              </p:cNvSpPr>
              <p:nvPr/>
            </p:nvSpPr>
            <p:spPr bwMode="auto">
              <a:xfrm>
                <a:off x="5010"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6" name="Rectangle 109"/>
              <p:cNvSpPr>
                <a:spLocks noChangeArrowheads="1"/>
              </p:cNvSpPr>
              <p:nvPr/>
            </p:nvSpPr>
            <p:spPr bwMode="auto">
              <a:xfrm>
                <a:off x="5188"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7" name="Rectangle 110"/>
              <p:cNvSpPr>
                <a:spLocks noChangeArrowheads="1"/>
              </p:cNvSpPr>
              <p:nvPr/>
            </p:nvSpPr>
            <p:spPr bwMode="auto">
              <a:xfrm>
                <a:off x="3697"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8" name="Rectangle 111"/>
              <p:cNvSpPr>
                <a:spLocks noChangeArrowheads="1"/>
              </p:cNvSpPr>
              <p:nvPr/>
            </p:nvSpPr>
            <p:spPr bwMode="auto">
              <a:xfrm>
                <a:off x="3740" y="3501"/>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1</a:t>
                </a:r>
                <a:endParaRPr lang="en-US" altLang="en-US"/>
              </a:p>
            </p:txBody>
          </p:sp>
          <p:sp>
            <p:nvSpPr>
              <p:cNvPr id="32909" name="Rectangle 112"/>
              <p:cNvSpPr>
                <a:spLocks noChangeArrowheads="1"/>
              </p:cNvSpPr>
              <p:nvPr/>
            </p:nvSpPr>
            <p:spPr bwMode="auto">
              <a:xfrm>
                <a:off x="3874" y="3470"/>
                <a:ext cx="1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0" name="Rectangle 113"/>
              <p:cNvSpPr>
                <a:spLocks noChangeArrowheads="1"/>
              </p:cNvSpPr>
              <p:nvPr/>
            </p:nvSpPr>
            <p:spPr bwMode="auto">
              <a:xfrm>
                <a:off x="3917" y="3501"/>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2</a:t>
                </a:r>
                <a:endParaRPr lang="en-US" altLang="en-US"/>
              </a:p>
            </p:txBody>
          </p:sp>
          <p:sp>
            <p:nvSpPr>
              <p:cNvPr id="32911" name="Rectangle 114"/>
              <p:cNvSpPr>
                <a:spLocks noChangeArrowheads="1"/>
              </p:cNvSpPr>
              <p:nvPr/>
            </p:nvSpPr>
            <p:spPr bwMode="auto">
              <a:xfrm>
                <a:off x="4052"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2" name="Rectangle 115"/>
              <p:cNvSpPr>
                <a:spLocks noChangeArrowheads="1"/>
              </p:cNvSpPr>
              <p:nvPr/>
            </p:nvSpPr>
            <p:spPr bwMode="auto">
              <a:xfrm>
                <a:off x="4095" y="3501"/>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3</a:t>
                </a:r>
                <a:endParaRPr lang="en-US" altLang="en-US"/>
              </a:p>
            </p:txBody>
          </p:sp>
          <p:sp>
            <p:nvSpPr>
              <p:cNvPr id="32913" name="Rectangle 116"/>
              <p:cNvSpPr>
                <a:spLocks noChangeArrowheads="1"/>
              </p:cNvSpPr>
              <p:nvPr/>
            </p:nvSpPr>
            <p:spPr bwMode="auto">
              <a:xfrm>
                <a:off x="4229" y="3470"/>
                <a:ext cx="1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4" name="Rectangle 117"/>
              <p:cNvSpPr>
                <a:spLocks noChangeArrowheads="1"/>
              </p:cNvSpPr>
              <p:nvPr/>
            </p:nvSpPr>
            <p:spPr bwMode="auto">
              <a:xfrm>
                <a:off x="4272" y="3501"/>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4</a:t>
                </a:r>
                <a:endParaRPr lang="en-US" altLang="en-US"/>
              </a:p>
            </p:txBody>
          </p:sp>
          <p:sp>
            <p:nvSpPr>
              <p:cNvPr id="32915" name="Rectangle 118"/>
              <p:cNvSpPr>
                <a:spLocks noChangeArrowheads="1"/>
              </p:cNvSpPr>
              <p:nvPr/>
            </p:nvSpPr>
            <p:spPr bwMode="auto">
              <a:xfrm>
                <a:off x="4407"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6" name="Rectangle 119"/>
              <p:cNvSpPr>
                <a:spLocks noChangeArrowheads="1"/>
              </p:cNvSpPr>
              <p:nvPr/>
            </p:nvSpPr>
            <p:spPr bwMode="auto">
              <a:xfrm>
                <a:off x="4451" y="3501"/>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5</a:t>
                </a:r>
                <a:endParaRPr lang="en-US" altLang="en-US"/>
              </a:p>
            </p:txBody>
          </p:sp>
          <p:sp>
            <p:nvSpPr>
              <p:cNvPr id="32917" name="Rectangle 120"/>
              <p:cNvSpPr>
                <a:spLocks noChangeArrowheads="1"/>
              </p:cNvSpPr>
              <p:nvPr/>
            </p:nvSpPr>
            <p:spPr bwMode="auto">
              <a:xfrm>
                <a:off x="4584" y="3470"/>
                <a:ext cx="1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8" name="Rectangle 121"/>
              <p:cNvSpPr>
                <a:spLocks noChangeArrowheads="1"/>
              </p:cNvSpPr>
              <p:nvPr/>
            </p:nvSpPr>
            <p:spPr bwMode="auto">
              <a:xfrm>
                <a:off x="4627" y="3501"/>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6</a:t>
                </a:r>
                <a:endParaRPr lang="en-US" altLang="en-US"/>
              </a:p>
            </p:txBody>
          </p:sp>
          <p:sp>
            <p:nvSpPr>
              <p:cNvPr id="32919" name="Rectangle 122"/>
              <p:cNvSpPr>
                <a:spLocks noChangeArrowheads="1"/>
              </p:cNvSpPr>
              <p:nvPr/>
            </p:nvSpPr>
            <p:spPr bwMode="auto">
              <a:xfrm>
                <a:off x="4762"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0" name="Rectangle 123"/>
              <p:cNvSpPr>
                <a:spLocks noChangeArrowheads="1"/>
              </p:cNvSpPr>
              <p:nvPr/>
            </p:nvSpPr>
            <p:spPr bwMode="auto">
              <a:xfrm>
                <a:off x="4805" y="3501"/>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7</a:t>
                </a:r>
                <a:endParaRPr lang="en-US" altLang="en-US"/>
              </a:p>
            </p:txBody>
          </p:sp>
          <p:sp>
            <p:nvSpPr>
              <p:cNvPr id="32921" name="Rectangle 124"/>
              <p:cNvSpPr>
                <a:spLocks noChangeArrowheads="1"/>
              </p:cNvSpPr>
              <p:nvPr/>
            </p:nvSpPr>
            <p:spPr bwMode="auto">
              <a:xfrm>
                <a:off x="4939" y="3470"/>
                <a:ext cx="1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2" name="Rectangle 125"/>
              <p:cNvSpPr>
                <a:spLocks noChangeArrowheads="1"/>
              </p:cNvSpPr>
              <p:nvPr/>
            </p:nvSpPr>
            <p:spPr bwMode="auto">
              <a:xfrm>
                <a:off x="4982" y="3501"/>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8</a:t>
                </a:r>
                <a:endParaRPr lang="en-US" altLang="en-US"/>
              </a:p>
            </p:txBody>
          </p:sp>
          <p:sp>
            <p:nvSpPr>
              <p:cNvPr id="32923" name="Rectangle 126"/>
              <p:cNvSpPr>
                <a:spLocks noChangeArrowheads="1"/>
              </p:cNvSpPr>
              <p:nvPr/>
            </p:nvSpPr>
            <p:spPr bwMode="auto">
              <a:xfrm>
                <a:off x="5117"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4" name="Rectangle 127"/>
              <p:cNvSpPr>
                <a:spLocks noChangeArrowheads="1"/>
              </p:cNvSpPr>
              <p:nvPr/>
            </p:nvSpPr>
            <p:spPr bwMode="auto">
              <a:xfrm>
                <a:off x="5160" y="3501"/>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9</a:t>
                </a:r>
                <a:endParaRPr lang="en-US" altLang="en-US"/>
              </a:p>
            </p:txBody>
          </p:sp>
          <p:sp>
            <p:nvSpPr>
              <p:cNvPr id="32925" name="Rectangle 128"/>
              <p:cNvSpPr>
                <a:spLocks noChangeArrowheads="1"/>
              </p:cNvSpPr>
              <p:nvPr/>
            </p:nvSpPr>
            <p:spPr bwMode="auto">
              <a:xfrm>
                <a:off x="5259" y="3470"/>
                <a:ext cx="2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6" name="Rectangle 129"/>
              <p:cNvSpPr>
                <a:spLocks noChangeArrowheads="1"/>
              </p:cNvSpPr>
              <p:nvPr/>
            </p:nvSpPr>
            <p:spPr bwMode="auto">
              <a:xfrm>
                <a:off x="5302" y="3501"/>
                <a:ext cx="11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10</a:t>
                </a:r>
                <a:endParaRPr lang="en-US" altLang="en-US"/>
              </a:p>
            </p:txBody>
          </p:sp>
          <p:sp>
            <p:nvSpPr>
              <p:cNvPr id="32927" name="Rectangle 130"/>
              <p:cNvSpPr>
                <a:spLocks noChangeArrowheads="1"/>
              </p:cNvSpPr>
              <p:nvPr/>
            </p:nvSpPr>
            <p:spPr bwMode="auto">
              <a:xfrm>
                <a:off x="3413" y="3186"/>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8" name="Rectangle 131"/>
              <p:cNvSpPr>
                <a:spLocks noChangeArrowheads="1"/>
              </p:cNvSpPr>
              <p:nvPr/>
            </p:nvSpPr>
            <p:spPr bwMode="auto">
              <a:xfrm>
                <a:off x="3456" y="3217"/>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1</a:t>
                </a:r>
                <a:endParaRPr lang="en-US" altLang="en-US"/>
              </a:p>
            </p:txBody>
          </p:sp>
          <p:sp>
            <p:nvSpPr>
              <p:cNvPr id="32929" name="Rectangle 132"/>
              <p:cNvSpPr>
                <a:spLocks noChangeArrowheads="1"/>
              </p:cNvSpPr>
              <p:nvPr/>
            </p:nvSpPr>
            <p:spPr bwMode="auto">
              <a:xfrm>
                <a:off x="3413" y="3008"/>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0" name="Rectangle 133"/>
              <p:cNvSpPr>
                <a:spLocks noChangeArrowheads="1"/>
              </p:cNvSpPr>
              <p:nvPr/>
            </p:nvSpPr>
            <p:spPr bwMode="auto">
              <a:xfrm>
                <a:off x="3456" y="3039"/>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2</a:t>
                </a:r>
                <a:endParaRPr lang="en-US" altLang="en-US"/>
              </a:p>
            </p:txBody>
          </p:sp>
          <p:sp>
            <p:nvSpPr>
              <p:cNvPr id="32931" name="Rectangle 134"/>
              <p:cNvSpPr>
                <a:spLocks noChangeArrowheads="1"/>
              </p:cNvSpPr>
              <p:nvPr/>
            </p:nvSpPr>
            <p:spPr bwMode="auto">
              <a:xfrm>
                <a:off x="3413" y="2831"/>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2" name="Rectangle 135"/>
              <p:cNvSpPr>
                <a:spLocks noChangeArrowheads="1"/>
              </p:cNvSpPr>
              <p:nvPr/>
            </p:nvSpPr>
            <p:spPr bwMode="auto">
              <a:xfrm>
                <a:off x="3456" y="2862"/>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3</a:t>
                </a:r>
                <a:endParaRPr lang="en-US" altLang="en-US"/>
              </a:p>
            </p:txBody>
          </p:sp>
          <p:sp>
            <p:nvSpPr>
              <p:cNvPr id="32933" name="Rectangle 136"/>
              <p:cNvSpPr>
                <a:spLocks noChangeArrowheads="1"/>
              </p:cNvSpPr>
              <p:nvPr/>
            </p:nvSpPr>
            <p:spPr bwMode="auto">
              <a:xfrm>
                <a:off x="3413" y="2653"/>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4" name="Rectangle 137"/>
              <p:cNvSpPr>
                <a:spLocks noChangeArrowheads="1"/>
              </p:cNvSpPr>
              <p:nvPr/>
            </p:nvSpPr>
            <p:spPr bwMode="auto">
              <a:xfrm>
                <a:off x="3456" y="2684"/>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4</a:t>
                </a:r>
                <a:endParaRPr lang="en-US" altLang="en-US"/>
              </a:p>
            </p:txBody>
          </p:sp>
          <p:sp>
            <p:nvSpPr>
              <p:cNvPr id="32935" name="Rectangle 138"/>
              <p:cNvSpPr>
                <a:spLocks noChangeArrowheads="1"/>
              </p:cNvSpPr>
              <p:nvPr/>
            </p:nvSpPr>
            <p:spPr bwMode="auto">
              <a:xfrm>
                <a:off x="3413" y="2476"/>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6" name="Rectangle 139"/>
              <p:cNvSpPr>
                <a:spLocks noChangeArrowheads="1"/>
              </p:cNvSpPr>
              <p:nvPr/>
            </p:nvSpPr>
            <p:spPr bwMode="auto">
              <a:xfrm>
                <a:off x="3456" y="2508"/>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5</a:t>
                </a:r>
                <a:endParaRPr lang="en-US" altLang="en-US"/>
              </a:p>
            </p:txBody>
          </p:sp>
          <p:sp>
            <p:nvSpPr>
              <p:cNvPr id="32937" name="Rectangle 140"/>
              <p:cNvSpPr>
                <a:spLocks noChangeArrowheads="1"/>
              </p:cNvSpPr>
              <p:nvPr/>
            </p:nvSpPr>
            <p:spPr bwMode="auto">
              <a:xfrm>
                <a:off x="3413" y="2298"/>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8" name="Rectangle 141"/>
              <p:cNvSpPr>
                <a:spLocks noChangeArrowheads="1"/>
              </p:cNvSpPr>
              <p:nvPr/>
            </p:nvSpPr>
            <p:spPr bwMode="auto">
              <a:xfrm>
                <a:off x="3456" y="2330"/>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6</a:t>
                </a:r>
                <a:endParaRPr lang="en-US" altLang="en-US"/>
              </a:p>
            </p:txBody>
          </p:sp>
          <p:sp>
            <p:nvSpPr>
              <p:cNvPr id="32939" name="Rectangle 142"/>
              <p:cNvSpPr>
                <a:spLocks noChangeArrowheads="1"/>
              </p:cNvSpPr>
              <p:nvPr/>
            </p:nvSpPr>
            <p:spPr bwMode="auto">
              <a:xfrm>
                <a:off x="3413" y="2121"/>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40" name="Rectangle 143"/>
              <p:cNvSpPr>
                <a:spLocks noChangeArrowheads="1"/>
              </p:cNvSpPr>
              <p:nvPr/>
            </p:nvSpPr>
            <p:spPr bwMode="auto">
              <a:xfrm>
                <a:off x="3456" y="2153"/>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7</a:t>
                </a:r>
                <a:endParaRPr lang="en-US" altLang="en-US"/>
              </a:p>
            </p:txBody>
          </p:sp>
          <p:sp>
            <p:nvSpPr>
              <p:cNvPr id="32941" name="Rectangle 144"/>
              <p:cNvSpPr>
                <a:spLocks noChangeArrowheads="1"/>
              </p:cNvSpPr>
              <p:nvPr/>
            </p:nvSpPr>
            <p:spPr bwMode="auto">
              <a:xfrm>
                <a:off x="3413" y="1943"/>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42" name="Rectangle 145"/>
              <p:cNvSpPr>
                <a:spLocks noChangeArrowheads="1"/>
              </p:cNvSpPr>
              <p:nvPr/>
            </p:nvSpPr>
            <p:spPr bwMode="auto">
              <a:xfrm>
                <a:off x="3456" y="1975"/>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8</a:t>
                </a:r>
                <a:endParaRPr lang="en-US" altLang="en-US"/>
              </a:p>
            </p:txBody>
          </p:sp>
          <p:sp>
            <p:nvSpPr>
              <p:cNvPr id="32943" name="Rectangle 146"/>
              <p:cNvSpPr>
                <a:spLocks noChangeArrowheads="1"/>
              </p:cNvSpPr>
              <p:nvPr/>
            </p:nvSpPr>
            <p:spPr bwMode="auto">
              <a:xfrm>
                <a:off x="3413" y="1766"/>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44" name="Rectangle 147"/>
              <p:cNvSpPr>
                <a:spLocks noChangeArrowheads="1"/>
              </p:cNvSpPr>
              <p:nvPr/>
            </p:nvSpPr>
            <p:spPr bwMode="auto">
              <a:xfrm>
                <a:off x="3456" y="1797"/>
                <a:ext cx="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9</a:t>
                </a:r>
                <a:endParaRPr lang="en-US" altLang="en-US"/>
              </a:p>
            </p:txBody>
          </p:sp>
          <p:sp>
            <p:nvSpPr>
              <p:cNvPr id="32945" name="Rectangle 148"/>
              <p:cNvSpPr>
                <a:spLocks noChangeArrowheads="1"/>
              </p:cNvSpPr>
              <p:nvPr/>
            </p:nvSpPr>
            <p:spPr bwMode="auto">
              <a:xfrm>
                <a:off x="3590" y="3464"/>
                <a:ext cx="1775"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46" name="Rectangle 149"/>
              <p:cNvSpPr>
                <a:spLocks noChangeArrowheads="1"/>
              </p:cNvSpPr>
              <p:nvPr/>
            </p:nvSpPr>
            <p:spPr bwMode="auto">
              <a:xfrm>
                <a:off x="3585" y="1695"/>
                <a:ext cx="11" cy="1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sp>
          <p:nvSpPr>
            <p:cNvPr id="32795" name="Oval 150"/>
            <p:cNvSpPr>
              <a:spLocks noChangeArrowheads="1"/>
            </p:cNvSpPr>
            <p:nvPr/>
          </p:nvSpPr>
          <p:spPr bwMode="auto">
            <a:xfrm>
              <a:off x="3816" y="2836"/>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6" name="Oval 151"/>
            <p:cNvSpPr>
              <a:spLocks noChangeArrowheads="1"/>
            </p:cNvSpPr>
            <p:nvPr/>
          </p:nvSpPr>
          <p:spPr bwMode="auto">
            <a:xfrm>
              <a:off x="3981" y="2547"/>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7" name="Oval 152"/>
            <p:cNvSpPr>
              <a:spLocks noChangeArrowheads="1"/>
            </p:cNvSpPr>
            <p:nvPr/>
          </p:nvSpPr>
          <p:spPr bwMode="auto">
            <a:xfrm>
              <a:off x="3803" y="2547"/>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8" name="Oval 153"/>
            <p:cNvSpPr>
              <a:spLocks noChangeArrowheads="1"/>
            </p:cNvSpPr>
            <p:nvPr/>
          </p:nvSpPr>
          <p:spPr bwMode="auto">
            <a:xfrm>
              <a:off x="4087" y="2724"/>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9" name="Oval 154"/>
            <p:cNvSpPr>
              <a:spLocks noChangeArrowheads="1"/>
            </p:cNvSpPr>
            <p:nvPr/>
          </p:nvSpPr>
          <p:spPr bwMode="auto">
            <a:xfrm>
              <a:off x="4908" y="2158"/>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0" name="Oval 155"/>
            <p:cNvSpPr>
              <a:spLocks noChangeArrowheads="1"/>
            </p:cNvSpPr>
            <p:nvPr/>
          </p:nvSpPr>
          <p:spPr bwMode="auto">
            <a:xfrm>
              <a:off x="5073" y="1869"/>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1" name="Oval 156"/>
            <p:cNvSpPr>
              <a:spLocks noChangeArrowheads="1"/>
            </p:cNvSpPr>
            <p:nvPr/>
          </p:nvSpPr>
          <p:spPr bwMode="auto">
            <a:xfrm>
              <a:off x="4895" y="1869"/>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2" name="Oval 157"/>
            <p:cNvSpPr>
              <a:spLocks noChangeArrowheads="1"/>
            </p:cNvSpPr>
            <p:nvPr/>
          </p:nvSpPr>
          <p:spPr bwMode="auto">
            <a:xfrm>
              <a:off x="5179" y="2046"/>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3" name="Oval 158"/>
            <p:cNvSpPr>
              <a:spLocks noChangeArrowheads="1"/>
            </p:cNvSpPr>
            <p:nvPr/>
          </p:nvSpPr>
          <p:spPr bwMode="auto">
            <a:xfrm>
              <a:off x="4974" y="2644"/>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4" name="Oval 159"/>
            <p:cNvSpPr>
              <a:spLocks noChangeArrowheads="1"/>
            </p:cNvSpPr>
            <p:nvPr/>
          </p:nvSpPr>
          <p:spPr bwMode="auto">
            <a:xfrm>
              <a:off x="5139" y="2355"/>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5" name="Oval 160"/>
            <p:cNvSpPr>
              <a:spLocks noChangeArrowheads="1"/>
            </p:cNvSpPr>
            <p:nvPr/>
          </p:nvSpPr>
          <p:spPr bwMode="auto">
            <a:xfrm>
              <a:off x="4961" y="2355"/>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6" name="Oval 161"/>
            <p:cNvSpPr>
              <a:spLocks noChangeArrowheads="1"/>
            </p:cNvSpPr>
            <p:nvPr/>
          </p:nvSpPr>
          <p:spPr bwMode="auto">
            <a:xfrm>
              <a:off x="5245" y="2532"/>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sp>
        <p:nvSpPr>
          <p:cNvPr id="32774" name="Oval 162"/>
          <p:cNvSpPr>
            <a:spLocks noChangeArrowheads="1"/>
          </p:cNvSpPr>
          <p:nvPr/>
        </p:nvSpPr>
        <p:spPr bwMode="auto">
          <a:xfrm>
            <a:off x="7067550" y="4286250"/>
            <a:ext cx="133350" cy="133350"/>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75" name="Oval 163"/>
          <p:cNvSpPr>
            <a:spLocks noChangeArrowheads="1"/>
          </p:cNvSpPr>
          <p:nvPr/>
        </p:nvSpPr>
        <p:spPr bwMode="auto">
          <a:xfrm>
            <a:off x="9582150" y="3238500"/>
            <a:ext cx="133350" cy="133350"/>
          </a:xfrm>
          <a:prstGeom prst="ellipse">
            <a:avLst/>
          </a:prstGeom>
          <a:solidFill>
            <a:srgbClr val="FF00FF"/>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76" name="Line 164"/>
          <p:cNvSpPr>
            <a:spLocks noChangeShapeType="1"/>
          </p:cNvSpPr>
          <p:nvPr/>
        </p:nvSpPr>
        <p:spPr bwMode="auto">
          <a:xfrm flipH="1" flipV="1">
            <a:off x="7000876" y="4102100"/>
            <a:ext cx="92075"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7" name="Line 165"/>
          <p:cNvSpPr>
            <a:spLocks noChangeShapeType="1"/>
          </p:cNvSpPr>
          <p:nvPr/>
        </p:nvSpPr>
        <p:spPr bwMode="auto">
          <a:xfrm flipV="1">
            <a:off x="7169151" y="4092576"/>
            <a:ext cx="142875" cy="206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166"/>
          <p:cNvSpPr>
            <a:spLocks noChangeShapeType="1"/>
          </p:cNvSpPr>
          <p:nvPr/>
        </p:nvSpPr>
        <p:spPr bwMode="auto">
          <a:xfrm flipH="1">
            <a:off x="7029451" y="4413251"/>
            <a:ext cx="73025"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9" name="Line 167"/>
          <p:cNvSpPr>
            <a:spLocks noChangeShapeType="1"/>
          </p:cNvSpPr>
          <p:nvPr/>
        </p:nvSpPr>
        <p:spPr bwMode="auto">
          <a:xfrm>
            <a:off x="7200900" y="4371976"/>
            <a:ext cx="311150" cy="41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168"/>
          <p:cNvSpPr>
            <a:spLocks noChangeShapeType="1"/>
          </p:cNvSpPr>
          <p:nvPr/>
        </p:nvSpPr>
        <p:spPr bwMode="auto">
          <a:xfrm flipH="1" flipV="1">
            <a:off x="9356726" y="2638425"/>
            <a:ext cx="2635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Line 169"/>
          <p:cNvSpPr>
            <a:spLocks noChangeShapeType="1"/>
          </p:cNvSpPr>
          <p:nvPr/>
        </p:nvSpPr>
        <p:spPr bwMode="auto">
          <a:xfrm flipV="1">
            <a:off x="9652001" y="2641601"/>
            <a:ext cx="53975" cy="593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Line 170"/>
          <p:cNvSpPr>
            <a:spLocks noChangeShapeType="1"/>
          </p:cNvSpPr>
          <p:nvPr/>
        </p:nvSpPr>
        <p:spPr bwMode="auto">
          <a:xfrm flipV="1">
            <a:off x="9683751" y="3006726"/>
            <a:ext cx="206375"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171"/>
          <p:cNvSpPr>
            <a:spLocks noChangeShapeType="1"/>
          </p:cNvSpPr>
          <p:nvPr/>
        </p:nvSpPr>
        <p:spPr bwMode="auto">
          <a:xfrm flipH="1" flipV="1">
            <a:off x="9432925" y="3225801"/>
            <a:ext cx="152400" cy="47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Line 172"/>
          <p:cNvSpPr>
            <a:spLocks noChangeShapeType="1"/>
          </p:cNvSpPr>
          <p:nvPr/>
        </p:nvSpPr>
        <p:spPr bwMode="auto">
          <a:xfrm flipH="1">
            <a:off x="9512300" y="3362326"/>
            <a:ext cx="101600" cy="187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73"/>
          <p:cNvSpPr>
            <a:spLocks noChangeShapeType="1"/>
          </p:cNvSpPr>
          <p:nvPr/>
        </p:nvSpPr>
        <p:spPr bwMode="auto">
          <a:xfrm>
            <a:off x="9693276" y="3359150"/>
            <a:ext cx="123825"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74"/>
          <p:cNvSpPr>
            <a:spLocks noChangeShapeType="1"/>
          </p:cNvSpPr>
          <p:nvPr/>
        </p:nvSpPr>
        <p:spPr bwMode="auto">
          <a:xfrm flipH="1">
            <a:off x="9512301" y="3368675"/>
            <a:ext cx="130175" cy="800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175"/>
          <p:cNvSpPr>
            <a:spLocks noChangeShapeType="1"/>
          </p:cNvSpPr>
          <p:nvPr/>
        </p:nvSpPr>
        <p:spPr bwMode="auto">
          <a:xfrm flipH="1" flipV="1">
            <a:off x="9893301" y="3686176"/>
            <a:ext cx="149225"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176"/>
          <p:cNvSpPr>
            <a:spLocks noChangeShapeType="1"/>
          </p:cNvSpPr>
          <p:nvPr/>
        </p:nvSpPr>
        <p:spPr bwMode="auto">
          <a:xfrm flipV="1">
            <a:off x="3200400" y="4724400"/>
            <a:ext cx="361950" cy="1276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9" name="Text Box 177"/>
          <p:cNvSpPr txBox="1">
            <a:spLocks noChangeArrowheads="1"/>
          </p:cNvSpPr>
          <p:nvPr/>
        </p:nvSpPr>
        <p:spPr bwMode="auto">
          <a:xfrm>
            <a:off x="1905000" y="6248401"/>
            <a:ext cx="2735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Objective Function</a:t>
            </a:r>
          </a:p>
        </p:txBody>
      </p:sp>
      <p:sp>
        <p:nvSpPr>
          <p:cNvPr id="32790" name="TextBox 177"/>
          <p:cNvSpPr txBox="1">
            <a:spLocks noChangeArrowheads="1"/>
          </p:cNvSpPr>
          <p:nvPr/>
        </p:nvSpPr>
        <p:spPr bwMode="auto">
          <a:xfrm>
            <a:off x="6300788" y="3159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671824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857376" y="1371601"/>
            <a:ext cx="835342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t>Partition Algorithm 1: k-means 	</a:t>
            </a:r>
          </a:p>
          <a:p>
            <a:pPr>
              <a:spcBef>
                <a:spcPct val="50000"/>
              </a:spcBef>
            </a:pPr>
            <a:r>
              <a:rPr lang="en-US" altLang="en-US"/>
              <a:t>1. Decide on a value for </a:t>
            </a:r>
            <a:r>
              <a:rPr lang="en-US" altLang="en-US" i="1"/>
              <a:t>k</a:t>
            </a:r>
            <a:r>
              <a:rPr lang="en-US" altLang="en-US"/>
              <a:t>.	</a:t>
            </a:r>
          </a:p>
          <a:p>
            <a:pPr>
              <a:spcBef>
                <a:spcPct val="50000"/>
              </a:spcBef>
            </a:pPr>
            <a:r>
              <a:rPr lang="en-US" altLang="en-US"/>
              <a:t>2. Initialize the </a:t>
            </a:r>
            <a:r>
              <a:rPr lang="en-US" altLang="en-US" i="1"/>
              <a:t>k</a:t>
            </a:r>
            <a:r>
              <a:rPr lang="en-US" altLang="en-US"/>
              <a:t> cluster centers (randomly, if necessary).</a:t>
            </a:r>
          </a:p>
          <a:p>
            <a:pPr>
              <a:spcBef>
                <a:spcPct val="50000"/>
              </a:spcBef>
            </a:pPr>
            <a:r>
              <a:rPr lang="en-US" altLang="en-US"/>
              <a:t>3. Decide the class memberships of the </a:t>
            </a:r>
            <a:r>
              <a:rPr lang="en-US" altLang="en-US" i="1"/>
              <a:t>N</a:t>
            </a:r>
            <a:r>
              <a:rPr lang="en-US" altLang="en-US"/>
              <a:t> objects by assigning them to the nearest cluster center.	</a:t>
            </a:r>
          </a:p>
          <a:p>
            <a:pPr>
              <a:spcBef>
                <a:spcPct val="50000"/>
              </a:spcBef>
            </a:pPr>
            <a:r>
              <a:rPr lang="en-US" altLang="en-US"/>
              <a:t>4. Re-estimate the </a:t>
            </a:r>
            <a:r>
              <a:rPr lang="en-US" altLang="en-US" i="1"/>
              <a:t>k</a:t>
            </a:r>
            <a:r>
              <a:rPr lang="en-US" altLang="en-US"/>
              <a:t> cluster centers, by assuming the memberships found above are correct.	</a:t>
            </a:r>
          </a:p>
          <a:p>
            <a:pPr>
              <a:spcBef>
                <a:spcPct val="50000"/>
              </a:spcBef>
            </a:pPr>
            <a:r>
              <a:rPr lang="en-US" altLang="en-US"/>
              <a:t>5. If none of the </a:t>
            </a:r>
            <a:r>
              <a:rPr lang="en-US" altLang="en-US" i="1"/>
              <a:t>N</a:t>
            </a:r>
            <a:r>
              <a:rPr lang="en-US" altLang="en-US"/>
              <a:t> objects changed membership in the last iteration, exit. Otherwise goto 3.	</a:t>
            </a:r>
          </a:p>
        </p:txBody>
      </p:sp>
      <p:sp>
        <p:nvSpPr>
          <p:cNvPr id="33795" name="TextBox 2"/>
          <p:cNvSpPr txBox="1">
            <a:spLocks noChangeArrowheads="1"/>
          </p:cNvSpPr>
          <p:nvPr/>
        </p:nvSpPr>
        <p:spPr bwMode="auto">
          <a:xfrm>
            <a:off x="6300788" y="3159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616699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2"/>
          <p:cNvSpPr>
            <a:spLocks noChangeArrowheads="1"/>
          </p:cNvSpPr>
          <p:nvPr/>
        </p:nvSpPr>
        <p:spPr bwMode="auto">
          <a:xfrm>
            <a:off x="2646363" y="1198564"/>
            <a:ext cx="6989762" cy="548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19" name="Rectangle 43"/>
          <p:cNvSpPr>
            <a:spLocks noChangeArrowheads="1"/>
          </p:cNvSpPr>
          <p:nvPr/>
        </p:nvSpPr>
        <p:spPr bwMode="auto">
          <a:xfrm>
            <a:off x="3595688" y="1465263"/>
            <a:ext cx="5867400" cy="407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20" name="Line 44"/>
          <p:cNvSpPr>
            <a:spLocks noChangeShapeType="1"/>
          </p:cNvSpPr>
          <p:nvPr/>
        </p:nvSpPr>
        <p:spPr bwMode="auto">
          <a:xfrm>
            <a:off x="3595688" y="47244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1" name="Line 45"/>
          <p:cNvSpPr>
            <a:spLocks noChangeShapeType="1"/>
          </p:cNvSpPr>
          <p:nvPr/>
        </p:nvSpPr>
        <p:spPr bwMode="auto">
          <a:xfrm>
            <a:off x="3595688" y="3908425"/>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Line 46"/>
          <p:cNvSpPr>
            <a:spLocks noChangeShapeType="1"/>
          </p:cNvSpPr>
          <p:nvPr/>
        </p:nvSpPr>
        <p:spPr bwMode="auto">
          <a:xfrm>
            <a:off x="3595688" y="30988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Line 47"/>
          <p:cNvSpPr>
            <a:spLocks noChangeShapeType="1"/>
          </p:cNvSpPr>
          <p:nvPr/>
        </p:nvSpPr>
        <p:spPr bwMode="auto">
          <a:xfrm>
            <a:off x="3595688" y="2281239"/>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Line 48"/>
          <p:cNvSpPr>
            <a:spLocks noChangeShapeType="1"/>
          </p:cNvSpPr>
          <p:nvPr/>
        </p:nvSpPr>
        <p:spPr bwMode="auto">
          <a:xfrm>
            <a:off x="3595688" y="1465264"/>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Rectangle 49"/>
          <p:cNvSpPr>
            <a:spLocks noChangeArrowheads="1"/>
          </p:cNvSpPr>
          <p:nvPr/>
        </p:nvSpPr>
        <p:spPr bwMode="auto">
          <a:xfrm>
            <a:off x="3595688" y="1465263"/>
            <a:ext cx="5867400" cy="4076700"/>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26" name="Line 50"/>
          <p:cNvSpPr>
            <a:spLocks noChangeShapeType="1"/>
          </p:cNvSpPr>
          <p:nvPr/>
        </p:nvSpPr>
        <p:spPr bwMode="auto">
          <a:xfrm>
            <a:off x="3595689" y="1465263"/>
            <a:ext cx="1587" cy="4076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7" name="Line 51"/>
          <p:cNvSpPr>
            <a:spLocks noChangeShapeType="1"/>
          </p:cNvSpPr>
          <p:nvPr/>
        </p:nvSpPr>
        <p:spPr bwMode="auto">
          <a:xfrm>
            <a:off x="3525838" y="5541964"/>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Line 52"/>
          <p:cNvSpPr>
            <a:spLocks noChangeShapeType="1"/>
          </p:cNvSpPr>
          <p:nvPr/>
        </p:nvSpPr>
        <p:spPr bwMode="auto">
          <a:xfrm>
            <a:off x="3525838" y="47244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Line 53"/>
          <p:cNvSpPr>
            <a:spLocks noChangeShapeType="1"/>
          </p:cNvSpPr>
          <p:nvPr/>
        </p:nvSpPr>
        <p:spPr bwMode="auto">
          <a:xfrm>
            <a:off x="3525838" y="390842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Line 54"/>
          <p:cNvSpPr>
            <a:spLocks noChangeShapeType="1"/>
          </p:cNvSpPr>
          <p:nvPr/>
        </p:nvSpPr>
        <p:spPr bwMode="auto">
          <a:xfrm>
            <a:off x="3525838" y="30988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55"/>
          <p:cNvSpPr>
            <a:spLocks noChangeShapeType="1"/>
          </p:cNvSpPr>
          <p:nvPr/>
        </p:nvSpPr>
        <p:spPr bwMode="auto">
          <a:xfrm>
            <a:off x="3525838" y="2281239"/>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56"/>
          <p:cNvSpPr>
            <a:spLocks noChangeShapeType="1"/>
          </p:cNvSpPr>
          <p:nvPr/>
        </p:nvSpPr>
        <p:spPr bwMode="auto">
          <a:xfrm>
            <a:off x="3525838" y="1465264"/>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Line 57"/>
          <p:cNvSpPr>
            <a:spLocks noChangeShapeType="1"/>
          </p:cNvSpPr>
          <p:nvPr/>
        </p:nvSpPr>
        <p:spPr bwMode="auto">
          <a:xfrm>
            <a:off x="3595688" y="5541964"/>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Line 58"/>
          <p:cNvSpPr>
            <a:spLocks noChangeShapeType="1"/>
          </p:cNvSpPr>
          <p:nvPr/>
        </p:nvSpPr>
        <p:spPr bwMode="auto">
          <a:xfrm flipV="1">
            <a:off x="35956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5" name="Line 59"/>
          <p:cNvSpPr>
            <a:spLocks noChangeShapeType="1"/>
          </p:cNvSpPr>
          <p:nvPr/>
        </p:nvSpPr>
        <p:spPr bwMode="auto">
          <a:xfrm flipV="1">
            <a:off x="4767264"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6" name="Line 60"/>
          <p:cNvSpPr>
            <a:spLocks noChangeShapeType="1"/>
          </p:cNvSpPr>
          <p:nvPr/>
        </p:nvSpPr>
        <p:spPr bwMode="auto">
          <a:xfrm flipV="1">
            <a:off x="59451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61"/>
          <p:cNvSpPr>
            <a:spLocks noChangeShapeType="1"/>
          </p:cNvSpPr>
          <p:nvPr/>
        </p:nvSpPr>
        <p:spPr bwMode="auto">
          <a:xfrm flipV="1">
            <a:off x="7115175"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62"/>
          <p:cNvSpPr>
            <a:spLocks noChangeShapeType="1"/>
          </p:cNvSpPr>
          <p:nvPr/>
        </p:nvSpPr>
        <p:spPr bwMode="auto">
          <a:xfrm flipV="1">
            <a:off x="8293100"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63"/>
          <p:cNvSpPr>
            <a:spLocks noChangeShapeType="1"/>
          </p:cNvSpPr>
          <p:nvPr/>
        </p:nvSpPr>
        <p:spPr bwMode="auto">
          <a:xfrm flipV="1">
            <a:off x="94630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Freeform 64"/>
          <p:cNvSpPr>
            <a:spLocks/>
          </p:cNvSpPr>
          <p:nvPr/>
        </p:nvSpPr>
        <p:spPr bwMode="auto">
          <a:xfrm>
            <a:off x="4703763" y="4662488"/>
            <a:ext cx="125412" cy="125412"/>
          </a:xfrm>
          <a:custGeom>
            <a:avLst/>
            <a:gdLst>
              <a:gd name="T0" fmla="*/ 63500 w 79"/>
              <a:gd name="T1" fmla="*/ 0 h 79"/>
              <a:gd name="T2" fmla="*/ 125412 w 79"/>
              <a:gd name="T3" fmla="*/ 61912 h 79"/>
              <a:gd name="T4" fmla="*/ 63500 w 79"/>
              <a:gd name="T5" fmla="*/ 125412 h 79"/>
              <a:gd name="T6" fmla="*/ 0 w 79"/>
              <a:gd name="T7" fmla="*/ 61912 h 79"/>
              <a:gd name="T8" fmla="*/ 63500 w 79"/>
              <a:gd name="T9" fmla="*/ 0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0" y="0"/>
                </a:moveTo>
                <a:lnTo>
                  <a:pt x="79" y="39"/>
                </a:lnTo>
                <a:lnTo>
                  <a:pt x="40" y="79"/>
                </a:lnTo>
                <a:lnTo>
                  <a:pt x="0" y="39"/>
                </a:lnTo>
                <a:lnTo>
                  <a:pt x="40" y="0"/>
                </a:lnTo>
                <a:close/>
              </a:path>
            </a:pathLst>
          </a:custGeom>
          <a:solidFill>
            <a:srgbClr val="000080"/>
          </a:solidFill>
          <a:ln w="7938">
            <a:solidFill>
              <a:srgbClr val="000080"/>
            </a:solidFill>
            <a:round/>
            <a:headEnd/>
            <a:tailEnd/>
          </a:ln>
        </p:spPr>
        <p:txBody>
          <a:bodyPr/>
          <a:lstStyle/>
          <a:p>
            <a:endParaRPr lang="en-US"/>
          </a:p>
        </p:txBody>
      </p:sp>
      <p:sp>
        <p:nvSpPr>
          <p:cNvPr id="34841" name="Rectangle 65"/>
          <p:cNvSpPr>
            <a:spLocks noChangeArrowheads="1"/>
          </p:cNvSpPr>
          <p:nvPr/>
        </p:nvSpPr>
        <p:spPr bwMode="auto">
          <a:xfrm>
            <a:off x="3305175" y="54165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4842" name="Rectangle 66"/>
          <p:cNvSpPr>
            <a:spLocks noChangeArrowheads="1"/>
          </p:cNvSpPr>
          <p:nvPr/>
        </p:nvSpPr>
        <p:spPr bwMode="auto">
          <a:xfrm>
            <a:off x="3305175" y="45989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4843" name="Rectangle 67"/>
          <p:cNvSpPr>
            <a:spLocks noChangeArrowheads="1"/>
          </p:cNvSpPr>
          <p:nvPr/>
        </p:nvSpPr>
        <p:spPr bwMode="auto">
          <a:xfrm>
            <a:off x="3305175" y="37830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4844" name="Rectangle 68"/>
          <p:cNvSpPr>
            <a:spLocks noChangeArrowheads="1"/>
          </p:cNvSpPr>
          <p:nvPr/>
        </p:nvSpPr>
        <p:spPr bwMode="auto">
          <a:xfrm>
            <a:off x="3305175" y="29733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4845" name="Rectangle 69"/>
          <p:cNvSpPr>
            <a:spLocks noChangeArrowheads="1"/>
          </p:cNvSpPr>
          <p:nvPr/>
        </p:nvSpPr>
        <p:spPr bwMode="auto">
          <a:xfrm>
            <a:off x="3305175" y="21558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4846" name="Rectangle 70"/>
          <p:cNvSpPr>
            <a:spLocks noChangeArrowheads="1"/>
          </p:cNvSpPr>
          <p:nvPr/>
        </p:nvSpPr>
        <p:spPr bwMode="auto">
          <a:xfrm>
            <a:off x="3305175" y="13398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34847" name="Rectangle 71"/>
          <p:cNvSpPr>
            <a:spLocks noChangeArrowheads="1"/>
          </p:cNvSpPr>
          <p:nvPr/>
        </p:nvSpPr>
        <p:spPr bwMode="auto">
          <a:xfrm>
            <a:off x="35417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4848" name="Rectangle 72"/>
          <p:cNvSpPr>
            <a:spLocks noChangeArrowheads="1"/>
          </p:cNvSpPr>
          <p:nvPr/>
        </p:nvSpPr>
        <p:spPr bwMode="auto">
          <a:xfrm>
            <a:off x="4711700"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4849" name="Rectangle 73"/>
          <p:cNvSpPr>
            <a:spLocks noChangeArrowheads="1"/>
          </p:cNvSpPr>
          <p:nvPr/>
        </p:nvSpPr>
        <p:spPr bwMode="auto">
          <a:xfrm>
            <a:off x="5889625"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4850" name="Rectangle 74"/>
          <p:cNvSpPr>
            <a:spLocks noChangeArrowheads="1"/>
          </p:cNvSpPr>
          <p:nvPr/>
        </p:nvSpPr>
        <p:spPr bwMode="auto">
          <a:xfrm>
            <a:off x="70596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4851" name="Rectangle 75"/>
          <p:cNvSpPr>
            <a:spLocks noChangeArrowheads="1"/>
          </p:cNvSpPr>
          <p:nvPr/>
        </p:nvSpPr>
        <p:spPr bwMode="auto">
          <a:xfrm>
            <a:off x="8239125"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4852" name="Rectangle 76"/>
          <p:cNvSpPr>
            <a:spLocks noChangeArrowheads="1"/>
          </p:cNvSpPr>
          <p:nvPr/>
        </p:nvSpPr>
        <p:spPr bwMode="auto">
          <a:xfrm>
            <a:off x="94091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264195" name="Rectangle 3"/>
          <p:cNvSpPr>
            <a:spLocks noGrp="1" noChangeArrowheads="1"/>
          </p:cNvSpPr>
          <p:nvPr>
            <p:ph type="title"/>
          </p:nvPr>
        </p:nvSpPr>
        <p:spPr>
          <a:xfrm>
            <a:off x="2209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1</a:t>
            </a:r>
          </a:p>
        </p:txBody>
      </p:sp>
      <p:sp>
        <p:nvSpPr>
          <p:cNvPr id="34854" name="Text Box 4"/>
          <p:cNvSpPr txBox="1">
            <a:spLocks noChangeArrowheads="1"/>
          </p:cNvSpPr>
          <p:nvPr/>
        </p:nvSpPr>
        <p:spPr bwMode="auto">
          <a:xfrm>
            <a:off x="2503488" y="838201"/>
            <a:ext cx="793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sp>
        <p:nvSpPr>
          <p:cNvPr id="34855" name="AutoShape 5"/>
          <p:cNvSpPr>
            <a:spLocks noChangeArrowheads="1"/>
          </p:cNvSpPr>
          <p:nvPr/>
        </p:nvSpPr>
        <p:spPr bwMode="auto">
          <a:xfrm>
            <a:off x="47244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56" name="AutoShape 6"/>
          <p:cNvSpPr>
            <a:spLocks noChangeArrowheads="1"/>
          </p:cNvSpPr>
          <p:nvPr/>
        </p:nvSpPr>
        <p:spPr bwMode="auto">
          <a:xfrm>
            <a:off x="4876800" y="4876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57" name="AutoShape 7"/>
          <p:cNvSpPr>
            <a:spLocks noChangeArrowheads="1"/>
          </p:cNvSpPr>
          <p:nvPr/>
        </p:nvSpPr>
        <p:spPr bwMode="auto">
          <a:xfrm>
            <a:off x="46482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58" name="AutoShape 8"/>
          <p:cNvSpPr>
            <a:spLocks noChangeArrowheads="1"/>
          </p:cNvSpPr>
          <p:nvPr/>
        </p:nvSpPr>
        <p:spPr bwMode="auto">
          <a:xfrm>
            <a:off x="4419600" y="4419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59" name="AutoShape 9"/>
          <p:cNvSpPr>
            <a:spLocks noChangeArrowheads="1"/>
          </p:cNvSpPr>
          <p:nvPr/>
        </p:nvSpPr>
        <p:spPr bwMode="auto">
          <a:xfrm>
            <a:off x="4419600" y="2057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0" name="AutoShape 10"/>
          <p:cNvSpPr>
            <a:spLocks noChangeArrowheads="1"/>
          </p:cNvSpPr>
          <p:nvPr/>
        </p:nvSpPr>
        <p:spPr bwMode="auto">
          <a:xfrm>
            <a:off x="4419600" y="3581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1" name="AutoShape 11"/>
          <p:cNvSpPr>
            <a:spLocks noChangeArrowheads="1"/>
          </p:cNvSpPr>
          <p:nvPr/>
        </p:nvSpPr>
        <p:spPr bwMode="auto">
          <a:xfrm>
            <a:off x="44196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2" name="AutoShape 12"/>
          <p:cNvSpPr>
            <a:spLocks noChangeArrowheads="1"/>
          </p:cNvSpPr>
          <p:nvPr/>
        </p:nvSpPr>
        <p:spPr bwMode="auto">
          <a:xfrm>
            <a:off x="3962400" y="4114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3" name="AutoShape 13"/>
          <p:cNvSpPr>
            <a:spLocks noChangeArrowheads="1"/>
          </p:cNvSpPr>
          <p:nvPr/>
        </p:nvSpPr>
        <p:spPr bwMode="auto">
          <a:xfrm>
            <a:off x="6096000" y="3810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4" name="AutoShape 14"/>
          <p:cNvSpPr>
            <a:spLocks noChangeArrowheads="1"/>
          </p:cNvSpPr>
          <p:nvPr/>
        </p:nvSpPr>
        <p:spPr bwMode="auto">
          <a:xfrm>
            <a:off x="8229600" y="1828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5" name="AutoShape 15"/>
          <p:cNvSpPr>
            <a:spLocks noChangeArrowheads="1"/>
          </p:cNvSpPr>
          <p:nvPr/>
        </p:nvSpPr>
        <p:spPr bwMode="auto">
          <a:xfrm>
            <a:off x="8686800" y="1905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6" name="AutoShape 16"/>
          <p:cNvSpPr>
            <a:spLocks noChangeArrowheads="1"/>
          </p:cNvSpPr>
          <p:nvPr/>
        </p:nvSpPr>
        <p:spPr bwMode="auto">
          <a:xfrm>
            <a:off x="8534400" y="2057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7" name="AutoShape 17"/>
          <p:cNvSpPr>
            <a:spLocks noChangeArrowheads="1"/>
          </p:cNvSpPr>
          <p:nvPr/>
        </p:nvSpPr>
        <p:spPr bwMode="auto">
          <a:xfrm>
            <a:off x="8382000" y="2209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8" name="AutoShape 18"/>
          <p:cNvSpPr>
            <a:spLocks noChangeArrowheads="1"/>
          </p:cNvSpPr>
          <p:nvPr/>
        </p:nvSpPr>
        <p:spPr bwMode="auto">
          <a:xfrm>
            <a:off x="8686800" y="2362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9" name="AutoShape 19"/>
          <p:cNvSpPr>
            <a:spLocks noChangeArrowheads="1"/>
          </p:cNvSpPr>
          <p:nvPr/>
        </p:nvSpPr>
        <p:spPr bwMode="auto">
          <a:xfrm>
            <a:off x="8991600" y="2743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0" name="AutoShape 20"/>
          <p:cNvSpPr>
            <a:spLocks noChangeArrowheads="1"/>
          </p:cNvSpPr>
          <p:nvPr/>
        </p:nvSpPr>
        <p:spPr bwMode="auto">
          <a:xfrm>
            <a:off x="7239000" y="1828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1" name="AutoShape 21"/>
          <p:cNvSpPr>
            <a:spLocks noChangeArrowheads="1"/>
          </p:cNvSpPr>
          <p:nvPr/>
        </p:nvSpPr>
        <p:spPr bwMode="auto">
          <a:xfrm>
            <a:off x="7543800" y="3276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2" name="AutoShape 22"/>
          <p:cNvSpPr>
            <a:spLocks noChangeArrowheads="1"/>
          </p:cNvSpPr>
          <p:nvPr/>
        </p:nvSpPr>
        <p:spPr bwMode="auto">
          <a:xfrm>
            <a:off x="7543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3" name="AutoShape 23"/>
          <p:cNvSpPr>
            <a:spLocks noChangeArrowheads="1"/>
          </p:cNvSpPr>
          <p:nvPr/>
        </p:nvSpPr>
        <p:spPr bwMode="auto">
          <a:xfrm>
            <a:off x="7924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4" name="AutoShape 24"/>
          <p:cNvSpPr>
            <a:spLocks noChangeArrowheads="1"/>
          </p:cNvSpPr>
          <p:nvPr/>
        </p:nvSpPr>
        <p:spPr bwMode="auto">
          <a:xfrm>
            <a:off x="8305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5" name="AutoShape 25"/>
          <p:cNvSpPr>
            <a:spLocks noChangeArrowheads="1"/>
          </p:cNvSpPr>
          <p:nvPr/>
        </p:nvSpPr>
        <p:spPr bwMode="auto">
          <a:xfrm>
            <a:off x="7467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6" name="AutoShape 26"/>
          <p:cNvSpPr>
            <a:spLocks noChangeArrowheads="1"/>
          </p:cNvSpPr>
          <p:nvPr/>
        </p:nvSpPr>
        <p:spPr bwMode="auto">
          <a:xfrm>
            <a:off x="6705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7" name="AutoShape 27"/>
          <p:cNvSpPr>
            <a:spLocks noChangeArrowheads="1"/>
          </p:cNvSpPr>
          <p:nvPr/>
        </p:nvSpPr>
        <p:spPr bwMode="auto">
          <a:xfrm>
            <a:off x="8686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8" name="AutoShape 28"/>
          <p:cNvSpPr>
            <a:spLocks noChangeArrowheads="1"/>
          </p:cNvSpPr>
          <p:nvPr/>
        </p:nvSpPr>
        <p:spPr bwMode="auto">
          <a:xfrm>
            <a:off x="8534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9" name="AutoShape 29"/>
          <p:cNvSpPr>
            <a:spLocks noChangeArrowheads="1"/>
          </p:cNvSpPr>
          <p:nvPr/>
        </p:nvSpPr>
        <p:spPr bwMode="auto">
          <a:xfrm>
            <a:off x="8382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80" name="AutoShape 30"/>
          <p:cNvSpPr>
            <a:spLocks noChangeArrowheads="1"/>
          </p:cNvSpPr>
          <p:nvPr/>
        </p:nvSpPr>
        <p:spPr bwMode="auto">
          <a:xfrm>
            <a:off x="8991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81" name="AutoShape 31"/>
          <p:cNvSpPr>
            <a:spLocks noChangeArrowheads="1"/>
          </p:cNvSpPr>
          <p:nvPr/>
        </p:nvSpPr>
        <p:spPr bwMode="auto">
          <a:xfrm>
            <a:off x="8153400" y="2590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2" name="Group 32"/>
          <p:cNvGrpSpPr>
            <a:grpSpLocks/>
          </p:cNvGrpSpPr>
          <p:nvPr/>
        </p:nvGrpSpPr>
        <p:grpSpPr bwMode="auto">
          <a:xfrm>
            <a:off x="5181600" y="2286000"/>
            <a:ext cx="2743200" cy="3276600"/>
            <a:chOff x="2304" y="1440"/>
            <a:chExt cx="1728" cy="2064"/>
          </a:xfrm>
        </p:grpSpPr>
        <p:grpSp>
          <p:nvGrpSpPr>
            <p:cNvPr id="34884" name="Group 33"/>
            <p:cNvGrpSpPr>
              <a:grpSpLocks/>
            </p:cNvGrpSpPr>
            <p:nvPr/>
          </p:nvGrpSpPr>
          <p:grpSpPr bwMode="auto">
            <a:xfrm>
              <a:off x="2784" y="1440"/>
              <a:ext cx="432" cy="336"/>
              <a:chOff x="192" y="1824"/>
              <a:chExt cx="432" cy="336"/>
            </a:xfrm>
          </p:grpSpPr>
          <p:sp>
            <p:nvSpPr>
              <p:cNvPr id="34891" name="Oval 34"/>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92" name="Text Box 35"/>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4885" name="Group 36"/>
            <p:cNvGrpSpPr>
              <a:grpSpLocks/>
            </p:cNvGrpSpPr>
            <p:nvPr/>
          </p:nvGrpSpPr>
          <p:grpSpPr bwMode="auto">
            <a:xfrm>
              <a:off x="2304" y="2160"/>
              <a:ext cx="432" cy="336"/>
              <a:chOff x="192" y="1824"/>
              <a:chExt cx="432" cy="336"/>
            </a:xfrm>
          </p:grpSpPr>
          <p:sp>
            <p:nvSpPr>
              <p:cNvPr id="34889" name="Oval 37"/>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90" name="Text Box 38"/>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4886" name="Group 39"/>
            <p:cNvGrpSpPr>
              <a:grpSpLocks/>
            </p:cNvGrpSpPr>
            <p:nvPr/>
          </p:nvGrpSpPr>
          <p:grpSpPr bwMode="auto">
            <a:xfrm>
              <a:off x="3600" y="3168"/>
              <a:ext cx="432" cy="336"/>
              <a:chOff x="192" y="1824"/>
              <a:chExt cx="432" cy="336"/>
            </a:xfrm>
          </p:grpSpPr>
          <p:sp>
            <p:nvSpPr>
              <p:cNvPr id="34887" name="Oval 40"/>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88" name="Text Box 41"/>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grpSp>
      <p:sp>
        <p:nvSpPr>
          <p:cNvPr id="34883" name="TextBox 75"/>
          <p:cNvSpPr txBox="1">
            <a:spLocks noChangeArrowheads="1"/>
          </p:cNvSpPr>
          <p:nvPr/>
        </p:nvSpPr>
        <p:spPr bwMode="auto">
          <a:xfrm>
            <a:off x="1524001" y="64881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83678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5"/>
          <p:cNvSpPr>
            <a:spLocks noChangeArrowheads="1"/>
          </p:cNvSpPr>
          <p:nvPr/>
        </p:nvSpPr>
        <p:spPr bwMode="auto">
          <a:xfrm>
            <a:off x="2646363" y="1198564"/>
            <a:ext cx="6989762" cy="548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43" name="Rectangle 46"/>
          <p:cNvSpPr>
            <a:spLocks noChangeArrowheads="1"/>
          </p:cNvSpPr>
          <p:nvPr/>
        </p:nvSpPr>
        <p:spPr bwMode="auto">
          <a:xfrm>
            <a:off x="3595688" y="1465263"/>
            <a:ext cx="5867400" cy="407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44" name="Line 47"/>
          <p:cNvSpPr>
            <a:spLocks noChangeShapeType="1"/>
          </p:cNvSpPr>
          <p:nvPr/>
        </p:nvSpPr>
        <p:spPr bwMode="auto">
          <a:xfrm>
            <a:off x="3595688" y="47244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5" name="Line 48"/>
          <p:cNvSpPr>
            <a:spLocks noChangeShapeType="1"/>
          </p:cNvSpPr>
          <p:nvPr/>
        </p:nvSpPr>
        <p:spPr bwMode="auto">
          <a:xfrm>
            <a:off x="3595688" y="3908425"/>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6" name="Line 49"/>
          <p:cNvSpPr>
            <a:spLocks noChangeShapeType="1"/>
          </p:cNvSpPr>
          <p:nvPr/>
        </p:nvSpPr>
        <p:spPr bwMode="auto">
          <a:xfrm>
            <a:off x="3595688" y="30988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Line 50"/>
          <p:cNvSpPr>
            <a:spLocks noChangeShapeType="1"/>
          </p:cNvSpPr>
          <p:nvPr/>
        </p:nvSpPr>
        <p:spPr bwMode="auto">
          <a:xfrm>
            <a:off x="3595688" y="2281239"/>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51"/>
          <p:cNvSpPr>
            <a:spLocks noChangeShapeType="1"/>
          </p:cNvSpPr>
          <p:nvPr/>
        </p:nvSpPr>
        <p:spPr bwMode="auto">
          <a:xfrm>
            <a:off x="3595688" y="1465264"/>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Rectangle 52"/>
          <p:cNvSpPr>
            <a:spLocks noChangeArrowheads="1"/>
          </p:cNvSpPr>
          <p:nvPr/>
        </p:nvSpPr>
        <p:spPr bwMode="auto">
          <a:xfrm>
            <a:off x="3595688" y="1465263"/>
            <a:ext cx="5867400" cy="4076700"/>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50" name="Line 53"/>
          <p:cNvSpPr>
            <a:spLocks noChangeShapeType="1"/>
          </p:cNvSpPr>
          <p:nvPr/>
        </p:nvSpPr>
        <p:spPr bwMode="auto">
          <a:xfrm>
            <a:off x="3595689" y="1465263"/>
            <a:ext cx="1587" cy="4076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54"/>
          <p:cNvSpPr>
            <a:spLocks noChangeShapeType="1"/>
          </p:cNvSpPr>
          <p:nvPr/>
        </p:nvSpPr>
        <p:spPr bwMode="auto">
          <a:xfrm>
            <a:off x="3525838" y="5541964"/>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Line 55"/>
          <p:cNvSpPr>
            <a:spLocks noChangeShapeType="1"/>
          </p:cNvSpPr>
          <p:nvPr/>
        </p:nvSpPr>
        <p:spPr bwMode="auto">
          <a:xfrm>
            <a:off x="3525838" y="47244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Line 56"/>
          <p:cNvSpPr>
            <a:spLocks noChangeShapeType="1"/>
          </p:cNvSpPr>
          <p:nvPr/>
        </p:nvSpPr>
        <p:spPr bwMode="auto">
          <a:xfrm>
            <a:off x="3525838" y="390842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57"/>
          <p:cNvSpPr>
            <a:spLocks noChangeShapeType="1"/>
          </p:cNvSpPr>
          <p:nvPr/>
        </p:nvSpPr>
        <p:spPr bwMode="auto">
          <a:xfrm>
            <a:off x="3525838" y="30988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5" name="Line 58"/>
          <p:cNvSpPr>
            <a:spLocks noChangeShapeType="1"/>
          </p:cNvSpPr>
          <p:nvPr/>
        </p:nvSpPr>
        <p:spPr bwMode="auto">
          <a:xfrm>
            <a:off x="3525838" y="2281239"/>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Line 59"/>
          <p:cNvSpPr>
            <a:spLocks noChangeShapeType="1"/>
          </p:cNvSpPr>
          <p:nvPr/>
        </p:nvSpPr>
        <p:spPr bwMode="auto">
          <a:xfrm>
            <a:off x="3525838" y="1465264"/>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7" name="Line 60"/>
          <p:cNvSpPr>
            <a:spLocks noChangeShapeType="1"/>
          </p:cNvSpPr>
          <p:nvPr/>
        </p:nvSpPr>
        <p:spPr bwMode="auto">
          <a:xfrm>
            <a:off x="3595688" y="5541964"/>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Line 61"/>
          <p:cNvSpPr>
            <a:spLocks noChangeShapeType="1"/>
          </p:cNvSpPr>
          <p:nvPr/>
        </p:nvSpPr>
        <p:spPr bwMode="auto">
          <a:xfrm flipV="1">
            <a:off x="35956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9" name="Line 62"/>
          <p:cNvSpPr>
            <a:spLocks noChangeShapeType="1"/>
          </p:cNvSpPr>
          <p:nvPr/>
        </p:nvSpPr>
        <p:spPr bwMode="auto">
          <a:xfrm flipV="1">
            <a:off x="4767264"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0" name="Line 63"/>
          <p:cNvSpPr>
            <a:spLocks noChangeShapeType="1"/>
          </p:cNvSpPr>
          <p:nvPr/>
        </p:nvSpPr>
        <p:spPr bwMode="auto">
          <a:xfrm flipV="1">
            <a:off x="59451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1" name="Line 64"/>
          <p:cNvSpPr>
            <a:spLocks noChangeShapeType="1"/>
          </p:cNvSpPr>
          <p:nvPr/>
        </p:nvSpPr>
        <p:spPr bwMode="auto">
          <a:xfrm flipV="1">
            <a:off x="7115175"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Line 65"/>
          <p:cNvSpPr>
            <a:spLocks noChangeShapeType="1"/>
          </p:cNvSpPr>
          <p:nvPr/>
        </p:nvSpPr>
        <p:spPr bwMode="auto">
          <a:xfrm flipV="1">
            <a:off x="8293100"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3" name="Line 66"/>
          <p:cNvSpPr>
            <a:spLocks noChangeShapeType="1"/>
          </p:cNvSpPr>
          <p:nvPr/>
        </p:nvSpPr>
        <p:spPr bwMode="auto">
          <a:xfrm flipV="1">
            <a:off x="94630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4" name="Freeform 67"/>
          <p:cNvSpPr>
            <a:spLocks/>
          </p:cNvSpPr>
          <p:nvPr/>
        </p:nvSpPr>
        <p:spPr bwMode="auto">
          <a:xfrm>
            <a:off x="4703763" y="4662488"/>
            <a:ext cx="125412" cy="125412"/>
          </a:xfrm>
          <a:custGeom>
            <a:avLst/>
            <a:gdLst>
              <a:gd name="T0" fmla="*/ 63500 w 79"/>
              <a:gd name="T1" fmla="*/ 0 h 79"/>
              <a:gd name="T2" fmla="*/ 125412 w 79"/>
              <a:gd name="T3" fmla="*/ 61912 h 79"/>
              <a:gd name="T4" fmla="*/ 63500 w 79"/>
              <a:gd name="T5" fmla="*/ 125412 h 79"/>
              <a:gd name="T6" fmla="*/ 0 w 79"/>
              <a:gd name="T7" fmla="*/ 61912 h 79"/>
              <a:gd name="T8" fmla="*/ 63500 w 79"/>
              <a:gd name="T9" fmla="*/ 0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0" y="0"/>
                </a:moveTo>
                <a:lnTo>
                  <a:pt x="79" y="39"/>
                </a:lnTo>
                <a:lnTo>
                  <a:pt x="40" y="79"/>
                </a:lnTo>
                <a:lnTo>
                  <a:pt x="0" y="39"/>
                </a:lnTo>
                <a:lnTo>
                  <a:pt x="40" y="0"/>
                </a:lnTo>
                <a:close/>
              </a:path>
            </a:pathLst>
          </a:custGeom>
          <a:solidFill>
            <a:srgbClr val="000080"/>
          </a:solidFill>
          <a:ln w="7938">
            <a:solidFill>
              <a:srgbClr val="000080"/>
            </a:solidFill>
            <a:round/>
            <a:headEnd/>
            <a:tailEnd/>
          </a:ln>
        </p:spPr>
        <p:txBody>
          <a:bodyPr/>
          <a:lstStyle/>
          <a:p>
            <a:endParaRPr lang="en-US"/>
          </a:p>
        </p:txBody>
      </p:sp>
      <p:sp>
        <p:nvSpPr>
          <p:cNvPr id="35865" name="Rectangle 68"/>
          <p:cNvSpPr>
            <a:spLocks noChangeArrowheads="1"/>
          </p:cNvSpPr>
          <p:nvPr/>
        </p:nvSpPr>
        <p:spPr bwMode="auto">
          <a:xfrm>
            <a:off x="3305175" y="54165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5866" name="Rectangle 69"/>
          <p:cNvSpPr>
            <a:spLocks noChangeArrowheads="1"/>
          </p:cNvSpPr>
          <p:nvPr/>
        </p:nvSpPr>
        <p:spPr bwMode="auto">
          <a:xfrm>
            <a:off x="3305175" y="45989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5867" name="Rectangle 70"/>
          <p:cNvSpPr>
            <a:spLocks noChangeArrowheads="1"/>
          </p:cNvSpPr>
          <p:nvPr/>
        </p:nvSpPr>
        <p:spPr bwMode="auto">
          <a:xfrm>
            <a:off x="3305175" y="37830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5868" name="Rectangle 71"/>
          <p:cNvSpPr>
            <a:spLocks noChangeArrowheads="1"/>
          </p:cNvSpPr>
          <p:nvPr/>
        </p:nvSpPr>
        <p:spPr bwMode="auto">
          <a:xfrm>
            <a:off x="3305175" y="29733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5869" name="Rectangle 72"/>
          <p:cNvSpPr>
            <a:spLocks noChangeArrowheads="1"/>
          </p:cNvSpPr>
          <p:nvPr/>
        </p:nvSpPr>
        <p:spPr bwMode="auto">
          <a:xfrm>
            <a:off x="3305175" y="21558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5870" name="Rectangle 73"/>
          <p:cNvSpPr>
            <a:spLocks noChangeArrowheads="1"/>
          </p:cNvSpPr>
          <p:nvPr/>
        </p:nvSpPr>
        <p:spPr bwMode="auto">
          <a:xfrm>
            <a:off x="3305175" y="13398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35871" name="Rectangle 74"/>
          <p:cNvSpPr>
            <a:spLocks noChangeArrowheads="1"/>
          </p:cNvSpPr>
          <p:nvPr/>
        </p:nvSpPr>
        <p:spPr bwMode="auto">
          <a:xfrm>
            <a:off x="35417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5872" name="Rectangle 75"/>
          <p:cNvSpPr>
            <a:spLocks noChangeArrowheads="1"/>
          </p:cNvSpPr>
          <p:nvPr/>
        </p:nvSpPr>
        <p:spPr bwMode="auto">
          <a:xfrm>
            <a:off x="4711700"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5873" name="Rectangle 76"/>
          <p:cNvSpPr>
            <a:spLocks noChangeArrowheads="1"/>
          </p:cNvSpPr>
          <p:nvPr/>
        </p:nvSpPr>
        <p:spPr bwMode="auto">
          <a:xfrm>
            <a:off x="5889625"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5874" name="Rectangle 77"/>
          <p:cNvSpPr>
            <a:spLocks noChangeArrowheads="1"/>
          </p:cNvSpPr>
          <p:nvPr/>
        </p:nvSpPr>
        <p:spPr bwMode="auto">
          <a:xfrm>
            <a:off x="70596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5875" name="Rectangle 78"/>
          <p:cNvSpPr>
            <a:spLocks noChangeArrowheads="1"/>
          </p:cNvSpPr>
          <p:nvPr/>
        </p:nvSpPr>
        <p:spPr bwMode="auto">
          <a:xfrm>
            <a:off x="8239125"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5876" name="Rectangle 79"/>
          <p:cNvSpPr>
            <a:spLocks noChangeArrowheads="1"/>
          </p:cNvSpPr>
          <p:nvPr/>
        </p:nvSpPr>
        <p:spPr bwMode="auto">
          <a:xfrm>
            <a:off x="94091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265219" name="Rectangle 3"/>
          <p:cNvSpPr>
            <a:spLocks noGrp="1" noChangeArrowheads="1"/>
          </p:cNvSpPr>
          <p:nvPr>
            <p:ph type="title"/>
          </p:nvPr>
        </p:nvSpPr>
        <p:spPr>
          <a:xfrm>
            <a:off x="2209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2</a:t>
            </a:r>
          </a:p>
        </p:txBody>
      </p:sp>
      <p:sp>
        <p:nvSpPr>
          <p:cNvPr id="35878" name="Text Box 4"/>
          <p:cNvSpPr txBox="1">
            <a:spLocks noChangeArrowheads="1"/>
          </p:cNvSpPr>
          <p:nvPr/>
        </p:nvSpPr>
        <p:spPr bwMode="auto">
          <a:xfrm>
            <a:off x="2503488" y="838201"/>
            <a:ext cx="793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grpSp>
        <p:nvGrpSpPr>
          <p:cNvPr id="35879" name="Group 5"/>
          <p:cNvGrpSpPr>
            <a:grpSpLocks/>
          </p:cNvGrpSpPr>
          <p:nvPr/>
        </p:nvGrpSpPr>
        <p:grpSpPr bwMode="auto">
          <a:xfrm>
            <a:off x="5943600" y="2286000"/>
            <a:ext cx="685800" cy="533400"/>
            <a:chOff x="192" y="1824"/>
            <a:chExt cx="432" cy="336"/>
          </a:xfrm>
        </p:grpSpPr>
        <p:sp>
          <p:nvSpPr>
            <p:cNvPr id="35921" name="Oval 6"/>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22" name="Text Box 7"/>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5880" name="Group 8"/>
          <p:cNvGrpSpPr>
            <a:grpSpLocks/>
          </p:cNvGrpSpPr>
          <p:nvPr/>
        </p:nvGrpSpPr>
        <p:grpSpPr bwMode="auto">
          <a:xfrm>
            <a:off x="5181600" y="3429000"/>
            <a:ext cx="685800" cy="533400"/>
            <a:chOff x="192" y="1824"/>
            <a:chExt cx="432" cy="336"/>
          </a:xfrm>
        </p:grpSpPr>
        <p:sp>
          <p:nvSpPr>
            <p:cNvPr id="35919" name="Oval 9"/>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20" name="Text Box 10"/>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5881" name="Group 11"/>
          <p:cNvGrpSpPr>
            <a:grpSpLocks/>
          </p:cNvGrpSpPr>
          <p:nvPr/>
        </p:nvGrpSpPr>
        <p:grpSpPr bwMode="auto">
          <a:xfrm>
            <a:off x="7239000" y="5029200"/>
            <a:ext cx="685800" cy="533400"/>
            <a:chOff x="192" y="1824"/>
            <a:chExt cx="432" cy="336"/>
          </a:xfrm>
        </p:grpSpPr>
        <p:sp>
          <p:nvSpPr>
            <p:cNvPr id="35917" name="Oval 12"/>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18" name="Text Box 13"/>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sp>
        <p:nvSpPr>
          <p:cNvPr id="35882" name="AutoShape 14"/>
          <p:cNvSpPr>
            <a:spLocks noChangeArrowheads="1"/>
          </p:cNvSpPr>
          <p:nvPr/>
        </p:nvSpPr>
        <p:spPr bwMode="auto">
          <a:xfrm>
            <a:off x="4724400" y="46482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3" name="AutoShape 15"/>
          <p:cNvSpPr>
            <a:spLocks noChangeArrowheads="1"/>
          </p:cNvSpPr>
          <p:nvPr/>
        </p:nvSpPr>
        <p:spPr bwMode="auto">
          <a:xfrm>
            <a:off x="4876800" y="4876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4" name="AutoShape 16"/>
          <p:cNvSpPr>
            <a:spLocks noChangeArrowheads="1"/>
          </p:cNvSpPr>
          <p:nvPr/>
        </p:nvSpPr>
        <p:spPr bwMode="auto">
          <a:xfrm>
            <a:off x="46482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5" name="AutoShape 17"/>
          <p:cNvSpPr>
            <a:spLocks noChangeArrowheads="1"/>
          </p:cNvSpPr>
          <p:nvPr/>
        </p:nvSpPr>
        <p:spPr bwMode="auto">
          <a:xfrm>
            <a:off x="4419600" y="44196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6" name="AutoShape 18"/>
          <p:cNvSpPr>
            <a:spLocks noChangeArrowheads="1"/>
          </p:cNvSpPr>
          <p:nvPr/>
        </p:nvSpPr>
        <p:spPr bwMode="auto">
          <a:xfrm>
            <a:off x="44196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7" name="AutoShape 19"/>
          <p:cNvSpPr>
            <a:spLocks noChangeArrowheads="1"/>
          </p:cNvSpPr>
          <p:nvPr/>
        </p:nvSpPr>
        <p:spPr bwMode="auto">
          <a:xfrm>
            <a:off x="4419600" y="3581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8" name="AutoShape 20"/>
          <p:cNvSpPr>
            <a:spLocks noChangeArrowheads="1"/>
          </p:cNvSpPr>
          <p:nvPr/>
        </p:nvSpPr>
        <p:spPr bwMode="auto">
          <a:xfrm>
            <a:off x="44196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9" name="AutoShape 21"/>
          <p:cNvSpPr>
            <a:spLocks noChangeArrowheads="1"/>
          </p:cNvSpPr>
          <p:nvPr/>
        </p:nvSpPr>
        <p:spPr bwMode="auto">
          <a:xfrm>
            <a:off x="3962400" y="4114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0" name="AutoShape 22"/>
          <p:cNvSpPr>
            <a:spLocks noChangeArrowheads="1"/>
          </p:cNvSpPr>
          <p:nvPr/>
        </p:nvSpPr>
        <p:spPr bwMode="auto">
          <a:xfrm>
            <a:off x="6096000" y="38100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1" name="AutoShape 23"/>
          <p:cNvSpPr>
            <a:spLocks noChangeArrowheads="1"/>
          </p:cNvSpPr>
          <p:nvPr/>
        </p:nvSpPr>
        <p:spPr bwMode="auto">
          <a:xfrm>
            <a:off x="82296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2" name="AutoShape 24"/>
          <p:cNvSpPr>
            <a:spLocks noChangeArrowheads="1"/>
          </p:cNvSpPr>
          <p:nvPr/>
        </p:nvSpPr>
        <p:spPr bwMode="auto">
          <a:xfrm>
            <a:off x="8686800" y="19050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3" name="AutoShape 25"/>
          <p:cNvSpPr>
            <a:spLocks noChangeArrowheads="1"/>
          </p:cNvSpPr>
          <p:nvPr/>
        </p:nvSpPr>
        <p:spPr bwMode="auto">
          <a:xfrm>
            <a:off x="85344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4" name="AutoShape 26"/>
          <p:cNvSpPr>
            <a:spLocks noChangeArrowheads="1"/>
          </p:cNvSpPr>
          <p:nvPr/>
        </p:nvSpPr>
        <p:spPr bwMode="auto">
          <a:xfrm>
            <a:off x="8382000" y="2209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5" name="AutoShape 27"/>
          <p:cNvSpPr>
            <a:spLocks noChangeArrowheads="1"/>
          </p:cNvSpPr>
          <p:nvPr/>
        </p:nvSpPr>
        <p:spPr bwMode="auto">
          <a:xfrm>
            <a:off x="8686800" y="2362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6" name="AutoShape 28"/>
          <p:cNvSpPr>
            <a:spLocks noChangeArrowheads="1"/>
          </p:cNvSpPr>
          <p:nvPr/>
        </p:nvSpPr>
        <p:spPr bwMode="auto">
          <a:xfrm>
            <a:off x="8991600" y="2743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7" name="AutoShape 29"/>
          <p:cNvSpPr>
            <a:spLocks noChangeArrowheads="1"/>
          </p:cNvSpPr>
          <p:nvPr/>
        </p:nvSpPr>
        <p:spPr bwMode="auto">
          <a:xfrm>
            <a:off x="72390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8" name="AutoShape 30"/>
          <p:cNvSpPr>
            <a:spLocks noChangeArrowheads="1"/>
          </p:cNvSpPr>
          <p:nvPr/>
        </p:nvSpPr>
        <p:spPr bwMode="auto">
          <a:xfrm>
            <a:off x="7543800" y="32766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9" name="AutoShape 31"/>
          <p:cNvSpPr>
            <a:spLocks noChangeArrowheads="1"/>
          </p:cNvSpPr>
          <p:nvPr/>
        </p:nvSpPr>
        <p:spPr bwMode="auto">
          <a:xfrm>
            <a:off x="7543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0" name="AutoShape 32"/>
          <p:cNvSpPr>
            <a:spLocks noChangeArrowheads="1"/>
          </p:cNvSpPr>
          <p:nvPr/>
        </p:nvSpPr>
        <p:spPr bwMode="auto">
          <a:xfrm>
            <a:off x="7924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1" name="AutoShape 33"/>
          <p:cNvSpPr>
            <a:spLocks noChangeArrowheads="1"/>
          </p:cNvSpPr>
          <p:nvPr/>
        </p:nvSpPr>
        <p:spPr bwMode="auto">
          <a:xfrm>
            <a:off x="8305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2" name="AutoShape 34"/>
          <p:cNvSpPr>
            <a:spLocks noChangeArrowheads="1"/>
          </p:cNvSpPr>
          <p:nvPr/>
        </p:nvSpPr>
        <p:spPr bwMode="auto">
          <a:xfrm>
            <a:off x="7467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3" name="AutoShape 35"/>
          <p:cNvSpPr>
            <a:spLocks noChangeArrowheads="1"/>
          </p:cNvSpPr>
          <p:nvPr/>
        </p:nvSpPr>
        <p:spPr bwMode="auto">
          <a:xfrm>
            <a:off x="6705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4" name="AutoShape 36"/>
          <p:cNvSpPr>
            <a:spLocks noChangeArrowheads="1"/>
          </p:cNvSpPr>
          <p:nvPr/>
        </p:nvSpPr>
        <p:spPr bwMode="auto">
          <a:xfrm>
            <a:off x="8686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5" name="AutoShape 37"/>
          <p:cNvSpPr>
            <a:spLocks noChangeArrowheads="1"/>
          </p:cNvSpPr>
          <p:nvPr/>
        </p:nvSpPr>
        <p:spPr bwMode="auto">
          <a:xfrm>
            <a:off x="8534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6" name="AutoShape 38"/>
          <p:cNvSpPr>
            <a:spLocks noChangeArrowheads="1"/>
          </p:cNvSpPr>
          <p:nvPr/>
        </p:nvSpPr>
        <p:spPr bwMode="auto">
          <a:xfrm>
            <a:off x="8382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7" name="AutoShape 39"/>
          <p:cNvSpPr>
            <a:spLocks noChangeArrowheads="1"/>
          </p:cNvSpPr>
          <p:nvPr/>
        </p:nvSpPr>
        <p:spPr bwMode="auto">
          <a:xfrm>
            <a:off x="8991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8" name="AutoShape 40"/>
          <p:cNvSpPr>
            <a:spLocks noChangeArrowheads="1"/>
          </p:cNvSpPr>
          <p:nvPr/>
        </p:nvSpPr>
        <p:spPr bwMode="auto">
          <a:xfrm>
            <a:off x="8153400" y="2590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5" name="Group 41"/>
          <p:cNvGrpSpPr>
            <a:grpSpLocks/>
          </p:cNvGrpSpPr>
          <p:nvPr/>
        </p:nvGrpSpPr>
        <p:grpSpPr bwMode="auto">
          <a:xfrm>
            <a:off x="5029200" y="2438400"/>
            <a:ext cx="2895600" cy="2590800"/>
            <a:chOff x="2208" y="1536"/>
            <a:chExt cx="1824" cy="1632"/>
          </a:xfrm>
        </p:grpSpPr>
        <p:sp>
          <p:nvSpPr>
            <p:cNvPr id="35914" name="Line 42"/>
            <p:cNvSpPr>
              <a:spLocks noChangeShapeType="1"/>
            </p:cNvSpPr>
            <p:nvPr/>
          </p:nvSpPr>
          <p:spPr bwMode="auto">
            <a:xfrm>
              <a:off x="2976" y="1536"/>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915" name="Line 43"/>
            <p:cNvSpPr>
              <a:spLocks noChangeShapeType="1"/>
            </p:cNvSpPr>
            <p:nvPr/>
          </p:nvSpPr>
          <p:spPr bwMode="auto">
            <a:xfrm flipH="1">
              <a:off x="2208" y="2352"/>
              <a:ext cx="140" cy="38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916" name="Line 44"/>
            <p:cNvSpPr>
              <a:spLocks noChangeShapeType="1"/>
            </p:cNvSpPr>
            <p:nvPr/>
          </p:nvSpPr>
          <p:spPr bwMode="auto">
            <a:xfrm flipV="1">
              <a:off x="3744" y="2688"/>
              <a:ext cx="288" cy="4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910" name="Line 82"/>
          <p:cNvSpPr>
            <a:spLocks noChangeShapeType="1"/>
          </p:cNvSpPr>
          <p:nvPr/>
        </p:nvSpPr>
        <p:spPr bwMode="auto">
          <a:xfrm flipH="1" flipV="1">
            <a:off x="3581400" y="1752600"/>
            <a:ext cx="2971800" cy="19050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1" name="Line 83"/>
          <p:cNvSpPr>
            <a:spLocks noChangeShapeType="1"/>
          </p:cNvSpPr>
          <p:nvPr/>
        </p:nvSpPr>
        <p:spPr bwMode="auto">
          <a:xfrm flipH="1">
            <a:off x="5562600" y="3657600"/>
            <a:ext cx="990600" cy="18288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2" name="Line 84"/>
          <p:cNvSpPr>
            <a:spLocks noChangeShapeType="1"/>
          </p:cNvSpPr>
          <p:nvPr/>
        </p:nvSpPr>
        <p:spPr bwMode="auto">
          <a:xfrm flipV="1">
            <a:off x="6553200" y="3657600"/>
            <a:ext cx="28956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3" name="TextBox 81"/>
          <p:cNvSpPr txBox="1">
            <a:spLocks noChangeArrowheads="1"/>
          </p:cNvSpPr>
          <p:nvPr/>
        </p:nvSpPr>
        <p:spPr bwMode="auto">
          <a:xfrm>
            <a:off x="1524001" y="64881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719297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8"/>
          <p:cNvSpPr>
            <a:spLocks noChangeArrowheads="1"/>
          </p:cNvSpPr>
          <p:nvPr/>
        </p:nvSpPr>
        <p:spPr bwMode="auto">
          <a:xfrm>
            <a:off x="2646363" y="1198564"/>
            <a:ext cx="6989762" cy="548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867" name="Rectangle 69"/>
          <p:cNvSpPr>
            <a:spLocks noChangeArrowheads="1"/>
          </p:cNvSpPr>
          <p:nvPr/>
        </p:nvSpPr>
        <p:spPr bwMode="auto">
          <a:xfrm>
            <a:off x="3595688" y="1465263"/>
            <a:ext cx="5867400" cy="407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868" name="Line 70"/>
          <p:cNvSpPr>
            <a:spLocks noChangeShapeType="1"/>
          </p:cNvSpPr>
          <p:nvPr/>
        </p:nvSpPr>
        <p:spPr bwMode="auto">
          <a:xfrm>
            <a:off x="3595688" y="47244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9" name="Line 71"/>
          <p:cNvSpPr>
            <a:spLocks noChangeShapeType="1"/>
          </p:cNvSpPr>
          <p:nvPr/>
        </p:nvSpPr>
        <p:spPr bwMode="auto">
          <a:xfrm>
            <a:off x="3595688" y="3908425"/>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Line 72"/>
          <p:cNvSpPr>
            <a:spLocks noChangeShapeType="1"/>
          </p:cNvSpPr>
          <p:nvPr/>
        </p:nvSpPr>
        <p:spPr bwMode="auto">
          <a:xfrm>
            <a:off x="3595688" y="30988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73"/>
          <p:cNvSpPr>
            <a:spLocks noChangeShapeType="1"/>
          </p:cNvSpPr>
          <p:nvPr/>
        </p:nvSpPr>
        <p:spPr bwMode="auto">
          <a:xfrm>
            <a:off x="3595688" y="2281239"/>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Line 74"/>
          <p:cNvSpPr>
            <a:spLocks noChangeShapeType="1"/>
          </p:cNvSpPr>
          <p:nvPr/>
        </p:nvSpPr>
        <p:spPr bwMode="auto">
          <a:xfrm>
            <a:off x="3595688" y="1465264"/>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3" name="Rectangle 75"/>
          <p:cNvSpPr>
            <a:spLocks noChangeArrowheads="1"/>
          </p:cNvSpPr>
          <p:nvPr/>
        </p:nvSpPr>
        <p:spPr bwMode="auto">
          <a:xfrm>
            <a:off x="3595688" y="1465263"/>
            <a:ext cx="5867400" cy="4076700"/>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874" name="Line 76"/>
          <p:cNvSpPr>
            <a:spLocks noChangeShapeType="1"/>
          </p:cNvSpPr>
          <p:nvPr/>
        </p:nvSpPr>
        <p:spPr bwMode="auto">
          <a:xfrm>
            <a:off x="3595689" y="1465263"/>
            <a:ext cx="1587" cy="4076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5" name="Line 77"/>
          <p:cNvSpPr>
            <a:spLocks noChangeShapeType="1"/>
          </p:cNvSpPr>
          <p:nvPr/>
        </p:nvSpPr>
        <p:spPr bwMode="auto">
          <a:xfrm>
            <a:off x="3525838" y="5541964"/>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6" name="Line 78"/>
          <p:cNvSpPr>
            <a:spLocks noChangeShapeType="1"/>
          </p:cNvSpPr>
          <p:nvPr/>
        </p:nvSpPr>
        <p:spPr bwMode="auto">
          <a:xfrm>
            <a:off x="3525838" y="47244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79"/>
          <p:cNvSpPr>
            <a:spLocks noChangeShapeType="1"/>
          </p:cNvSpPr>
          <p:nvPr/>
        </p:nvSpPr>
        <p:spPr bwMode="auto">
          <a:xfrm>
            <a:off x="3525838" y="390842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8" name="Line 80"/>
          <p:cNvSpPr>
            <a:spLocks noChangeShapeType="1"/>
          </p:cNvSpPr>
          <p:nvPr/>
        </p:nvSpPr>
        <p:spPr bwMode="auto">
          <a:xfrm>
            <a:off x="3525838" y="30988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Line 81"/>
          <p:cNvSpPr>
            <a:spLocks noChangeShapeType="1"/>
          </p:cNvSpPr>
          <p:nvPr/>
        </p:nvSpPr>
        <p:spPr bwMode="auto">
          <a:xfrm>
            <a:off x="3525838" y="2281239"/>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0" name="Line 82"/>
          <p:cNvSpPr>
            <a:spLocks noChangeShapeType="1"/>
          </p:cNvSpPr>
          <p:nvPr/>
        </p:nvSpPr>
        <p:spPr bwMode="auto">
          <a:xfrm>
            <a:off x="3525838" y="1465264"/>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1" name="Line 83"/>
          <p:cNvSpPr>
            <a:spLocks noChangeShapeType="1"/>
          </p:cNvSpPr>
          <p:nvPr/>
        </p:nvSpPr>
        <p:spPr bwMode="auto">
          <a:xfrm>
            <a:off x="3595688" y="5541964"/>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2" name="Line 84"/>
          <p:cNvSpPr>
            <a:spLocks noChangeShapeType="1"/>
          </p:cNvSpPr>
          <p:nvPr/>
        </p:nvSpPr>
        <p:spPr bwMode="auto">
          <a:xfrm flipV="1">
            <a:off x="35956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3" name="Line 85"/>
          <p:cNvSpPr>
            <a:spLocks noChangeShapeType="1"/>
          </p:cNvSpPr>
          <p:nvPr/>
        </p:nvSpPr>
        <p:spPr bwMode="auto">
          <a:xfrm flipV="1">
            <a:off x="4767264"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4" name="Line 86"/>
          <p:cNvSpPr>
            <a:spLocks noChangeShapeType="1"/>
          </p:cNvSpPr>
          <p:nvPr/>
        </p:nvSpPr>
        <p:spPr bwMode="auto">
          <a:xfrm flipV="1">
            <a:off x="59451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Line 87"/>
          <p:cNvSpPr>
            <a:spLocks noChangeShapeType="1"/>
          </p:cNvSpPr>
          <p:nvPr/>
        </p:nvSpPr>
        <p:spPr bwMode="auto">
          <a:xfrm flipV="1">
            <a:off x="7115175"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6" name="Line 88"/>
          <p:cNvSpPr>
            <a:spLocks noChangeShapeType="1"/>
          </p:cNvSpPr>
          <p:nvPr/>
        </p:nvSpPr>
        <p:spPr bwMode="auto">
          <a:xfrm flipV="1">
            <a:off x="8293100"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7" name="Line 89"/>
          <p:cNvSpPr>
            <a:spLocks noChangeShapeType="1"/>
          </p:cNvSpPr>
          <p:nvPr/>
        </p:nvSpPr>
        <p:spPr bwMode="auto">
          <a:xfrm flipV="1">
            <a:off x="94630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Freeform 90"/>
          <p:cNvSpPr>
            <a:spLocks/>
          </p:cNvSpPr>
          <p:nvPr/>
        </p:nvSpPr>
        <p:spPr bwMode="auto">
          <a:xfrm>
            <a:off x="4703763" y="4662488"/>
            <a:ext cx="125412" cy="125412"/>
          </a:xfrm>
          <a:custGeom>
            <a:avLst/>
            <a:gdLst>
              <a:gd name="T0" fmla="*/ 63500 w 79"/>
              <a:gd name="T1" fmla="*/ 0 h 79"/>
              <a:gd name="T2" fmla="*/ 125412 w 79"/>
              <a:gd name="T3" fmla="*/ 61912 h 79"/>
              <a:gd name="T4" fmla="*/ 63500 w 79"/>
              <a:gd name="T5" fmla="*/ 125412 h 79"/>
              <a:gd name="T6" fmla="*/ 0 w 79"/>
              <a:gd name="T7" fmla="*/ 61912 h 79"/>
              <a:gd name="T8" fmla="*/ 63500 w 79"/>
              <a:gd name="T9" fmla="*/ 0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0" y="0"/>
                </a:moveTo>
                <a:lnTo>
                  <a:pt x="79" y="39"/>
                </a:lnTo>
                <a:lnTo>
                  <a:pt x="40" y="79"/>
                </a:lnTo>
                <a:lnTo>
                  <a:pt x="0" y="39"/>
                </a:lnTo>
                <a:lnTo>
                  <a:pt x="40" y="0"/>
                </a:lnTo>
                <a:close/>
              </a:path>
            </a:pathLst>
          </a:custGeom>
          <a:solidFill>
            <a:srgbClr val="000080"/>
          </a:solidFill>
          <a:ln w="7938">
            <a:solidFill>
              <a:srgbClr val="000080"/>
            </a:solidFill>
            <a:round/>
            <a:headEnd/>
            <a:tailEnd/>
          </a:ln>
        </p:spPr>
        <p:txBody>
          <a:bodyPr/>
          <a:lstStyle/>
          <a:p>
            <a:endParaRPr lang="en-US"/>
          </a:p>
        </p:txBody>
      </p:sp>
      <p:sp>
        <p:nvSpPr>
          <p:cNvPr id="36889" name="Rectangle 91"/>
          <p:cNvSpPr>
            <a:spLocks noChangeArrowheads="1"/>
          </p:cNvSpPr>
          <p:nvPr/>
        </p:nvSpPr>
        <p:spPr bwMode="auto">
          <a:xfrm>
            <a:off x="3305175" y="54165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6890" name="Rectangle 92"/>
          <p:cNvSpPr>
            <a:spLocks noChangeArrowheads="1"/>
          </p:cNvSpPr>
          <p:nvPr/>
        </p:nvSpPr>
        <p:spPr bwMode="auto">
          <a:xfrm>
            <a:off x="3305175" y="45989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6891" name="Rectangle 93"/>
          <p:cNvSpPr>
            <a:spLocks noChangeArrowheads="1"/>
          </p:cNvSpPr>
          <p:nvPr/>
        </p:nvSpPr>
        <p:spPr bwMode="auto">
          <a:xfrm>
            <a:off x="3305175" y="37830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6892" name="Rectangle 94"/>
          <p:cNvSpPr>
            <a:spLocks noChangeArrowheads="1"/>
          </p:cNvSpPr>
          <p:nvPr/>
        </p:nvSpPr>
        <p:spPr bwMode="auto">
          <a:xfrm>
            <a:off x="3305175" y="29733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6893" name="Rectangle 95"/>
          <p:cNvSpPr>
            <a:spLocks noChangeArrowheads="1"/>
          </p:cNvSpPr>
          <p:nvPr/>
        </p:nvSpPr>
        <p:spPr bwMode="auto">
          <a:xfrm>
            <a:off x="3305175" y="21558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6894" name="Rectangle 96"/>
          <p:cNvSpPr>
            <a:spLocks noChangeArrowheads="1"/>
          </p:cNvSpPr>
          <p:nvPr/>
        </p:nvSpPr>
        <p:spPr bwMode="auto">
          <a:xfrm>
            <a:off x="3305175" y="13398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36895" name="Rectangle 97"/>
          <p:cNvSpPr>
            <a:spLocks noChangeArrowheads="1"/>
          </p:cNvSpPr>
          <p:nvPr/>
        </p:nvSpPr>
        <p:spPr bwMode="auto">
          <a:xfrm>
            <a:off x="35417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6896" name="Rectangle 98"/>
          <p:cNvSpPr>
            <a:spLocks noChangeArrowheads="1"/>
          </p:cNvSpPr>
          <p:nvPr/>
        </p:nvSpPr>
        <p:spPr bwMode="auto">
          <a:xfrm>
            <a:off x="4711700"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6897" name="Rectangle 99"/>
          <p:cNvSpPr>
            <a:spLocks noChangeArrowheads="1"/>
          </p:cNvSpPr>
          <p:nvPr/>
        </p:nvSpPr>
        <p:spPr bwMode="auto">
          <a:xfrm>
            <a:off x="5889625"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6898" name="Rectangle 100"/>
          <p:cNvSpPr>
            <a:spLocks noChangeArrowheads="1"/>
          </p:cNvSpPr>
          <p:nvPr/>
        </p:nvSpPr>
        <p:spPr bwMode="auto">
          <a:xfrm>
            <a:off x="70596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6899" name="Rectangle 101"/>
          <p:cNvSpPr>
            <a:spLocks noChangeArrowheads="1"/>
          </p:cNvSpPr>
          <p:nvPr/>
        </p:nvSpPr>
        <p:spPr bwMode="auto">
          <a:xfrm>
            <a:off x="8239125"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6900" name="Rectangle 102"/>
          <p:cNvSpPr>
            <a:spLocks noChangeArrowheads="1"/>
          </p:cNvSpPr>
          <p:nvPr/>
        </p:nvSpPr>
        <p:spPr bwMode="auto">
          <a:xfrm>
            <a:off x="94091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266243" name="Rectangle 3"/>
          <p:cNvSpPr>
            <a:spLocks noGrp="1" noChangeArrowheads="1"/>
          </p:cNvSpPr>
          <p:nvPr>
            <p:ph type="title"/>
          </p:nvPr>
        </p:nvSpPr>
        <p:spPr>
          <a:xfrm>
            <a:off x="2209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3</a:t>
            </a:r>
          </a:p>
        </p:txBody>
      </p:sp>
      <p:sp>
        <p:nvSpPr>
          <p:cNvPr id="36902" name="Text Box 4"/>
          <p:cNvSpPr txBox="1">
            <a:spLocks noChangeArrowheads="1"/>
          </p:cNvSpPr>
          <p:nvPr/>
        </p:nvSpPr>
        <p:spPr bwMode="auto">
          <a:xfrm>
            <a:off x="2503488" y="838201"/>
            <a:ext cx="793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grpSp>
        <p:nvGrpSpPr>
          <p:cNvPr id="36903" name="Group 5"/>
          <p:cNvGrpSpPr>
            <a:grpSpLocks/>
          </p:cNvGrpSpPr>
          <p:nvPr/>
        </p:nvGrpSpPr>
        <p:grpSpPr bwMode="auto">
          <a:xfrm>
            <a:off x="7696200" y="2133600"/>
            <a:ext cx="685800" cy="533400"/>
            <a:chOff x="192" y="1824"/>
            <a:chExt cx="432" cy="336"/>
          </a:xfrm>
        </p:grpSpPr>
        <p:sp>
          <p:nvSpPr>
            <p:cNvPr id="36965" name="Oval 6"/>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66" name="Text Box 7"/>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6904" name="Group 8"/>
          <p:cNvGrpSpPr>
            <a:grpSpLocks/>
          </p:cNvGrpSpPr>
          <p:nvPr/>
        </p:nvGrpSpPr>
        <p:grpSpPr bwMode="auto">
          <a:xfrm>
            <a:off x="4648200" y="4343400"/>
            <a:ext cx="685800" cy="533400"/>
            <a:chOff x="192" y="1824"/>
            <a:chExt cx="432" cy="336"/>
          </a:xfrm>
        </p:grpSpPr>
        <p:sp>
          <p:nvSpPr>
            <p:cNvPr id="36963" name="Oval 9"/>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64" name="Text Box 10"/>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6905" name="Group 11"/>
          <p:cNvGrpSpPr>
            <a:grpSpLocks/>
          </p:cNvGrpSpPr>
          <p:nvPr/>
        </p:nvGrpSpPr>
        <p:grpSpPr bwMode="auto">
          <a:xfrm>
            <a:off x="7772400" y="4038600"/>
            <a:ext cx="685800" cy="533400"/>
            <a:chOff x="192" y="1824"/>
            <a:chExt cx="432" cy="336"/>
          </a:xfrm>
        </p:grpSpPr>
        <p:sp>
          <p:nvSpPr>
            <p:cNvPr id="36961" name="Oval 12"/>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62" name="Text Box 13"/>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sp>
        <p:nvSpPr>
          <p:cNvPr id="36906" name="AutoShape 14"/>
          <p:cNvSpPr>
            <a:spLocks noChangeArrowheads="1"/>
          </p:cNvSpPr>
          <p:nvPr/>
        </p:nvSpPr>
        <p:spPr bwMode="auto">
          <a:xfrm>
            <a:off x="4724400" y="46482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07" name="AutoShape 15"/>
          <p:cNvSpPr>
            <a:spLocks noChangeArrowheads="1"/>
          </p:cNvSpPr>
          <p:nvPr/>
        </p:nvSpPr>
        <p:spPr bwMode="auto">
          <a:xfrm>
            <a:off x="4876800" y="48768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08" name="AutoShape 16"/>
          <p:cNvSpPr>
            <a:spLocks noChangeArrowheads="1"/>
          </p:cNvSpPr>
          <p:nvPr/>
        </p:nvSpPr>
        <p:spPr bwMode="auto">
          <a:xfrm>
            <a:off x="4648200" y="51054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09" name="AutoShape 17"/>
          <p:cNvSpPr>
            <a:spLocks noChangeArrowheads="1"/>
          </p:cNvSpPr>
          <p:nvPr/>
        </p:nvSpPr>
        <p:spPr bwMode="auto">
          <a:xfrm>
            <a:off x="4419600" y="44196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0" name="AutoShape 18"/>
          <p:cNvSpPr>
            <a:spLocks noChangeArrowheads="1"/>
          </p:cNvSpPr>
          <p:nvPr/>
        </p:nvSpPr>
        <p:spPr bwMode="auto">
          <a:xfrm>
            <a:off x="4419600" y="20574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1" name="AutoShape 19"/>
          <p:cNvSpPr>
            <a:spLocks noChangeArrowheads="1"/>
          </p:cNvSpPr>
          <p:nvPr/>
        </p:nvSpPr>
        <p:spPr bwMode="auto">
          <a:xfrm>
            <a:off x="4419600" y="35814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2" name="AutoShape 20"/>
          <p:cNvSpPr>
            <a:spLocks noChangeArrowheads="1"/>
          </p:cNvSpPr>
          <p:nvPr/>
        </p:nvSpPr>
        <p:spPr bwMode="auto">
          <a:xfrm>
            <a:off x="4419600" y="51054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3" name="AutoShape 21"/>
          <p:cNvSpPr>
            <a:spLocks noChangeArrowheads="1"/>
          </p:cNvSpPr>
          <p:nvPr/>
        </p:nvSpPr>
        <p:spPr bwMode="auto">
          <a:xfrm>
            <a:off x="3962400" y="41148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4" name="AutoShape 22"/>
          <p:cNvSpPr>
            <a:spLocks noChangeArrowheads="1"/>
          </p:cNvSpPr>
          <p:nvPr/>
        </p:nvSpPr>
        <p:spPr bwMode="auto">
          <a:xfrm>
            <a:off x="6096000" y="38100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5" name="AutoShape 23"/>
          <p:cNvSpPr>
            <a:spLocks noChangeArrowheads="1"/>
          </p:cNvSpPr>
          <p:nvPr/>
        </p:nvSpPr>
        <p:spPr bwMode="auto">
          <a:xfrm>
            <a:off x="8229600" y="18288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6" name="AutoShape 24"/>
          <p:cNvSpPr>
            <a:spLocks noChangeArrowheads="1"/>
          </p:cNvSpPr>
          <p:nvPr/>
        </p:nvSpPr>
        <p:spPr bwMode="auto">
          <a:xfrm>
            <a:off x="8686800" y="19050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7" name="AutoShape 25"/>
          <p:cNvSpPr>
            <a:spLocks noChangeArrowheads="1"/>
          </p:cNvSpPr>
          <p:nvPr/>
        </p:nvSpPr>
        <p:spPr bwMode="auto">
          <a:xfrm>
            <a:off x="8534400" y="20574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8" name="AutoShape 26"/>
          <p:cNvSpPr>
            <a:spLocks noChangeArrowheads="1"/>
          </p:cNvSpPr>
          <p:nvPr/>
        </p:nvSpPr>
        <p:spPr bwMode="auto">
          <a:xfrm>
            <a:off x="8382000" y="22098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9" name="AutoShape 27"/>
          <p:cNvSpPr>
            <a:spLocks noChangeArrowheads="1"/>
          </p:cNvSpPr>
          <p:nvPr/>
        </p:nvSpPr>
        <p:spPr bwMode="auto">
          <a:xfrm>
            <a:off x="8686800" y="23622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0" name="AutoShape 28"/>
          <p:cNvSpPr>
            <a:spLocks noChangeArrowheads="1"/>
          </p:cNvSpPr>
          <p:nvPr/>
        </p:nvSpPr>
        <p:spPr bwMode="auto">
          <a:xfrm>
            <a:off x="8991600" y="27432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1" name="AutoShape 29"/>
          <p:cNvSpPr>
            <a:spLocks noChangeArrowheads="1"/>
          </p:cNvSpPr>
          <p:nvPr/>
        </p:nvSpPr>
        <p:spPr bwMode="auto">
          <a:xfrm>
            <a:off x="7239000" y="18288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2" name="AutoShape 30"/>
          <p:cNvSpPr>
            <a:spLocks noChangeArrowheads="1"/>
          </p:cNvSpPr>
          <p:nvPr/>
        </p:nvSpPr>
        <p:spPr bwMode="auto">
          <a:xfrm>
            <a:off x="7543800" y="32766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3" name="AutoShape 31"/>
          <p:cNvSpPr>
            <a:spLocks noChangeArrowheads="1"/>
          </p:cNvSpPr>
          <p:nvPr/>
        </p:nvSpPr>
        <p:spPr bwMode="auto">
          <a:xfrm>
            <a:off x="7543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4" name="AutoShape 32"/>
          <p:cNvSpPr>
            <a:spLocks noChangeArrowheads="1"/>
          </p:cNvSpPr>
          <p:nvPr/>
        </p:nvSpPr>
        <p:spPr bwMode="auto">
          <a:xfrm>
            <a:off x="7924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5" name="AutoShape 33"/>
          <p:cNvSpPr>
            <a:spLocks noChangeArrowheads="1"/>
          </p:cNvSpPr>
          <p:nvPr/>
        </p:nvSpPr>
        <p:spPr bwMode="auto">
          <a:xfrm>
            <a:off x="8305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6" name="AutoShape 34"/>
          <p:cNvSpPr>
            <a:spLocks noChangeArrowheads="1"/>
          </p:cNvSpPr>
          <p:nvPr/>
        </p:nvSpPr>
        <p:spPr bwMode="auto">
          <a:xfrm>
            <a:off x="7467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7" name="AutoShape 35"/>
          <p:cNvSpPr>
            <a:spLocks noChangeArrowheads="1"/>
          </p:cNvSpPr>
          <p:nvPr/>
        </p:nvSpPr>
        <p:spPr bwMode="auto">
          <a:xfrm>
            <a:off x="6705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8" name="AutoShape 36"/>
          <p:cNvSpPr>
            <a:spLocks noChangeArrowheads="1"/>
          </p:cNvSpPr>
          <p:nvPr/>
        </p:nvSpPr>
        <p:spPr bwMode="auto">
          <a:xfrm>
            <a:off x="8686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9" name="AutoShape 37"/>
          <p:cNvSpPr>
            <a:spLocks noChangeArrowheads="1"/>
          </p:cNvSpPr>
          <p:nvPr/>
        </p:nvSpPr>
        <p:spPr bwMode="auto">
          <a:xfrm>
            <a:off x="8534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0" name="AutoShape 38"/>
          <p:cNvSpPr>
            <a:spLocks noChangeArrowheads="1"/>
          </p:cNvSpPr>
          <p:nvPr/>
        </p:nvSpPr>
        <p:spPr bwMode="auto">
          <a:xfrm>
            <a:off x="8382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1" name="AutoShape 39"/>
          <p:cNvSpPr>
            <a:spLocks noChangeArrowheads="1"/>
          </p:cNvSpPr>
          <p:nvPr/>
        </p:nvSpPr>
        <p:spPr bwMode="auto">
          <a:xfrm>
            <a:off x="8991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2" name="AutoShape 40"/>
          <p:cNvSpPr>
            <a:spLocks noChangeArrowheads="1"/>
          </p:cNvSpPr>
          <p:nvPr/>
        </p:nvSpPr>
        <p:spPr bwMode="auto">
          <a:xfrm>
            <a:off x="8153400" y="25908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3" name="AutoShape 41"/>
          <p:cNvSpPr>
            <a:spLocks noChangeArrowheads="1"/>
          </p:cNvSpPr>
          <p:nvPr/>
        </p:nvSpPr>
        <p:spPr bwMode="auto">
          <a:xfrm>
            <a:off x="4724400" y="46482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4" name="AutoShape 42"/>
          <p:cNvSpPr>
            <a:spLocks noChangeArrowheads="1"/>
          </p:cNvSpPr>
          <p:nvPr/>
        </p:nvSpPr>
        <p:spPr bwMode="auto">
          <a:xfrm>
            <a:off x="4876800" y="4876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5" name="AutoShape 43"/>
          <p:cNvSpPr>
            <a:spLocks noChangeArrowheads="1"/>
          </p:cNvSpPr>
          <p:nvPr/>
        </p:nvSpPr>
        <p:spPr bwMode="auto">
          <a:xfrm>
            <a:off x="46482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6" name="AutoShape 44"/>
          <p:cNvSpPr>
            <a:spLocks noChangeArrowheads="1"/>
          </p:cNvSpPr>
          <p:nvPr/>
        </p:nvSpPr>
        <p:spPr bwMode="auto">
          <a:xfrm>
            <a:off x="4419600" y="44196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7" name="AutoShape 45"/>
          <p:cNvSpPr>
            <a:spLocks noChangeArrowheads="1"/>
          </p:cNvSpPr>
          <p:nvPr/>
        </p:nvSpPr>
        <p:spPr bwMode="auto">
          <a:xfrm>
            <a:off x="44196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8" name="AutoShape 46"/>
          <p:cNvSpPr>
            <a:spLocks noChangeArrowheads="1"/>
          </p:cNvSpPr>
          <p:nvPr/>
        </p:nvSpPr>
        <p:spPr bwMode="auto">
          <a:xfrm>
            <a:off x="4419600" y="3581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9" name="AutoShape 47"/>
          <p:cNvSpPr>
            <a:spLocks noChangeArrowheads="1"/>
          </p:cNvSpPr>
          <p:nvPr/>
        </p:nvSpPr>
        <p:spPr bwMode="auto">
          <a:xfrm>
            <a:off x="44196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0" name="AutoShape 48"/>
          <p:cNvSpPr>
            <a:spLocks noChangeArrowheads="1"/>
          </p:cNvSpPr>
          <p:nvPr/>
        </p:nvSpPr>
        <p:spPr bwMode="auto">
          <a:xfrm>
            <a:off x="3962400" y="4114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1" name="AutoShape 49"/>
          <p:cNvSpPr>
            <a:spLocks noChangeArrowheads="1"/>
          </p:cNvSpPr>
          <p:nvPr/>
        </p:nvSpPr>
        <p:spPr bwMode="auto">
          <a:xfrm>
            <a:off x="6096000" y="38100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2" name="AutoShape 50"/>
          <p:cNvSpPr>
            <a:spLocks noChangeArrowheads="1"/>
          </p:cNvSpPr>
          <p:nvPr/>
        </p:nvSpPr>
        <p:spPr bwMode="auto">
          <a:xfrm>
            <a:off x="82296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3" name="AutoShape 51"/>
          <p:cNvSpPr>
            <a:spLocks noChangeArrowheads="1"/>
          </p:cNvSpPr>
          <p:nvPr/>
        </p:nvSpPr>
        <p:spPr bwMode="auto">
          <a:xfrm>
            <a:off x="8686800" y="19050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4" name="AutoShape 52"/>
          <p:cNvSpPr>
            <a:spLocks noChangeArrowheads="1"/>
          </p:cNvSpPr>
          <p:nvPr/>
        </p:nvSpPr>
        <p:spPr bwMode="auto">
          <a:xfrm>
            <a:off x="85344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5" name="AutoShape 53"/>
          <p:cNvSpPr>
            <a:spLocks noChangeArrowheads="1"/>
          </p:cNvSpPr>
          <p:nvPr/>
        </p:nvSpPr>
        <p:spPr bwMode="auto">
          <a:xfrm>
            <a:off x="8382000" y="2209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6" name="AutoShape 54"/>
          <p:cNvSpPr>
            <a:spLocks noChangeArrowheads="1"/>
          </p:cNvSpPr>
          <p:nvPr/>
        </p:nvSpPr>
        <p:spPr bwMode="auto">
          <a:xfrm>
            <a:off x="8686800" y="2362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7" name="AutoShape 55"/>
          <p:cNvSpPr>
            <a:spLocks noChangeArrowheads="1"/>
          </p:cNvSpPr>
          <p:nvPr/>
        </p:nvSpPr>
        <p:spPr bwMode="auto">
          <a:xfrm>
            <a:off x="8991600" y="2743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8" name="AutoShape 56"/>
          <p:cNvSpPr>
            <a:spLocks noChangeArrowheads="1"/>
          </p:cNvSpPr>
          <p:nvPr/>
        </p:nvSpPr>
        <p:spPr bwMode="auto">
          <a:xfrm>
            <a:off x="72390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9" name="AutoShape 57"/>
          <p:cNvSpPr>
            <a:spLocks noChangeArrowheads="1"/>
          </p:cNvSpPr>
          <p:nvPr/>
        </p:nvSpPr>
        <p:spPr bwMode="auto">
          <a:xfrm>
            <a:off x="7543800" y="32766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0" name="AutoShape 58"/>
          <p:cNvSpPr>
            <a:spLocks noChangeArrowheads="1"/>
          </p:cNvSpPr>
          <p:nvPr/>
        </p:nvSpPr>
        <p:spPr bwMode="auto">
          <a:xfrm>
            <a:off x="7543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1" name="AutoShape 59"/>
          <p:cNvSpPr>
            <a:spLocks noChangeArrowheads="1"/>
          </p:cNvSpPr>
          <p:nvPr/>
        </p:nvSpPr>
        <p:spPr bwMode="auto">
          <a:xfrm>
            <a:off x="7924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2" name="AutoShape 60"/>
          <p:cNvSpPr>
            <a:spLocks noChangeArrowheads="1"/>
          </p:cNvSpPr>
          <p:nvPr/>
        </p:nvSpPr>
        <p:spPr bwMode="auto">
          <a:xfrm>
            <a:off x="8305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3" name="AutoShape 61"/>
          <p:cNvSpPr>
            <a:spLocks noChangeArrowheads="1"/>
          </p:cNvSpPr>
          <p:nvPr/>
        </p:nvSpPr>
        <p:spPr bwMode="auto">
          <a:xfrm>
            <a:off x="7467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4" name="AutoShape 62"/>
          <p:cNvSpPr>
            <a:spLocks noChangeArrowheads="1"/>
          </p:cNvSpPr>
          <p:nvPr/>
        </p:nvSpPr>
        <p:spPr bwMode="auto">
          <a:xfrm>
            <a:off x="6705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5" name="AutoShape 63"/>
          <p:cNvSpPr>
            <a:spLocks noChangeArrowheads="1"/>
          </p:cNvSpPr>
          <p:nvPr/>
        </p:nvSpPr>
        <p:spPr bwMode="auto">
          <a:xfrm>
            <a:off x="8686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6" name="AutoShape 64"/>
          <p:cNvSpPr>
            <a:spLocks noChangeArrowheads="1"/>
          </p:cNvSpPr>
          <p:nvPr/>
        </p:nvSpPr>
        <p:spPr bwMode="auto">
          <a:xfrm>
            <a:off x="8534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7" name="AutoShape 65"/>
          <p:cNvSpPr>
            <a:spLocks noChangeArrowheads="1"/>
          </p:cNvSpPr>
          <p:nvPr/>
        </p:nvSpPr>
        <p:spPr bwMode="auto">
          <a:xfrm>
            <a:off x="8382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8" name="AutoShape 66"/>
          <p:cNvSpPr>
            <a:spLocks noChangeArrowheads="1"/>
          </p:cNvSpPr>
          <p:nvPr/>
        </p:nvSpPr>
        <p:spPr bwMode="auto">
          <a:xfrm>
            <a:off x="8991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9" name="AutoShape 67"/>
          <p:cNvSpPr>
            <a:spLocks noChangeArrowheads="1"/>
          </p:cNvSpPr>
          <p:nvPr/>
        </p:nvSpPr>
        <p:spPr bwMode="auto">
          <a:xfrm>
            <a:off x="8153400" y="2590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60" name="TextBox 101"/>
          <p:cNvSpPr txBox="1">
            <a:spLocks noChangeArrowheads="1"/>
          </p:cNvSpPr>
          <p:nvPr/>
        </p:nvSpPr>
        <p:spPr bwMode="auto">
          <a:xfrm>
            <a:off x="1524001" y="64881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021048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5"/>
          <p:cNvSpPr>
            <a:spLocks noChangeArrowheads="1"/>
          </p:cNvSpPr>
          <p:nvPr/>
        </p:nvSpPr>
        <p:spPr bwMode="auto">
          <a:xfrm>
            <a:off x="2646363" y="1198564"/>
            <a:ext cx="6989762" cy="548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891" name="Rectangle 46"/>
          <p:cNvSpPr>
            <a:spLocks noChangeArrowheads="1"/>
          </p:cNvSpPr>
          <p:nvPr/>
        </p:nvSpPr>
        <p:spPr bwMode="auto">
          <a:xfrm>
            <a:off x="3595688" y="1465263"/>
            <a:ext cx="5867400" cy="407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892" name="Line 47"/>
          <p:cNvSpPr>
            <a:spLocks noChangeShapeType="1"/>
          </p:cNvSpPr>
          <p:nvPr/>
        </p:nvSpPr>
        <p:spPr bwMode="auto">
          <a:xfrm>
            <a:off x="3595688" y="47244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3" name="Line 48"/>
          <p:cNvSpPr>
            <a:spLocks noChangeShapeType="1"/>
          </p:cNvSpPr>
          <p:nvPr/>
        </p:nvSpPr>
        <p:spPr bwMode="auto">
          <a:xfrm>
            <a:off x="3595688" y="3908425"/>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Line 49"/>
          <p:cNvSpPr>
            <a:spLocks noChangeShapeType="1"/>
          </p:cNvSpPr>
          <p:nvPr/>
        </p:nvSpPr>
        <p:spPr bwMode="auto">
          <a:xfrm>
            <a:off x="3595688" y="30988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50"/>
          <p:cNvSpPr>
            <a:spLocks noChangeShapeType="1"/>
          </p:cNvSpPr>
          <p:nvPr/>
        </p:nvSpPr>
        <p:spPr bwMode="auto">
          <a:xfrm>
            <a:off x="3595688" y="2281239"/>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51"/>
          <p:cNvSpPr>
            <a:spLocks noChangeShapeType="1"/>
          </p:cNvSpPr>
          <p:nvPr/>
        </p:nvSpPr>
        <p:spPr bwMode="auto">
          <a:xfrm>
            <a:off x="3595688" y="1465264"/>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Rectangle 52"/>
          <p:cNvSpPr>
            <a:spLocks noChangeArrowheads="1"/>
          </p:cNvSpPr>
          <p:nvPr/>
        </p:nvSpPr>
        <p:spPr bwMode="auto">
          <a:xfrm>
            <a:off x="3595688" y="1465263"/>
            <a:ext cx="5867400" cy="4076700"/>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898" name="Line 53"/>
          <p:cNvSpPr>
            <a:spLocks noChangeShapeType="1"/>
          </p:cNvSpPr>
          <p:nvPr/>
        </p:nvSpPr>
        <p:spPr bwMode="auto">
          <a:xfrm>
            <a:off x="3595689" y="1465263"/>
            <a:ext cx="1587" cy="4076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Line 54"/>
          <p:cNvSpPr>
            <a:spLocks noChangeShapeType="1"/>
          </p:cNvSpPr>
          <p:nvPr/>
        </p:nvSpPr>
        <p:spPr bwMode="auto">
          <a:xfrm>
            <a:off x="3525838" y="5541964"/>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55"/>
          <p:cNvSpPr>
            <a:spLocks noChangeShapeType="1"/>
          </p:cNvSpPr>
          <p:nvPr/>
        </p:nvSpPr>
        <p:spPr bwMode="auto">
          <a:xfrm>
            <a:off x="3525838" y="47244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56"/>
          <p:cNvSpPr>
            <a:spLocks noChangeShapeType="1"/>
          </p:cNvSpPr>
          <p:nvPr/>
        </p:nvSpPr>
        <p:spPr bwMode="auto">
          <a:xfrm>
            <a:off x="3525838" y="390842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57"/>
          <p:cNvSpPr>
            <a:spLocks noChangeShapeType="1"/>
          </p:cNvSpPr>
          <p:nvPr/>
        </p:nvSpPr>
        <p:spPr bwMode="auto">
          <a:xfrm>
            <a:off x="3525838" y="30988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58"/>
          <p:cNvSpPr>
            <a:spLocks noChangeShapeType="1"/>
          </p:cNvSpPr>
          <p:nvPr/>
        </p:nvSpPr>
        <p:spPr bwMode="auto">
          <a:xfrm>
            <a:off x="3525838" y="2281239"/>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59"/>
          <p:cNvSpPr>
            <a:spLocks noChangeShapeType="1"/>
          </p:cNvSpPr>
          <p:nvPr/>
        </p:nvSpPr>
        <p:spPr bwMode="auto">
          <a:xfrm>
            <a:off x="3525838" y="1465264"/>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60"/>
          <p:cNvSpPr>
            <a:spLocks noChangeShapeType="1"/>
          </p:cNvSpPr>
          <p:nvPr/>
        </p:nvSpPr>
        <p:spPr bwMode="auto">
          <a:xfrm>
            <a:off x="3595688" y="5541964"/>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61"/>
          <p:cNvSpPr>
            <a:spLocks noChangeShapeType="1"/>
          </p:cNvSpPr>
          <p:nvPr/>
        </p:nvSpPr>
        <p:spPr bwMode="auto">
          <a:xfrm flipV="1">
            <a:off x="35956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Line 62"/>
          <p:cNvSpPr>
            <a:spLocks noChangeShapeType="1"/>
          </p:cNvSpPr>
          <p:nvPr/>
        </p:nvSpPr>
        <p:spPr bwMode="auto">
          <a:xfrm flipV="1">
            <a:off x="4767264"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Line 63"/>
          <p:cNvSpPr>
            <a:spLocks noChangeShapeType="1"/>
          </p:cNvSpPr>
          <p:nvPr/>
        </p:nvSpPr>
        <p:spPr bwMode="auto">
          <a:xfrm flipV="1">
            <a:off x="59451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9" name="Line 64"/>
          <p:cNvSpPr>
            <a:spLocks noChangeShapeType="1"/>
          </p:cNvSpPr>
          <p:nvPr/>
        </p:nvSpPr>
        <p:spPr bwMode="auto">
          <a:xfrm flipV="1">
            <a:off x="7115175"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0" name="Line 65"/>
          <p:cNvSpPr>
            <a:spLocks noChangeShapeType="1"/>
          </p:cNvSpPr>
          <p:nvPr/>
        </p:nvSpPr>
        <p:spPr bwMode="auto">
          <a:xfrm flipV="1">
            <a:off x="8293100"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66"/>
          <p:cNvSpPr>
            <a:spLocks noChangeShapeType="1"/>
          </p:cNvSpPr>
          <p:nvPr/>
        </p:nvSpPr>
        <p:spPr bwMode="auto">
          <a:xfrm flipV="1">
            <a:off x="9463089"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Freeform 67"/>
          <p:cNvSpPr>
            <a:spLocks/>
          </p:cNvSpPr>
          <p:nvPr/>
        </p:nvSpPr>
        <p:spPr bwMode="auto">
          <a:xfrm>
            <a:off x="4703763" y="4662488"/>
            <a:ext cx="125412" cy="125412"/>
          </a:xfrm>
          <a:custGeom>
            <a:avLst/>
            <a:gdLst>
              <a:gd name="T0" fmla="*/ 63500 w 79"/>
              <a:gd name="T1" fmla="*/ 0 h 79"/>
              <a:gd name="T2" fmla="*/ 125412 w 79"/>
              <a:gd name="T3" fmla="*/ 61912 h 79"/>
              <a:gd name="T4" fmla="*/ 63500 w 79"/>
              <a:gd name="T5" fmla="*/ 125412 h 79"/>
              <a:gd name="T6" fmla="*/ 0 w 79"/>
              <a:gd name="T7" fmla="*/ 61912 h 79"/>
              <a:gd name="T8" fmla="*/ 63500 w 79"/>
              <a:gd name="T9" fmla="*/ 0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0" y="0"/>
                </a:moveTo>
                <a:lnTo>
                  <a:pt x="79" y="39"/>
                </a:lnTo>
                <a:lnTo>
                  <a:pt x="40" y="79"/>
                </a:lnTo>
                <a:lnTo>
                  <a:pt x="0" y="39"/>
                </a:lnTo>
                <a:lnTo>
                  <a:pt x="40" y="0"/>
                </a:lnTo>
                <a:close/>
              </a:path>
            </a:pathLst>
          </a:custGeom>
          <a:solidFill>
            <a:srgbClr val="000080"/>
          </a:solidFill>
          <a:ln w="7938">
            <a:solidFill>
              <a:srgbClr val="000080"/>
            </a:solidFill>
            <a:round/>
            <a:headEnd/>
            <a:tailEnd/>
          </a:ln>
        </p:spPr>
        <p:txBody>
          <a:bodyPr/>
          <a:lstStyle/>
          <a:p>
            <a:endParaRPr lang="en-US"/>
          </a:p>
        </p:txBody>
      </p:sp>
      <p:sp>
        <p:nvSpPr>
          <p:cNvPr id="37913" name="Rectangle 68"/>
          <p:cNvSpPr>
            <a:spLocks noChangeArrowheads="1"/>
          </p:cNvSpPr>
          <p:nvPr/>
        </p:nvSpPr>
        <p:spPr bwMode="auto">
          <a:xfrm>
            <a:off x="3305175" y="54165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7914" name="Rectangle 69"/>
          <p:cNvSpPr>
            <a:spLocks noChangeArrowheads="1"/>
          </p:cNvSpPr>
          <p:nvPr/>
        </p:nvSpPr>
        <p:spPr bwMode="auto">
          <a:xfrm>
            <a:off x="3305175" y="45989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7915" name="Rectangle 70"/>
          <p:cNvSpPr>
            <a:spLocks noChangeArrowheads="1"/>
          </p:cNvSpPr>
          <p:nvPr/>
        </p:nvSpPr>
        <p:spPr bwMode="auto">
          <a:xfrm>
            <a:off x="3305175" y="37830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7916" name="Rectangle 71"/>
          <p:cNvSpPr>
            <a:spLocks noChangeArrowheads="1"/>
          </p:cNvSpPr>
          <p:nvPr/>
        </p:nvSpPr>
        <p:spPr bwMode="auto">
          <a:xfrm>
            <a:off x="3305175" y="29733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7917" name="Rectangle 72"/>
          <p:cNvSpPr>
            <a:spLocks noChangeArrowheads="1"/>
          </p:cNvSpPr>
          <p:nvPr/>
        </p:nvSpPr>
        <p:spPr bwMode="auto">
          <a:xfrm>
            <a:off x="3305175" y="21558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7918" name="Rectangle 73"/>
          <p:cNvSpPr>
            <a:spLocks noChangeArrowheads="1"/>
          </p:cNvSpPr>
          <p:nvPr/>
        </p:nvSpPr>
        <p:spPr bwMode="auto">
          <a:xfrm>
            <a:off x="3305175" y="13398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37919" name="Rectangle 74"/>
          <p:cNvSpPr>
            <a:spLocks noChangeArrowheads="1"/>
          </p:cNvSpPr>
          <p:nvPr/>
        </p:nvSpPr>
        <p:spPr bwMode="auto">
          <a:xfrm>
            <a:off x="35417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7920" name="Rectangle 75"/>
          <p:cNvSpPr>
            <a:spLocks noChangeArrowheads="1"/>
          </p:cNvSpPr>
          <p:nvPr/>
        </p:nvSpPr>
        <p:spPr bwMode="auto">
          <a:xfrm>
            <a:off x="4711700"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7921" name="Rectangle 76"/>
          <p:cNvSpPr>
            <a:spLocks noChangeArrowheads="1"/>
          </p:cNvSpPr>
          <p:nvPr/>
        </p:nvSpPr>
        <p:spPr bwMode="auto">
          <a:xfrm>
            <a:off x="5889625"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7922" name="Rectangle 77"/>
          <p:cNvSpPr>
            <a:spLocks noChangeArrowheads="1"/>
          </p:cNvSpPr>
          <p:nvPr/>
        </p:nvSpPr>
        <p:spPr bwMode="auto">
          <a:xfrm>
            <a:off x="70596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7923" name="Rectangle 78"/>
          <p:cNvSpPr>
            <a:spLocks noChangeArrowheads="1"/>
          </p:cNvSpPr>
          <p:nvPr/>
        </p:nvSpPr>
        <p:spPr bwMode="auto">
          <a:xfrm>
            <a:off x="8239125"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7924" name="Rectangle 79"/>
          <p:cNvSpPr>
            <a:spLocks noChangeArrowheads="1"/>
          </p:cNvSpPr>
          <p:nvPr/>
        </p:nvSpPr>
        <p:spPr bwMode="auto">
          <a:xfrm>
            <a:off x="9409113" y="57388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267267" name="Rectangle 3"/>
          <p:cNvSpPr>
            <a:spLocks noGrp="1" noChangeArrowheads="1"/>
          </p:cNvSpPr>
          <p:nvPr>
            <p:ph type="title"/>
          </p:nvPr>
        </p:nvSpPr>
        <p:spPr>
          <a:xfrm>
            <a:off x="2209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4</a:t>
            </a:r>
          </a:p>
        </p:txBody>
      </p:sp>
      <p:sp>
        <p:nvSpPr>
          <p:cNvPr id="37926" name="Text Box 4"/>
          <p:cNvSpPr txBox="1">
            <a:spLocks noChangeArrowheads="1"/>
          </p:cNvSpPr>
          <p:nvPr/>
        </p:nvSpPr>
        <p:spPr bwMode="auto">
          <a:xfrm>
            <a:off x="2503488" y="838201"/>
            <a:ext cx="793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grpSp>
        <p:nvGrpSpPr>
          <p:cNvPr id="37927" name="Group 5"/>
          <p:cNvGrpSpPr>
            <a:grpSpLocks/>
          </p:cNvGrpSpPr>
          <p:nvPr/>
        </p:nvGrpSpPr>
        <p:grpSpPr bwMode="auto">
          <a:xfrm>
            <a:off x="7696200" y="2133600"/>
            <a:ext cx="685800" cy="533400"/>
            <a:chOff x="192" y="1824"/>
            <a:chExt cx="432" cy="336"/>
          </a:xfrm>
        </p:grpSpPr>
        <p:sp>
          <p:nvSpPr>
            <p:cNvPr id="37966" name="Oval 6"/>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67" name="Text Box 7"/>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7928" name="Group 8"/>
          <p:cNvGrpSpPr>
            <a:grpSpLocks/>
          </p:cNvGrpSpPr>
          <p:nvPr/>
        </p:nvGrpSpPr>
        <p:grpSpPr bwMode="auto">
          <a:xfrm>
            <a:off x="4648200" y="4343400"/>
            <a:ext cx="685800" cy="533400"/>
            <a:chOff x="192" y="1824"/>
            <a:chExt cx="432" cy="336"/>
          </a:xfrm>
        </p:grpSpPr>
        <p:sp>
          <p:nvSpPr>
            <p:cNvPr id="37964" name="Oval 9"/>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65" name="Text Box 10"/>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7929" name="Group 11"/>
          <p:cNvGrpSpPr>
            <a:grpSpLocks/>
          </p:cNvGrpSpPr>
          <p:nvPr/>
        </p:nvGrpSpPr>
        <p:grpSpPr bwMode="auto">
          <a:xfrm>
            <a:off x="7772400" y="4038600"/>
            <a:ext cx="685800" cy="533400"/>
            <a:chOff x="192" y="1824"/>
            <a:chExt cx="432" cy="336"/>
          </a:xfrm>
        </p:grpSpPr>
        <p:sp>
          <p:nvSpPr>
            <p:cNvPr id="37962" name="Oval 12"/>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63" name="Text Box 13"/>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sp>
        <p:nvSpPr>
          <p:cNvPr id="37930" name="AutoShape 14"/>
          <p:cNvSpPr>
            <a:spLocks noChangeArrowheads="1"/>
          </p:cNvSpPr>
          <p:nvPr/>
        </p:nvSpPr>
        <p:spPr bwMode="auto">
          <a:xfrm>
            <a:off x="4724400" y="46482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1" name="AutoShape 15"/>
          <p:cNvSpPr>
            <a:spLocks noChangeArrowheads="1"/>
          </p:cNvSpPr>
          <p:nvPr/>
        </p:nvSpPr>
        <p:spPr bwMode="auto">
          <a:xfrm>
            <a:off x="4876800" y="4876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2" name="AutoShape 16"/>
          <p:cNvSpPr>
            <a:spLocks noChangeArrowheads="1"/>
          </p:cNvSpPr>
          <p:nvPr/>
        </p:nvSpPr>
        <p:spPr bwMode="auto">
          <a:xfrm>
            <a:off x="46482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3" name="AutoShape 17"/>
          <p:cNvSpPr>
            <a:spLocks noChangeArrowheads="1"/>
          </p:cNvSpPr>
          <p:nvPr/>
        </p:nvSpPr>
        <p:spPr bwMode="auto">
          <a:xfrm>
            <a:off x="4419600" y="44196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4" name="AutoShape 18"/>
          <p:cNvSpPr>
            <a:spLocks noChangeArrowheads="1"/>
          </p:cNvSpPr>
          <p:nvPr/>
        </p:nvSpPr>
        <p:spPr bwMode="auto">
          <a:xfrm>
            <a:off x="4419600" y="2057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5" name="AutoShape 19"/>
          <p:cNvSpPr>
            <a:spLocks noChangeArrowheads="1"/>
          </p:cNvSpPr>
          <p:nvPr/>
        </p:nvSpPr>
        <p:spPr bwMode="auto">
          <a:xfrm>
            <a:off x="4419600" y="3581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6" name="AutoShape 20"/>
          <p:cNvSpPr>
            <a:spLocks noChangeArrowheads="1"/>
          </p:cNvSpPr>
          <p:nvPr/>
        </p:nvSpPr>
        <p:spPr bwMode="auto">
          <a:xfrm>
            <a:off x="44196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7" name="AutoShape 21"/>
          <p:cNvSpPr>
            <a:spLocks noChangeArrowheads="1"/>
          </p:cNvSpPr>
          <p:nvPr/>
        </p:nvSpPr>
        <p:spPr bwMode="auto">
          <a:xfrm>
            <a:off x="3962400" y="4114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8" name="AutoShape 22"/>
          <p:cNvSpPr>
            <a:spLocks noChangeArrowheads="1"/>
          </p:cNvSpPr>
          <p:nvPr/>
        </p:nvSpPr>
        <p:spPr bwMode="auto">
          <a:xfrm>
            <a:off x="6096000" y="3810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9" name="AutoShape 23"/>
          <p:cNvSpPr>
            <a:spLocks noChangeArrowheads="1"/>
          </p:cNvSpPr>
          <p:nvPr/>
        </p:nvSpPr>
        <p:spPr bwMode="auto">
          <a:xfrm>
            <a:off x="82296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0" name="AutoShape 24"/>
          <p:cNvSpPr>
            <a:spLocks noChangeArrowheads="1"/>
          </p:cNvSpPr>
          <p:nvPr/>
        </p:nvSpPr>
        <p:spPr bwMode="auto">
          <a:xfrm>
            <a:off x="8686800" y="19050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1" name="AutoShape 25"/>
          <p:cNvSpPr>
            <a:spLocks noChangeArrowheads="1"/>
          </p:cNvSpPr>
          <p:nvPr/>
        </p:nvSpPr>
        <p:spPr bwMode="auto">
          <a:xfrm>
            <a:off x="85344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2" name="AutoShape 26"/>
          <p:cNvSpPr>
            <a:spLocks noChangeArrowheads="1"/>
          </p:cNvSpPr>
          <p:nvPr/>
        </p:nvSpPr>
        <p:spPr bwMode="auto">
          <a:xfrm>
            <a:off x="8382000" y="2209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3" name="AutoShape 27"/>
          <p:cNvSpPr>
            <a:spLocks noChangeArrowheads="1"/>
          </p:cNvSpPr>
          <p:nvPr/>
        </p:nvSpPr>
        <p:spPr bwMode="auto">
          <a:xfrm>
            <a:off x="8686800" y="2362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4" name="AutoShape 28"/>
          <p:cNvSpPr>
            <a:spLocks noChangeArrowheads="1"/>
          </p:cNvSpPr>
          <p:nvPr/>
        </p:nvSpPr>
        <p:spPr bwMode="auto">
          <a:xfrm>
            <a:off x="8991600" y="2743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5" name="AutoShape 29"/>
          <p:cNvSpPr>
            <a:spLocks noChangeArrowheads="1"/>
          </p:cNvSpPr>
          <p:nvPr/>
        </p:nvSpPr>
        <p:spPr bwMode="auto">
          <a:xfrm>
            <a:off x="72390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6" name="AutoShape 30"/>
          <p:cNvSpPr>
            <a:spLocks noChangeArrowheads="1"/>
          </p:cNvSpPr>
          <p:nvPr/>
        </p:nvSpPr>
        <p:spPr bwMode="auto">
          <a:xfrm>
            <a:off x="7543800" y="3276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7" name="AutoShape 31"/>
          <p:cNvSpPr>
            <a:spLocks noChangeArrowheads="1"/>
          </p:cNvSpPr>
          <p:nvPr/>
        </p:nvSpPr>
        <p:spPr bwMode="auto">
          <a:xfrm>
            <a:off x="7543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8" name="AutoShape 32"/>
          <p:cNvSpPr>
            <a:spLocks noChangeArrowheads="1"/>
          </p:cNvSpPr>
          <p:nvPr/>
        </p:nvSpPr>
        <p:spPr bwMode="auto">
          <a:xfrm>
            <a:off x="7924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9" name="AutoShape 33"/>
          <p:cNvSpPr>
            <a:spLocks noChangeArrowheads="1"/>
          </p:cNvSpPr>
          <p:nvPr/>
        </p:nvSpPr>
        <p:spPr bwMode="auto">
          <a:xfrm>
            <a:off x="8305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0" name="AutoShape 34"/>
          <p:cNvSpPr>
            <a:spLocks noChangeArrowheads="1"/>
          </p:cNvSpPr>
          <p:nvPr/>
        </p:nvSpPr>
        <p:spPr bwMode="auto">
          <a:xfrm>
            <a:off x="7467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1" name="AutoShape 35"/>
          <p:cNvSpPr>
            <a:spLocks noChangeArrowheads="1"/>
          </p:cNvSpPr>
          <p:nvPr/>
        </p:nvSpPr>
        <p:spPr bwMode="auto">
          <a:xfrm>
            <a:off x="6705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2" name="AutoShape 36"/>
          <p:cNvSpPr>
            <a:spLocks noChangeArrowheads="1"/>
          </p:cNvSpPr>
          <p:nvPr/>
        </p:nvSpPr>
        <p:spPr bwMode="auto">
          <a:xfrm>
            <a:off x="8686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3" name="AutoShape 37"/>
          <p:cNvSpPr>
            <a:spLocks noChangeArrowheads="1"/>
          </p:cNvSpPr>
          <p:nvPr/>
        </p:nvSpPr>
        <p:spPr bwMode="auto">
          <a:xfrm>
            <a:off x="8534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4" name="AutoShape 38"/>
          <p:cNvSpPr>
            <a:spLocks noChangeArrowheads="1"/>
          </p:cNvSpPr>
          <p:nvPr/>
        </p:nvSpPr>
        <p:spPr bwMode="auto">
          <a:xfrm>
            <a:off x="8382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5" name="AutoShape 39"/>
          <p:cNvSpPr>
            <a:spLocks noChangeArrowheads="1"/>
          </p:cNvSpPr>
          <p:nvPr/>
        </p:nvSpPr>
        <p:spPr bwMode="auto">
          <a:xfrm>
            <a:off x="8991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6" name="AutoShape 40"/>
          <p:cNvSpPr>
            <a:spLocks noChangeArrowheads="1"/>
          </p:cNvSpPr>
          <p:nvPr/>
        </p:nvSpPr>
        <p:spPr bwMode="auto">
          <a:xfrm>
            <a:off x="8153400" y="2590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5" name="Group 41"/>
          <p:cNvGrpSpPr>
            <a:grpSpLocks/>
          </p:cNvGrpSpPr>
          <p:nvPr/>
        </p:nvGrpSpPr>
        <p:grpSpPr bwMode="auto">
          <a:xfrm>
            <a:off x="4343400" y="2209800"/>
            <a:ext cx="3962400" cy="2514600"/>
            <a:chOff x="1776" y="1392"/>
            <a:chExt cx="2496" cy="1584"/>
          </a:xfrm>
        </p:grpSpPr>
        <p:sp>
          <p:nvSpPr>
            <p:cNvPr id="37959" name="Line 42"/>
            <p:cNvSpPr>
              <a:spLocks noChangeShapeType="1"/>
            </p:cNvSpPr>
            <p:nvPr/>
          </p:nvSpPr>
          <p:spPr bwMode="auto">
            <a:xfrm flipH="1" flipV="1">
              <a:off x="1776" y="2592"/>
              <a:ext cx="192" cy="1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60" name="Line 43"/>
            <p:cNvSpPr>
              <a:spLocks noChangeShapeType="1"/>
            </p:cNvSpPr>
            <p:nvPr/>
          </p:nvSpPr>
          <p:spPr bwMode="auto">
            <a:xfrm flipH="1">
              <a:off x="3840" y="2736"/>
              <a:ext cx="96"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61" name="Line 44"/>
            <p:cNvSpPr>
              <a:spLocks noChangeShapeType="1"/>
            </p:cNvSpPr>
            <p:nvPr/>
          </p:nvSpPr>
          <p:spPr bwMode="auto">
            <a:xfrm>
              <a:off x="4080" y="1392"/>
              <a:ext cx="19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7958" name="TextBox 78"/>
          <p:cNvSpPr txBox="1">
            <a:spLocks noChangeArrowheads="1"/>
          </p:cNvSpPr>
          <p:nvPr/>
        </p:nvSpPr>
        <p:spPr bwMode="auto">
          <a:xfrm>
            <a:off x="1524001" y="64881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61655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2590800" y="1143001"/>
          <a:ext cx="7100888" cy="5584825"/>
        </p:xfrm>
        <a:graphic>
          <a:graphicData uri="http://schemas.openxmlformats.org/presentationml/2006/ole">
            <mc:AlternateContent xmlns:mc="http://schemas.openxmlformats.org/markup-compatibility/2006">
              <mc:Choice xmlns:v="urn:schemas-microsoft-com:vml" Requires="v">
                <p:oleObj name="Chart" r:id="rId2" imgW="6888861" imgH="5418011" progId="Excel.Chart.8">
                  <p:embed/>
                </p:oleObj>
              </mc:Choice>
              <mc:Fallback>
                <p:oleObj name="Chart" r:id="rId2" imgW="6888861" imgH="5418011" progId="Excel.Chart.8">
                  <p:embed/>
                  <p:pic>
                    <p:nvPicPr>
                      <p:cNvPr id="389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43001"/>
                        <a:ext cx="7100888" cy="55848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8291" name="Rectangle 3"/>
          <p:cNvSpPr>
            <a:spLocks noGrp="1" noChangeArrowheads="1"/>
          </p:cNvSpPr>
          <p:nvPr>
            <p:ph type="title"/>
          </p:nvPr>
        </p:nvSpPr>
        <p:spPr>
          <a:xfrm>
            <a:off x="2209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5</a:t>
            </a:r>
          </a:p>
        </p:txBody>
      </p:sp>
      <p:sp>
        <p:nvSpPr>
          <p:cNvPr id="38916" name="Text Box 4"/>
          <p:cNvSpPr txBox="1">
            <a:spLocks noChangeArrowheads="1"/>
          </p:cNvSpPr>
          <p:nvPr/>
        </p:nvSpPr>
        <p:spPr bwMode="auto">
          <a:xfrm>
            <a:off x="2503488" y="838201"/>
            <a:ext cx="793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grpSp>
        <p:nvGrpSpPr>
          <p:cNvPr id="38917" name="Group 5"/>
          <p:cNvGrpSpPr>
            <a:grpSpLocks/>
          </p:cNvGrpSpPr>
          <p:nvPr/>
        </p:nvGrpSpPr>
        <p:grpSpPr bwMode="auto">
          <a:xfrm>
            <a:off x="8077200" y="2133600"/>
            <a:ext cx="685800" cy="533400"/>
            <a:chOff x="192" y="1824"/>
            <a:chExt cx="432" cy="336"/>
          </a:xfrm>
        </p:grpSpPr>
        <p:sp>
          <p:nvSpPr>
            <p:cNvPr id="38952" name="Oval 6"/>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53" name="Text Box 7"/>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8918" name="Group 8"/>
          <p:cNvGrpSpPr>
            <a:grpSpLocks/>
          </p:cNvGrpSpPr>
          <p:nvPr/>
        </p:nvGrpSpPr>
        <p:grpSpPr bwMode="auto">
          <a:xfrm>
            <a:off x="4267200" y="4038600"/>
            <a:ext cx="685800" cy="533400"/>
            <a:chOff x="192" y="1824"/>
            <a:chExt cx="432" cy="336"/>
          </a:xfrm>
        </p:grpSpPr>
        <p:sp>
          <p:nvSpPr>
            <p:cNvPr id="38950" name="Oval 9"/>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51" name="Text Box 10"/>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8919" name="Group 11"/>
          <p:cNvGrpSpPr>
            <a:grpSpLocks/>
          </p:cNvGrpSpPr>
          <p:nvPr/>
        </p:nvGrpSpPr>
        <p:grpSpPr bwMode="auto">
          <a:xfrm>
            <a:off x="7696200" y="4267200"/>
            <a:ext cx="685800" cy="533400"/>
            <a:chOff x="192" y="1824"/>
            <a:chExt cx="432" cy="336"/>
          </a:xfrm>
        </p:grpSpPr>
        <p:sp>
          <p:nvSpPr>
            <p:cNvPr id="38948" name="Oval 12"/>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9" name="Text Box 13"/>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sp>
        <p:nvSpPr>
          <p:cNvPr id="38920" name="AutoShape 14"/>
          <p:cNvSpPr>
            <a:spLocks noChangeArrowheads="1"/>
          </p:cNvSpPr>
          <p:nvPr/>
        </p:nvSpPr>
        <p:spPr bwMode="auto">
          <a:xfrm>
            <a:off x="4724400" y="46482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1" name="AutoShape 15"/>
          <p:cNvSpPr>
            <a:spLocks noChangeArrowheads="1"/>
          </p:cNvSpPr>
          <p:nvPr/>
        </p:nvSpPr>
        <p:spPr bwMode="auto">
          <a:xfrm>
            <a:off x="4876800" y="4876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2" name="AutoShape 16"/>
          <p:cNvSpPr>
            <a:spLocks noChangeArrowheads="1"/>
          </p:cNvSpPr>
          <p:nvPr/>
        </p:nvSpPr>
        <p:spPr bwMode="auto">
          <a:xfrm>
            <a:off x="46482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3" name="AutoShape 17"/>
          <p:cNvSpPr>
            <a:spLocks noChangeArrowheads="1"/>
          </p:cNvSpPr>
          <p:nvPr/>
        </p:nvSpPr>
        <p:spPr bwMode="auto">
          <a:xfrm>
            <a:off x="4419600" y="44196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4" name="AutoShape 18"/>
          <p:cNvSpPr>
            <a:spLocks noChangeArrowheads="1"/>
          </p:cNvSpPr>
          <p:nvPr/>
        </p:nvSpPr>
        <p:spPr bwMode="auto">
          <a:xfrm>
            <a:off x="4419600" y="2057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5" name="AutoShape 19"/>
          <p:cNvSpPr>
            <a:spLocks noChangeArrowheads="1"/>
          </p:cNvSpPr>
          <p:nvPr/>
        </p:nvSpPr>
        <p:spPr bwMode="auto">
          <a:xfrm>
            <a:off x="4419600" y="3581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6" name="AutoShape 20"/>
          <p:cNvSpPr>
            <a:spLocks noChangeArrowheads="1"/>
          </p:cNvSpPr>
          <p:nvPr/>
        </p:nvSpPr>
        <p:spPr bwMode="auto">
          <a:xfrm>
            <a:off x="44196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7" name="AutoShape 21"/>
          <p:cNvSpPr>
            <a:spLocks noChangeArrowheads="1"/>
          </p:cNvSpPr>
          <p:nvPr/>
        </p:nvSpPr>
        <p:spPr bwMode="auto">
          <a:xfrm>
            <a:off x="3962400" y="4114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8" name="AutoShape 22"/>
          <p:cNvSpPr>
            <a:spLocks noChangeArrowheads="1"/>
          </p:cNvSpPr>
          <p:nvPr/>
        </p:nvSpPr>
        <p:spPr bwMode="auto">
          <a:xfrm>
            <a:off x="6096000" y="3810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9" name="AutoShape 23"/>
          <p:cNvSpPr>
            <a:spLocks noChangeArrowheads="1"/>
          </p:cNvSpPr>
          <p:nvPr/>
        </p:nvSpPr>
        <p:spPr bwMode="auto">
          <a:xfrm>
            <a:off x="82296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0" name="AutoShape 24"/>
          <p:cNvSpPr>
            <a:spLocks noChangeArrowheads="1"/>
          </p:cNvSpPr>
          <p:nvPr/>
        </p:nvSpPr>
        <p:spPr bwMode="auto">
          <a:xfrm>
            <a:off x="8686800" y="19050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1" name="AutoShape 25"/>
          <p:cNvSpPr>
            <a:spLocks noChangeArrowheads="1"/>
          </p:cNvSpPr>
          <p:nvPr/>
        </p:nvSpPr>
        <p:spPr bwMode="auto">
          <a:xfrm>
            <a:off x="85344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2" name="AutoShape 26"/>
          <p:cNvSpPr>
            <a:spLocks noChangeArrowheads="1"/>
          </p:cNvSpPr>
          <p:nvPr/>
        </p:nvSpPr>
        <p:spPr bwMode="auto">
          <a:xfrm>
            <a:off x="8382000" y="2209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3" name="AutoShape 27"/>
          <p:cNvSpPr>
            <a:spLocks noChangeArrowheads="1"/>
          </p:cNvSpPr>
          <p:nvPr/>
        </p:nvSpPr>
        <p:spPr bwMode="auto">
          <a:xfrm>
            <a:off x="8686800" y="2362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4" name="AutoShape 28"/>
          <p:cNvSpPr>
            <a:spLocks noChangeArrowheads="1"/>
          </p:cNvSpPr>
          <p:nvPr/>
        </p:nvSpPr>
        <p:spPr bwMode="auto">
          <a:xfrm>
            <a:off x="8991600" y="2743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5" name="AutoShape 29"/>
          <p:cNvSpPr>
            <a:spLocks noChangeArrowheads="1"/>
          </p:cNvSpPr>
          <p:nvPr/>
        </p:nvSpPr>
        <p:spPr bwMode="auto">
          <a:xfrm>
            <a:off x="72390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6" name="AutoShape 30"/>
          <p:cNvSpPr>
            <a:spLocks noChangeArrowheads="1"/>
          </p:cNvSpPr>
          <p:nvPr/>
        </p:nvSpPr>
        <p:spPr bwMode="auto">
          <a:xfrm>
            <a:off x="7543800" y="3276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7" name="AutoShape 31"/>
          <p:cNvSpPr>
            <a:spLocks noChangeArrowheads="1"/>
          </p:cNvSpPr>
          <p:nvPr/>
        </p:nvSpPr>
        <p:spPr bwMode="auto">
          <a:xfrm>
            <a:off x="7543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8" name="AutoShape 32"/>
          <p:cNvSpPr>
            <a:spLocks noChangeArrowheads="1"/>
          </p:cNvSpPr>
          <p:nvPr/>
        </p:nvSpPr>
        <p:spPr bwMode="auto">
          <a:xfrm>
            <a:off x="7924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9" name="AutoShape 33"/>
          <p:cNvSpPr>
            <a:spLocks noChangeArrowheads="1"/>
          </p:cNvSpPr>
          <p:nvPr/>
        </p:nvSpPr>
        <p:spPr bwMode="auto">
          <a:xfrm>
            <a:off x="8305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0" name="AutoShape 34"/>
          <p:cNvSpPr>
            <a:spLocks noChangeArrowheads="1"/>
          </p:cNvSpPr>
          <p:nvPr/>
        </p:nvSpPr>
        <p:spPr bwMode="auto">
          <a:xfrm>
            <a:off x="7467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1" name="AutoShape 35"/>
          <p:cNvSpPr>
            <a:spLocks noChangeArrowheads="1"/>
          </p:cNvSpPr>
          <p:nvPr/>
        </p:nvSpPr>
        <p:spPr bwMode="auto">
          <a:xfrm>
            <a:off x="6705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2" name="AutoShape 36"/>
          <p:cNvSpPr>
            <a:spLocks noChangeArrowheads="1"/>
          </p:cNvSpPr>
          <p:nvPr/>
        </p:nvSpPr>
        <p:spPr bwMode="auto">
          <a:xfrm>
            <a:off x="8686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3" name="AutoShape 37"/>
          <p:cNvSpPr>
            <a:spLocks noChangeArrowheads="1"/>
          </p:cNvSpPr>
          <p:nvPr/>
        </p:nvSpPr>
        <p:spPr bwMode="auto">
          <a:xfrm>
            <a:off x="8534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4" name="AutoShape 38"/>
          <p:cNvSpPr>
            <a:spLocks noChangeArrowheads="1"/>
          </p:cNvSpPr>
          <p:nvPr/>
        </p:nvSpPr>
        <p:spPr bwMode="auto">
          <a:xfrm>
            <a:off x="8382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5" name="AutoShape 39"/>
          <p:cNvSpPr>
            <a:spLocks noChangeArrowheads="1"/>
          </p:cNvSpPr>
          <p:nvPr/>
        </p:nvSpPr>
        <p:spPr bwMode="auto">
          <a:xfrm>
            <a:off x="8991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6" name="AutoShape 40"/>
          <p:cNvSpPr>
            <a:spLocks noChangeArrowheads="1"/>
          </p:cNvSpPr>
          <p:nvPr/>
        </p:nvSpPr>
        <p:spPr bwMode="auto">
          <a:xfrm>
            <a:off x="8153400" y="2590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7" name="TextBox 40"/>
          <p:cNvSpPr txBox="1">
            <a:spLocks noChangeArrowheads="1"/>
          </p:cNvSpPr>
          <p:nvPr/>
        </p:nvSpPr>
        <p:spPr bwMode="auto">
          <a:xfrm>
            <a:off x="1524001" y="64881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299242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524000" y="152400"/>
            <a:ext cx="9144000" cy="831850"/>
          </a:xfrm>
        </p:spPr>
        <p:txBody>
          <a:bodyPr/>
          <a:lstStyle/>
          <a:p>
            <a:pPr>
              <a:defRPr/>
            </a:pPr>
            <a:r>
              <a:rPr lang="en-US" altLang="en-US" sz="4000">
                <a:effectLst>
                  <a:outerShdw blurRad="38100" dist="38100" dir="2700000" algn="tl">
                    <a:srgbClr val="C0C0C0"/>
                  </a:outerShdw>
                </a:effectLst>
              </a:rPr>
              <a:t>Comments on k-Means</a:t>
            </a:r>
            <a:endParaRPr lang="en-US" altLang="en-US" sz="3200">
              <a:effectLst>
                <a:outerShdw blurRad="38100" dist="38100" dir="2700000" algn="tl">
                  <a:srgbClr val="C0C0C0"/>
                </a:outerShdw>
              </a:effectLst>
            </a:endParaRPr>
          </a:p>
        </p:txBody>
      </p:sp>
      <p:sp>
        <p:nvSpPr>
          <p:cNvPr id="39939" name="Rectangle 3"/>
          <p:cNvSpPr>
            <a:spLocks noGrp="1" noChangeArrowheads="1"/>
          </p:cNvSpPr>
          <p:nvPr>
            <p:ph type="body" idx="1"/>
          </p:nvPr>
        </p:nvSpPr>
        <p:spPr>
          <a:xfrm>
            <a:off x="1752600" y="1295400"/>
            <a:ext cx="8686800" cy="4648200"/>
          </a:xfrm>
        </p:spPr>
        <p:txBody>
          <a:bodyPr>
            <a:normAutofit/>
          </a:bodyPr>
          <a:lstStyle/>
          <a:p>
            <a:r>
              <a:rPr lang="en-US" altLang="en-US" u="sng"/>
              <a:t>Strengths</a:t>
            </a:r>
            <a:r>
              <a:rPr lang="en-US" altLang="en-US"/>
              <a:t> </a:t>
            </a:r>
          </a:p>
          <a:p>
            <a:pPr lvl="1"/>
            <a:r>
              <a:rPr lang="en-US" altLang="en-US" i="1"/>
              <a:t>Relatively efficient</a:t>
            </a:r>
            <a:r>
              <a:rPr lang="en-US" altLang="en-US"/>
              <a:t>: </a:t>
            </a:r>
            <a:r>
              <a:rPr lang="en-US" altLang="en-US" i="1"/>
              <a:t>O</a:t>
            </a:r>
            <a:r>
              <a:rPr lang="en-US" altLang="en-US"/>
              <a:t>(</a:t>
            </a:r>
            <a:r>
              <a:rPr lang="en-US" altLang="en-US" i="1"/>
              <a:t>tkn</a:t>
            </a:r>
            <a:r>
              <a:rPr lang="en-US" altLang="en-US"/>
              <a:t>), where </a:t>
            </a:r>
            <a:r>
              <a:rPr lang="en-US" altLang="en-US" i="1"/>
              <a:t>n</a:t>
            </a:r>
            <a:r>
              <a:rPr lang="en-US" altLang="en-US"/>
              <a:t> is # objects, </a:t>
            </a:r>
            <a:r>
              <a:rPr lang="en-US" altLang="en-US" i="1"/>
              <a:t>k</a:t>
            </a:r>
            <a:r>
              <a:rPr lang="en-US" altLang="en-US"/>
              <a:t> is # clusters, and </a:t>
            </a:r>
            <a:r>
              <a:rPr lang="en-US" altLang="en-US" i="1"/>
              <a:t>t  </a:t>
            </a:r>
            <a:r>
              <a:rPr lang="en-US" altLang="en-US"/>
              <a:t>is # iterations. Normally, </a:t>
            </a:r>
            <a:r>
              <a:rPr lang="en-US" altLang="en-US" i="1"/>
              <a:t>k</a:t>
            </a:r>
            <a:r>
              <a:rPr lang="en-US" altLang="en-US"/>
              <a:t>, </a:t>
            </a:r>
            <a:r>
              <a:rPr lang="en-US" altLang="en-US" i="1"/>
              <a:t>t</a:t>
            </a:r>
            <a:r>
              <a:rPr lang="en-US" altLang="en-US"/>
              <a:t> &lt;&lt; </a:t>
            </a:r>
            <a:r>
              <a:rPr lang="en-US" altLang="en-US" i="1"/>
              <a:t>n</a:t>
            </a:r>
            <a:r>
              <a:rPr lang="en-US" altLang="en-US"/>
              <a:t>.</a:t>
            </a:r>
          </a:p>
          <a:p>
            <a:pPr lvl="1"/>
            <a:r>
              <a:rPr lang="en-US" altLang="en-US"/>
              <a:t>Often terminates at a local optimum. </a:t>
            </a:r>
          </a:p>
          <a:p>
            <a:r>
              <a:rPr lang="en-US" altLang="en-US" u="sng"/>
              <a:t>Weakness</a:t>
            </a:r>
            <a:endParaRPr lang="en-US" altLang="en-US"/>
          </a:p>
          <a:p>
            <a:pPr lvl="1"/>
            <a:r>
              <a:rPr lang="en-US" altLang="en-US"/>
              <a:t>Applicable only when mean is defined, then what about categorical data?</a:t>
            </a:r>
          </a:p>
          <a:p>
            <a:pPr lvl="1"/>
            <a:r>
              <a:rPr lang="en-US" altLang="en-US"/>
              <a:t>Need to specify </a:t>
            </a:r>
            <a:r>
              <a:rPr lang="en-US" altLang="en-US" i="1"/>
              <a:t>k, </a:t>
            </a:r>
            <a:r>
              <a:rPr lang="en-US" altLang="en-US"/>
              <a:t>the number of clusters, in advance</a:t>
            </a:r>
          </a:p>
          <a:p>
            <a:pPr lvl="1"/>
            <a:r>
              <a:rPr lang="en-US" altLang="en-US"/>
              <a:t>Unable to handle noisy data and outliers</a:t>
            </a:r>
          </a:p>
          <a:p>
            <a:pPr lvl="1"/>
            <a:r>
              <a:rPr lang="en-US" altLang="en-US"/>
              <a:t>Not suitable to discover clusters with non-convex shapes</a:t>
            </a:r>
          </a:p>
        </p:txBody>
      </p:sp>
      <p:sp>
        <p:nvSpPr>
          <p:cNvPr id="39940" name="TextBox 3"/>
          <p:cNvSpPr txBox="1">
            <a:spLocks noChangeArrowheads="1"/>
          </p:cNvSpPr>
          <p:nvPr/>
        </p:nvSpPr>
        <p:spPr bwMode="auto">
          <a:xfrm>
            <a:off x="1524001" y="64881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918966588"/>
      </p:ext>
    </p:extLst>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Bagging</a:t>
            </a:r>
            <a:endParaRPr lang="hu-HU" dirty="0"/>
          </a:p>
        </p:txBody>
      </p:sp>
      <p:sp>
        <p:nvSpPr>
          <p:cNvPr id="3" name="Tartalom helye 2"/>
          <p:cNvSpPr>
            <a:spLocks noGrp="1"/>
          </p:cNvSpPr>
          <p:nvPr>
            <p:ph idx="1"/>
          </p:nvPr>
        </p:nvSpPr>
        <p:spPr/>
        <p:txBody>
          <a:bodyPr>
            <a:normAutofit lnSpcReduction="10000"/>
          </a:bodyPr>
          <a:lstStyle/>
          <a:p>
            <a:r>
              <a:rPr lang="hu-HU" dirty="0" err="1"/>
              <a:t>Ensembles</a:t>
            </a:r>
            <a:r>
              <a:rPr lang="hu-HU" dirty="0"/>
              <a:t> </a:t>
            </a:r>
            <a:r>
              <a:rPr lang="hu-HU" dirty="0" err="1"/>
              <a:t>by</a:t>
            </a:r>
            <a:r>
              <a:rPr lang="hu-HU" dirty="0"/>
              <a:t> </a:t>
            </a:r>
            <a:r>
              <a:rPr lang="hu-HU" dirty="0" err="1"/>
              <a:t>randomly</a:t>
            </a:r>
            <a:r>
              <a:rPr lang="hu-HU" dirty="0"/>
              <a:t> </a:t>
            </a:r>
            <a:r>
              <a:rPr lang="hu-HU" dirty="0" err="1"/>
              <a:t>resampling</a:t>
            </a:r>
            <a:r>
              <a:rPr lang="hu-HU" dirty="0"/>
              <a:t> </a:t>
            </a:r>
            <a:r>
              <a:rPr lang="hu-HU" dirty="0" err="1"/>
              <a:t>the</a:t>
            </a:r>
            <a:r>
              <a:rPr lang="hu-HU" dirty="0"/>
              <a:t> </a:t>
            </a:r>
            <a:r>
              <a:rPr lang="hu-HU" dirty="0" err="1"/>
              <a:t>training</a:t>
            </a:r>
            <a:r>
              <a:rPr lang="hu-HU" dirty="0"/>
              <a:t> </a:t>
            </a:r>
            <a:r>
              <a:rPr lang="hu-HU" dirty="0" err="1"/>
              <a:t>data</a:t>
            </a:r>
            <a:r>
              <a:rPr lang="hu-HU" dirty="0"/>
              <a:t> (</a:t>
            </a:r>
            <a:r>
              <a:rPr lang="hu-HU" dirty="0" err="1"/>
              <a:t>Brieman</a:t>
            </a:r>
            <a:r>
              <a:rPr lang="hu-HU" dirty="0"/>
              <a:t>, 1996)</a:t>
            </a:r>
          </a:p>
          <a:p>
            <a:endParaRPr lang="hu-HU" dirty="0"/>
          </a:p>
          <a:p>
            <a:r>
              <a:rPr lang="hu-HU" dirty="0" err="1"/>
              <a:t>Given</a:t>
            </a:r>
            <a:r>
              <a:rPr lang="hu-HU" dirty="0"/>
              <a:t> a </a:t>
            </a:r>
            <a:r>
              <a:rPr lang="hu-HU" dirty="0" err="1"/>
              <a:t>training</a:t>
            </a:r>
            <a:r>
              <a:rPr lang="hu-HU" dirty="0"/>
              <a:t> </a:t>
            </a:r>
            <a:r>
              <a:rPr lang="hu-HU" dirty="0" err="1"/>
              <a:t>set</a:t>
            </a:r>
            <a:r>
              <a:rPr lang="hu-HU" dirty="0"/>
              <a:t> of </a:t>
            </a:r>
            <a:r>
              <a:rPr lang="hu-HU" dirty="0" err="1"/>
              <a:t>size</a:t>
            </a:r>
            <a:r>
              <a:rPr lang="hu-HU" dirty="0"/>
              <a:t> n</a:t>
            </a:r>
          </a:p>
          <a:p>
            <a:pPr lvl="1"/>
            <a:r>
              <a:rPr lang="hu-HU" dirty="0" err="1"/>
              <a:t>Create</a:t>
            </a:r>
            <a:r>
              <a:rPr lang="hu-HU" dirty="0"/>
              <a:t> m </a:t>
            </a:r>
            <a:r>
              <a:rPr lang="hu-HU" dirty="0" err="1"/>
              <a:t>samples</a:t>
            </a:r>
            <a:r>
              <a:rPr lang="hu-HU" dirty="0"/>
              <a:t> of </a:t>
            </a:r>
            <a:r>
              <a:rPr lang="hu-HU" dirty="0" err="1"/>
              <a:t>size</a:t>
            </a:r>
            <a:r>
              <a:rPr lang="hu-HU" dirty="0"/>
              <a:t> n </a:t>
            </a:r>
            <a:r>
              <a:rPr lang="hu-HU" dirty="0" err="1"/>
              <a:t>by</a:t>
            </a:r>
            <a:r>
              <a:rPr lang="hu-HU" dirty="0"/>
              <a:t> </a:t>
            </a:r>
            <a:r>
              <a:rPr lang="hu-HU" dirty="0" err="1"/>
              <a:t>taking</a:t>
            </a:r>
            <a:r>
              <a:rPr lang="hu-HU" dirty="0"/>
              <a:t> </a:t>
            </a:r>
            <a:r>
              <a:rPr lang="hu-HU" dirty="0" err="1"/>
              <a:t>n</a:t>
            </a:r>
            <a:r>
              <a:rPr lang="hu-HU" dirty="0"/>
              <a:t> </a:t>
            </a:r>
            <a:r>
              <a:rPr lang="hu-HU" dirty="0" err="1"/>
              <a:t>examples</a:t>
            </a:r>
            <a:r>
              <a:rPr lang="hu-HU" dirty="0"/>
              <a:t> </a:t>
            </a:r>
            <a:r>
              <a:rPr lang="hu-HU" dirty="0" err="1"/>
              <a:t>from</a:t>
            </a:r>
            <a:r>
              <a:rPr lang="hu-HU" dirty="0"/>
              <a:t> </a:t>
            </a:r>
            <a:r>
              <a:rPr lang="hu-HU" dirty="0" err="1"/>
              <a:t>the</a:t>
            </a:r>
            <a:r>
              <a:rPr lang="hu-HU" dirty="0"/>
              <a:t> </a:t>
            </a:r>
            <a:r>
              <a:rPr lang="hu-HU" dirty="0" err="1"/>
              <a:t>original</a:t>
            </a:r>
            <a:r>
              <a:rPr lang="hu-HU" dirty="0"/>
              <a:t> </a:t>
            </a:r>
            <a:r>
              <a:rPr lang="hu-HU" dirty="0" err="1"/>
              <a:t>data</a:t>
            </a:r>
            <a:r>
              <a:rPr lang="hu-HU" dirty="0"/>
              <a:t> </a:t>
            </a:r>
            <a:r>
              <a:rPr lang="hu-HU" b="1" dirty="0" err="1">
                <a:solidFill>
                  <a:srgbClr val="FF0000"/>
                </a:solidFill>
              </a:rPr>
              <a:t>with</a:t>
            </a:r>
            <a:r>
              <a:rPr lang="hu-HU" b="1" dirty="0">
                <a:solidFill>
                  <a:srgbClr val="FF0000"/>
                </a:solidFill>
              </a:rPr>
              <a:t> </a:t>
            </a:r>
            <a:r>
              <a:rPr lang="hu-HU" b="1" dirty="0" err="1">
                <a:solidFill>
                  <a:srgbClr val="FF0000"/>
                </a:solidFill>
              </a:rPr>
              <a:t>replacement</a:t>
            </a:r>
            <a:endParaRPr lang="hu-HU" b="1" dirty="0">
              <a:solidFill>
                <a:srgbClr val="FF0000"/>
              </a:solidFill>
            </a:endParaRPr>
          </a:p>
          <a:p>
            <a:pPr lvl="1"/>
            <a:endParaRPr lang="hu-HU" b="1" dirty="0">
              <a:solidFill>
                <a:srgbClr val="FF0000"/>
              </a:solidFill>
            </a:endParaRPr>
          </a:p>
          <a:p>
            <a:r>
              <a:rPr lang="hu-HU" dirty="0" err="1"/>
              <a:t>Combine</a:t>
            </a:r>
            <a:r>
              <a:rPr lang="hu-HU" dirty="0"/>
              <a:t> </a:t>
            </a:r>
            <a:r>
              <a:rPr lang="hu-HU" dirty="0" err="1"/>
              <a:t>the</a:t>
            </a:r>
            <a:r>
              <a:rPr lang="hu-HU" dirty="0"/>
              <a:t> m </a:t>
            </a:r>
            <a:r>
              <a:rPr lang="hu-HU" dirty="0" err="1"/>
              <a:t>resulting</a:t>
            </a:r>
            <a:r>
              <a:rPr lang="hu-HU" dirty="0"/>
              <a:t> </a:t>
            </a:r>
            <a:r>
              <a:rPr lang="hu-HU" dirty="0" err="1"/>
              <a:t>models</a:t>
            </a:r>
            <a:r>
              <a:rPr lang="hu-HU" dirty="0"/>
              <a:t> </a:t>
            </a:r>
          </a:p>
          <a:p>
            <a:pPr lvl="1"/>
            <a:r>
              <a:rPr lang="hu-HU" dirty="0" err="1"/>
              <a:t>by</a:t>
            </a:r>
            <a:r>
              <a:rPr lang="hu-HU" dirty="0"/>
              <a:t> </a:t>
            </a:r>
            <a:r>
              <a:rPr lang="hu-HU" dirty="0" err="1"/>
              <a:t>majority</a:t>
            </a:r>
            <a:r>
              <a:rPr lang="hu-HU" dirty="0"/>
              <a:t> </a:t>
            </a:r>
            <a:r>
              <a:rPr lang="hu-HU" dirty="0" err="1"/>
              <a:t>vote</a:t>
            </a:r>
            <a:endParaRPr lang="hu-HU" dirty="0"/>
          </a:p>
          <a:p>
            <a:pPr lvl="1"/>
            <a:endParaRPr lang="hu-HU" dirty="0"/>
          </a:p>
          <a:p>
            <a:r>
              <a:rPr lang="hu-HU" dirty="0" err="1"/>
              <a:t>Decreases</a:t>
            </a:r>
            <a:r>
              <a:rPr lang="hu-HU" dirty="0"/>
              <a:t> </a:t>
            </a:r>
            <a:r>
              <a:rPr lang="hu-HU" dirty="0" err="1"/>
              <a:t>error</a:t>
            </a:r>
            <a:r>
              <a:rPr lang="hu-HU" dirty="0"/>
              <a:t> </a:t>
            </a:r>
            <a:r>
              <a:rPr lang="hu-HU" dirty="0" err="1"/>
              <a:t>by</a:t>
            </a:r>
            <a:r>
              <a:rPr lang="hu-HU" dirty="0"/>
              <a:t> </a:t>
            </a:r>
            <a:r>
              <a:rPr lang="hu-HU" dirty="0" err="1"/>
              <a:t>decresing</a:t>
            </a:r>
            <a:r>
              <a:rPr lang="hu-HU" dirty="0"/>
              <a:t> </a:t>
            </a:r>
            <a:r>
              <a:rPr lang="hu-HU" dirty="0" err="1"/>
              <a:t>the</a:t>
            </a:r>
            <a:r>
              <a:rPr lang="hu-HU" dirty="0"/>
              <a:t> </a:t>
            </a:r>
            <a:r>
              <a:rPr lang="hu-HU" dirty="0" err="1"/>
              <a:t>variance</a:t>
            </a:r>
            <a:r>
              <a:rPr lang="hu-HU" dirty="0"/>
              <a:t> </a:t>
            </a:r>
            <a:r>
              <a:rPr lang="hu-HU" dirty="0" err="1"/>
              <a:t>in</a:t>
            </a:r>
            <a:r>
              <a:rPr lang="hu-HU" dirty="0"/>
              <a:t> </a:t>
            </a:r>
            <a:r>
              <a:rPr lang="hu-HU" dirty="0" err="1"/>
              <a:t>the</a:t>
            </a:r>
            <a:r>
              <a:rPr lang="hu-HU" dirty="0"/>
              <a:t> </a:t>
            </a:r>
            <a:r>
              <a:rPr lang="hu-HU" dirty="0" err="1"/>
              <a:t>results</a:t>
            </a:r>
            <a:r>
              <a:rPr lang="hu-HU" dirty="0"/>
              <a:t> of </a:t>
            </a:r>
            <a:r>
              <a:rPr lang="hu-HU" dirty="0" err="1"/>
              <a:t>unstable</a:t>
            </a:r>
            <a:r>
              <a:rPr lang="hu-HU" dirty="0"/>
              <a:t> </a:t>
            </a:r>
            <a:r>
              <a:rPr lang="hu-HU" dirty="0" err="1"/>
              <a:t>learners</a:t>
            </a:r>
            <a:r>
              <a:rPr lang="hu-HU" dirty="0"/>
              <a:t> </a:t>
            </a:r>
            <a:r>
              <a:rPr lang="hu-HU" dirty="0" err="1"/>
              <a:t>like</a:t>
            </a:r>
            <a:r>
              <a:rPr lang="hu-HU" dirty="0"/>
              <a:t> </a:t>
            </a:r>
            <a:r>
              <a:rPr lang="hu-HU" dirty="0" err="1"/>
              <a:t>DTs</a:t>
            </a:r>
            <a:endParaRPr lang="hu-HU" dirty="0"/>
          </a:p>
          <a:p>
            <a:pPr marL="0" indent="0">
              <a:buNone/>
            </a:pPr>
            <a:endParaRPr lang="hu-HU" dirty="0"/>
          </a:p>
        </p:txBody>
      </p:sp>
    </p:spTree>
    <p:extLst>
      <p:ext uri="{BB962C8B-B14F-4D97-AF65-F5344CB8AC3E}">
        <p14:creationId xmlns:p14="http://schemas.microsoft.com/office/powerpoint/2010/main" val="3394148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870075" y="609600"/>
            <a:ext cx="7772400" cy="704850"/>
          </a:xfrm>
        </p:spPr>
        <p:txBody>
          <a:bodyPr>
            <a:normAutofit/>
          </a:bodyPr>
          <a:lstStyle/>
          <a:p>
            <a:r>
              <a:rPr lang="en-US" altLang="en-US"/>
              <a:t>How do we measure similarity? </a:t>
            </a:r>
          </a:p>
        </p:txBody>
      </p:sp>
      <p:pic>
        <p:nvPicPr>
          <p:cNvPr id="40963" name="Picture 3" descr="C:\WINNT\Profiles\eamonn.000\Desktop\gorill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1" y="1477963"/>
            <a:ext cx="1774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C:\WINNT\Profiles\eamonn.000\Desktop\chi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551" y="1860551"/>
            <a:ext cx="101917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p:cNvSpPr>
            <a:spLocks noChangeArrowheads="1"/>
          </p:cNvSpPr>
          <p:nvPr/>
        </p:nvSpPr>
        <p:spPr bwMode="auto">
          <a:xfrm>
            <a:off x="2495550" y="3605213"/>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0966" name="Rectangle 6"/>
          <p:cNvSpPr>
            <a:spLocks noChangeArrowheads="1"/>
          </p:cNvSpPr>
          <p:nvPr/>
        </p:nvSpPr>
        <p:spPr bwMode="auto">
          <a:xfrm>
            <a:off x="8715375" y="3605213"/>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0967" name="Rectangle 7"/>
          <p:cNvSpPr>
            <a:spLocks noChangeArrowheads="1"/>
          </p:cNvSpPr>
          <p:nvPr/>
        </p:nvSpPr>
        <p:spPr bwMode="auto">
          <a:xfrm>
            <a:off x="5695950" y="3605213"/>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2280" name="AutoShape 8"/>
          <p:cNvSpPr>
            <a:spLocks noChangeArrowheads="1"/>
          </p:cNvSpPr>
          <p:nvPr/>
        </p:nvSpPr>
        <p:spPr bwMode="auto">
          <a:xfrm rot="-992687">
            <a:off x="2647950"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1" name="AutoShape 9"/>
          <p:cNvSpPr>
            <a:spLocks noChangeArrowheads="1"/>
          </p:cNvSpPr>
          <p:nvPr/>
        </p:nvSpPr>
        <p:spPr bwMode="auto">
          <a:xfrm rot="-992687">
            <a:off x="5772150"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2" name="AutoShape 10"/>
          <p:cNvSpPr>
            <a:spLocks noChangeArrowheads="1"/>
          </p:cNvSpPr>
          <p:nvPr/>
        </p:nvSpPr>
        <p:spPr bwMode="auto">
          <a:xfrm rot="-992687">
            <a:off x="8867775"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3" name="AutoShape 11"/>
          <p:cNvSpPr>
            <a:spLocks noChangeArrowheads="1"/>
          </p:cNvSpPr>
          <p:nvPr/>
        </p:nvSpPr>
        <p:spPr bwMode="auto">
          <a:xfrm rot="992687" flipH="1">
            <a:off x="3638550"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4" name="AutoShape 12"/>
          <p:cNvSpPr>
            <a:spLocks noChangeArrowheads="1"/>
          </p:cNvSpPr>
          <p:nvPr/>
        </p:nvSpPr>
        <p:spPr bwMode="auto">
          <a:xfrm rot="992687" flipH="1">
            <a:off x="6872288"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5" name="AutoShape 13"/>
          <p:cNvSpPr>
            <a:spLocks noChangeArrowheads="1"/>
          </p:cNvSpPr>
          <p:nvPr/>
        </p:nvSpPr>
        <p:spPr bwMode="auto">
          <a:xfrm rot="992687" flipH="1">
            <a:off x="9858375"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40974" name="Text Box 14"/>
          <p:cNvSpPr txBox="1">
            <a:spLocks noChangeArrowheads="1"/>
          </p:cNvSpPr>
          <p:nvPr/>
        </p:nvSpPr>
        <p:spPr bwMode="auto">
          <a:xfrm>
            <a:off x="2790826" y="5462589"/>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0.23</a:t>
            </a:r>
          </a:p>
        </p:txBody>
      </p:sp>
      <p:sp>
        <p:nvSpPr>
          <p:cNvPr id="182287" name="AutoShape 15"/>
          <p:cNvSpPr>
            <a:spLocks noChangeArrowheads="1"/>
          </p:cNvSpPr>
          <p:nvPr/>
        </p:nvSpPr>
        <p:spPr bwMode="auto">
          <a:xfrm rot="21550572" flipH="1">
            <a:off x="2933700" y="5243513"/>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40976" name="Text Box 16"/>
          <p:cNvSpPr txBox="1">
            <a:spLocks noChangeArrowheads="1"/>
          </p:cNvSpPr>
          <p:nvPr/>
        </p:nvSpPr>
        <p:spPr bwMode="auto">
          <a:xfrm>
            <a:off x="6094413" y="546258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3</a:t>
            </a:r>
          </a:p>
        </p:txBody>
      </p:sp>
      <p:sp>
        <p:nvSpPr>
          <p:cNvPr id="182289" name="AutoShape 17"/>
          <p:cNvSpPr>
            <a:spLocks noChangeArrowheads="1"/>
          </p:cNvSpPr>
          <p:nvPr/>
        </p:nvSpPr>
        <p:spPr bwMode="auto">
          <a:xfrm rot="21550572" flipH="1">
            <a:off x="6134100" y="5243513"/>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40978" name="Text Box 18"/>
          <p:cNvSpPr txBox="1">
            <a:spLocks noChangeArrowheads="1"/>
          </p:cNvSpPr>
          <p:nvPr/>
        </p:nvSpPr>
        <p:spPr bwMode="auto">
          <a:xfrm>
            <a:off x="8963026" y="5462589"/>
            <a:ext cx="955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342.7</a:t>
            </a:r>
          </a:p>
        </p:txBody>
      </p:sp>
      <p:sp>
        <p:nvSpPr>
          <p:cNvPr id="182291" name="AutoShape 19"/>
          <p:cNvSpPr>
            <a:spLocks noChangeArrowheads="1"/>
          </p:cNvSpPr>
          <p:nvPr/>
        </p:nvSpPr>
        <p:spPr bwMode="auto">
          <a:xfrm rot="21550572" flipH="1">
            <a:off x="9229725" y="5243513"/>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40980" name="Text Box 20"/>
          <p:cNvSpPr txBox="1">
            <a:spLocks noChangeArrowheads="1"/>
          </p:cNvSpPr>
          <p:nvPr/>
        </p:nvSpPr>
        <p:spPr bwMode="auto">
          <a:xfrm>
            <a:off x="5162551" y="2492376"/>
            <a:ext cx="1247775" cy="519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b="1">
                <a:latin typeface="Courier New" pitchFamily="49" charset="0"/>
              </a:rPr>
              <a:t>Peter</a:t>
            </a:r>
          </a:p>
        </p:txBody>
      </p:sp>
      <p:sp>
        <p:nvSpPr>
          <p:cNvPr id="40981" name="Text Box 21"/>
          <p:cNvSpPr txBox="1">
            <a:spLocks noChangeArrowheads="1"/>
          </p:cNvSpPr>
          <p:nvPr/>
        </p:nvSpPr>
        <p:spPr bwMode="auto">
          <a:xfrm>
            <a:off x="6529389" y="2492376"/>
            <a:ext cx="1247775" cy="519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b="1">
                <a:latin typeface="Courier New" pitchFamily="49" charset="0"/>
              </a:rPr>
              <a:t>Piotr</a:t>
            </a:r>
          </a:p>
        </p:txBody>
      </p:sp>
      <p:pic>
        <p:nvPicPr>
          <p:cNvPr id="4098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1" y="1804989"/>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1176" y="1804989"/>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4" name="TextBox 23"/>
          <p:cNvSpPr txBox="1">
            <a:spLocks noChangeArrowheads="1"/>
          </p:cNvSpPr>
          <p:nvPr/>
        </p:nvSpPr>
        <p:spPr bwMode="auto">
          <a:xfrm>
            <a:off x="1524001" y="64881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726324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1524000" y="0"/>
            <a:ext cx="9144000" cy="1143000"/>
          </a:xfrm>
          <a:prstGeom prst="rect">
            <a:avLst/>
          </a:prstGeom>
          <a:noFill/>
          <a:ln w="9525">
            <a:noFill/>
            <a:miter lim="800000"/>
            <a:headEnd/>
            <a:tailEnd/>
          </a:ln>
          <a:effectLst/>
        </p:spPr>
        <p:txBody>
          <a:bodyPr anchor="ctr"/>
          <a:lstStyle/>
          <a:p>
            <a:pPr>
              <a:defRPr/>
            </a:pPr>
            <a:r>
              <a:rPr kumimoji="1" lang="en-US" sz="3200" b="1">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A generic technique for measuring similarity</a:t>
            </a:r>
          </a:p>
        </p:txBody>
      </p:sp>
      <p:sp>
        <p:nvSpPr>
          <p:cNvPr id="41987" name="Text Box 3"/>
          <p:cNvSpPr txBox="1">
            <a:spLocks noChangeArrowheads="1"/>
          </p:cNvSpPr>
          <p:nvPr/>
        </p:nvSpPr>
        <p:spPr bwMode="auto">
          <a:xfrm>
            <a:off x="1638300" y="1000126"/>
            <a:ext cx="5702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To measure the similarity between two objects, transform one into the other, and measure how much effort it took. The measure of effort becomes the distance measure.</a:t>
            </a:r>
          </a:p>
        </p:txBody>
      </p:sp>
      <p:grpSp>
        <p:nvGrpSpPr>
          <p:cNvPr id="41988" name="Group 4"/>
          <p:cNvGrpSpPr>
            <a:grpSpLocks/>
          </p:cNvGrpSpPr>
          <p:nvPr/>
        </p:nvGrpSpPr>
        <p:grpSpPr bwMode="auto">
          <a:xfrm>
            <a:off x="7543800" y="1295401"/>
            <a:ext cx="2857500" cy="2716213"/>
            <a:chOff x="114" y="1088"/>
            <a:chExt cx="3296" cy="3133"/>
          </a:xfrm>
        </p:grpSpPr>
        <p:pic>
          <p:nvPicPr>
            <p:cNvPr id="41993" name="Picture 5" descr="C:\Documents and Settings\eamonn\Desktop\bios_family_m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 y="2184"/>
              <a:ext cx="662"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4" name="Group 6"/>
            <p:cNvGrpSpPr>
              <a:grpSpLocks/>
            </p:cNvGrpSpPr>
            <p:nvPr/>
          </p:nvGrpSpPr>
          <p:grpSpPr bwMode="auto">
            <a:xfrm>
              <a:off x="1152" y="2538"/>
              <a:ext cx="2258" cy="1608"/>
              <a:chOff x="252" y="2364"/>
              <a:chExt cx="2258" cy="1608"/>
            </a:xfrm>
          </p:grpSpPr>
          <p:pic>
            <p:nvPicPr>
              <p:cNvPr id="420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5" name="Line 9"/>
            <p:cNvSpPr>
              <a:spLocks noChangeShapeType="1"/>
            </p:cNvSpPr>
            <p:nvPr/>
          </p:nvSpPr>
          <p:spPr bwMode="auto">
            <a:xfrm flipH="1" flipV="1">
              <a:off x="636" y="1290"/>
              <a:ext cx="0" cy="100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41996" name="Line 10"/>
            <p:cNvSpPr>
              <a:spLocks noChangeShapeType="1"/>
            </p:cNvSpPr>
            <p:nvPr/>
          </p:nvSpPr>
          <p:spPr bwMode="auto">
            <a:xfrm flipH="1" flipV="1">
              <a:off x="279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41997" name="Line 11"/>
            <p:cNvSpPr>
              <a:spLocks noChangeShapeType="1"/>
            </p:cNvSpPr>
            <p:nvPr/>
          </p:nvSpPr>
          <p:spPr bwMode="auto">
            <a:xfrm flipH="1" flipV="1">
              <a:off x="171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41998" name="Line 12"/>
            <p:cNvSpPr>
              <a:spLocks noChangeShapeType="1"/>
            </p:cNvSpPr>
            <p:nvPr/>
          </p:nvSpPr>
          <p:spPr bwMode="auto">
            <a:xfrm flipH="1">
              <a:off x="1707" y="2010"/>
              <a:ext cx="109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Line 13"/>
            <p:cNvSpPr>
              <a:spLocks noChangeShapeType="1"/>
            </p:cNvSpPr>
            <p:nvPr/>
          </p:nvSpPr>
          <p:spPr bwMode="auto">
            <a:xfrm flipH="1">
              <a:off x="627" y="1297"/>
              <a:ext cx="16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0" name="Line 14"/>
            <p:cNvSpPr>
              <a:spLocks noChangeShapeType="1"/>
            </p:cNvSpPr>
            <p:nvPr/>
          </p:nvSpPr>
          <p:spPr bwMode="auto">
            <a:xfrm rot="5400000" flipH="1">
              <a:off x="1898" y="1661"/>
              <a:ext cx="7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1" name="Line 15"/>
            <p:cNvSpPr>
              <a:spLocks noChangeShapeType="1"/>
            </p:cNvSpPr>
            <p:nvPr/>
          </p:nvSpPr>
          <p:spPr bwMode="auto">
            <a:xfrm rot="5400000" flipH="1">
              <a:off x="1361" y="1190"/>
              <a:ext cx="2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989" name="Text Box 16"/>
          <p:cNvSpPr txBox="1">
            <a:spLocks noChangeArrowheads="1"/>
          </p:cNvSpPr>
          <p:nvPr/>
        </p:nvSpPr>
        <p:spPr bwMode="auto">
          <a:xfrm>
            <a:off x="1828801" y="2500313"/>
            <a:ext cx="4875213" cy="14462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The distance between Patty and Selma:</a:t>
            </a:r>
          </a:p>
          <a:p>
            <a:r>
              <a:rPr lang="en-US" altLang="en-US" sz="1600" b="1">
                <a:latin typeface="Courier New" pitchFamily="49" charset="0"/>
              </a:rPr>
              <a:t> Change dress color,   1 point</a:t>
            </a:r>
          </a:p>
          <a:p>
            <a:r>
              <a:rPr lang="en-US" altLang="en-US" sz="1600" b="1">
                <a:latin typeface="Courier New" pitchFamily="49" charset="0"/>
              </a:rPr>
              <a:t> Change earring shape, 1 point</a:t>
            </a:r>
          </a:p>
          <a:p>
            <a:r>
              <a:rPr lang="en-US" altLang="en-US" sz="1600" b="1">
                <a:latin typeface="Courier New" pitchFamily="49" charset="0"/>
              </a:rPr>
              <a:t> Change hair part,     1 point</a:t>
            </a:r>
          </a:p>
          <a:p>
            <a:r>
              <a:rPr lang="en-US" altLang="en-US" sz="2000"/>
              <a:t>D(Patty,Selma) = </a:t>
            </a:r>
            <a:r>
              <a:rPr lang="en-US" altLang="en-US" sz="2000" b="1"/>
              <a:t>3</a:t>
            </a:r>
          </a:p>
        </p:txBody>
      </p:sp>
      <p:sp>
        <p:nvSpPr>
          <p:cNvPr id="41990" name="Text Box 17"/>
          <p:cNvSpPr txBox="1">
            <a:spLocks noChangeArrowheads="1"/>
          </p:cNvSpPr>
          <p:nvPr/>
        </p:nvSpPr>
        <p:spPr bwMode="auto">
          <a:xfrm>
            <a:off x="1828801" y="3986213"/>
            <a:ext cx="4875213" cy="20621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The distance between Marge and Selma</a:t>
            </a:r>
            <a:r>
              <a:rPr lang="en-US" altLang="en-US"/>
              <a:t>:</a:t>
            </a:r>
          </a:p>
          <a:p>
            <a:r>
              <a:rPr lang="en-US" altLang="en-US" sz="1600" b="1">
                <a:latin typeface="Courier New" pitchFamily="49" charset="0"/>
              </a:rPr>
              <a:t> Change dress color,   1 point</a:t>
            </a:r>
          </a:p>
          <a:p>
            <a:r>
              <a:rPr lang="en-US" altLang="en-US" sz="1600" b="1">
                <a:latin typeface="Courier New" pitchFamily="49" charset="0"/>
              </a:rPr>
              <a:t> Add earrings,         1 point</a:t>
            </a:r>
          </a:p>
          <a:p>
            <a:r>
              <a:rPr lang="en-US" altLang="en-US" sz="1600" b="1">
                <a:latin typeface="Courier New" pitchFamily="49" charset="0"/>
              </a:rPr>
              <a:t> Decrease height,      1 point</a:t>
            </a:r>
          </a:p>
          <a:p>
            <a:r>
              <a:rPr lang="en-US" altLang="en-US" sz="1600" b="1">
                <a:latin typeface="Courier New" pitchFamily="49" charset="0"/>
              </a:rPr>
              <a:t> Take up smoking,      1 point</a:t>
            </a:r>
          </a:p>
          <a:p>
            <a:r>
              <a:rPr lang="en-US" altLang="en-US" sz="1600" b="1">
                <a:latin typeface="Courier New" pitchFamily="49" charset="0"/>
              </a:rPr>
              <a:t> Lose weight,          1 point</a:t>
            </a:r>
          </a:p>
          <a:p>
            <a:r>
              <a:rPr lang="en-US" altLang="en-US" sz="2000"/>
              <a:t>D(Marge,Selma) = </a:t>
            </a:r>
            <a:r>
              <a:rPr lang="en-US" altLang="en-US" sz="2000" b="1"/>
              <a:t>5</a:t>
            </a:r>
          </a:p>
        </p:txBody>
      </p:sp>
      <p:sp>
        <p:nvSpPr>
          <p:cNvPr id="41991" name="Text Box 18"/>
          <p:cNvSpPr txBox="1">
            <a:spLocks noChangeArrowheads="1"/>
          </p:cNvSpPr>
          <p:nvPr/>
        </p:nvSpPr>
        <p:spPr bwMode="auto">
          <a:xfrm>
            <a:off x="7340600" y="5162551"/>
            <a:ext cx="33274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2000">
                <a:latin typeface="Helvetica" pitchFamily="-111" charset="0"/>
              </a:rPr>
              <a:t>This is called the “edit distance” or the “transformation distance”</a:t>
            </a:r>
          </a:p>
          <a:p>
            <a:endParaRPr lang="en-US" altLang="en-US" sz="2800"/>
          </a:p>
        </p:txBody>
      </p:sp>
      <p:sp>
        <p:nvSpPr>
          <p:cNvPr id="41992" name="TextBox 18"/>
          <p:cNvSpPr txBox="1">
            <a:spLocks noChangeArrowheads="1"/>
          </p:cNvSpPr>
          <p:nvPr/>
        </p:nvSpPr>
        <p:spPr bwMode="auto">
          <a:xfrm>
            <a:off x="1524001" y="64881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852206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315076" y="0"/>
            <a:ext cx="4352925" cy="685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11" name="Rectangle 3"/>
          <p:cNvSpPr>
            <a:spLocks noChangeArrowheads="1"/>
          </p:cNvSpPr>
          <p:nvPr/>
        </p:nvSpPr>
        <p:spPr bwMode="auto">
          <a:xfrm>
            <a:off x="7123113" y="3006725"/>
            <a:ext cx="16510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600" b="1">
                <a:latin typeface="Courier New" pitchFamily="49" charset="0"/>
              </a:rPr>
              <a:t>Peter</a:t>
            </a:r>
          </a:p>
          <a:p>
            <a:endParaRPr lang="en-US" altLang="en-US" sz="3600" b="1">
              <a:latin typeface="Courier New" pitchFamily="49" charset="0"/>
            </a:endParaRPr>
          </a:p>
          <a:p>
            <a:r>
              <a:rPr lang="en-US" altLang="en-US" sz="3200" b="1">
                <a:latin typeface="Courier New" pitchFamily="49" charset="0"/>
              </a:rPr>
              <a:t>Piter</a:t>
            </a:r>
          </a:p>
          <a:p>
            <a:endParaRPr lang="en-US" altLang="en-US" sz="3200" b="1">
              <a:latin typeface="Courier New" pitchFamily="49" charset="0"/>
            </a:endParaRPr>
          </a:p>
          <a:p>
            <a:r>
              <a:rPr lang="en-US" altLang="en-US" sz="3200" b="1">
                <a:latin typeface="Courier New" pitchFamily="49" charset="0"/>
              </a:rPr>
              <a:t>Pioter</a:t>
            </a:r>
          </a:p>
          <a:p>
            <a:endParaRPr lang="en-US" altLang="en-US" sz="3200" b="1">
              <a:latin typeface="Courier New" pitchFamily="49" charset="0"/>
            </a:endParaRPr>
          </a:p>
          <a:p>
            <a:r>
              <a:rPr lang="en-US" altLang="en-US" sz="3600" b="1">
                <a:latin typeface="Courier New" pitchFamily="49" charset="0"/>
              </a:rPr>
              <a:t>Piotr</a:t>
            </a:r>
          </a:p>
        </p:txBody>
      </p:sp>
      <p:sp>
        <p:nvSpPr>
          <p:cNvPr id="43012" name="Line 4"/>
          <p:cNvSpPr>
            <a:spLocks noChangeShapeType="1"/>
          </p:cNvSpPr>
          <p:nvPr/>
        </p:nvSpPr>
        <p:spPr bwMode="auto">
          <a:xfrm>
            <a:off x="7680326" y="3527425"/>
            <a:ext cx="9525" cy="609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3" name="Line 5"/>
          <p:cNvSpPr>
            <a:spLocks noChangeShapeType="1"/>
          </p:cNvSpPr>
          <p:nvPr/>
        </p:nvSpPr>
        <p:spPr bwMode="auto">
          <a:xfrm flipH="1">
            <a:off x="7842251" y="4613276"/>
            <a:ext cx="9525" cy="6191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4" name="Line 6"/>
          <p:cNvSpPr>
            <a:spLocks noChangeShapeType="1"/>
          </p:cNvSpPr>
          <p:nvPr/>
        </p:nvSpPr>
        <p:spPr bwMode="auto">
          <a:xfrm>
            <a:off x="8347076" y="5641975"/>
            <a:ext cx="9525" cy="609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5" name="Text Box 7"/>
          <p:cNvSpPr txBox="1">
            <a:spLocks noChangeArrowheads="1"/>
          </p:cNvSpPr>
          <p:nvPr/>
        </p:nvSpPr>
        <p:spPr bwMode="auto">
          <a:xfrm>
            <a:off x="8359775" y="3713163"/>
            <a:ext cx="24753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solidFill>
                  <a:schemeClr val="bg2"/>
                </a:solidFill>
              </a:rPr>
              <a:t>Substitution (i for e) </a:t>
            </a:r>
          </a:p>
        </p:txBody>
      </p:sp>
      <p:sp>
        <p:nvSpPr>
          <p:cNvPr id="43016" name="Text Box 8"/>
          <p:cNvSpPr txBox="1">
            <a:spLocks noChangeArrowheads="1"/>
          </p:cNvSpPr>
          <p:nvPr/>
        </p:nvSpPr>
        <p:spPr bwMode="auto">
          <a:xfrm>
            <a:off x="8359776" y="4675188"/>
            <a:ext cx="16914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solidFill>
                  <a:schemeClr val="bg2"/>
                </a:solidFill>
              </a:rPr>
              <a:t>Insertion  (o) </a:t>
            </a:r>
          </a:p>
        </p:txBody>
      </p:sp>
      <p:sp>
        <p:nvSpPr>
          <p:cNvPr id="43017" name="Text Box 9"/>
          <p:cNvSpPr txBox="1">
            <a:spLocks noChangeArrowheads="1"/>
          </p:cNvSpPr>
          <p:nvPr/>
        </p:nvSpPr>
        <p:spPr bwMode="auto">
          <a:xfrm>
            <a:off x="8359775" y="5684838"/>
            <a:ext cx="16514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solidFill>
                  <a:schemeClr val="bg2"/>
                </a:solidFill>
              </a:rPr>
              <a:t>Deletion  (e) </a:t>
            </a:r>
          </a:p>
        </p:txBody>
      </p:sp>
      <p:sp>
        <p:nvSpPr>
          <p:cNvPr id="184330" name="Text Box 10"/>
          <p:cNvSpPr txBox="1">
            <a:spLocks noChangeArrowheads="1"/>
          </p:cNvSpPr>
          <p:nvPr/>
        </p:nvSpPr>
        <p:spPr bwMode="auto">
          <a:xfrm>
            <a:off x="1676400" y="1"/>
            <a:ext cx="4693914" cy="584775"/>
          </a:xfrm>
          <a:prstGeom prst="rect">
            <a:avLst/>
          </a:prstGeom>
          <a:noFill/>
          <a:ln w="9525">
            <a:noFill/>
            <a:miter lim="800000"/>
            <a:headEnd/>
            <a:tailEnd/>
          </a:ln>
          <a:effectLst/>
        </p:spPr>
        <p:txBody>
          <a:bodyPr wrap="none">
            <a:spAutoFit/>
          </a:bodyPr>
          <a:lstStyle/>
          <a:p>
            <a:pPr>
              <a:defRPr/>
            </a:pPr>
            <a:r>
              <a:rPr kumimoji="1" lang="en-US" sz="3200" b="1">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Edit Distance Example</a:t>
            </a:r>
            <a:r>
              <a:rPr kumimoji="1" lang="en-US" sz="3200"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 </a:t>
            </a:r>
          </a:p>
        </p:txBody>
      </p:sp>
      <p:sp>
        <p:nvSpPr>
          <p:cNvPr id="43019" name="Text Box 11"/>
          <p:cNvSpPr txBox="1">
            <a:spLocks noChangeArrowheads="1"/>
          </p:cNvSpPr>
          <p:nvPr/>
        </p:nvSpPr>
        <p:spPr bwMode="auto">
          <a:xfrm>
            <a:off x="1660526" y="755650"/>
            <a:ext cx="460851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It is possible to transform any string </a:t>
            </a:r>
            <a:r>
              <a:rPr lang="en-US" altLang="en-US" sz="2000" i="1"/>
              <a:t>Q</a:t>
            </a:r>
            <a:r>
              <a:rPr lang="en-US" altLang="en-US" sz="2000"/>
              <a:t> into string </a:t>
            </a:r>
            <a:r>
              <a:rPr lang="en-US" altLang="en-US" sz="2000" i="1"/>
              <a:t>C</a:t>
            </a:r>
            <a:r>
              <a:rPr lang="en-US" altLang="en-US" sz="2000"/>
              <a:t>, using only </a:t>
            </a:r>
            <a:r>
              <a:rPr lang="en-US" altLang="en-US" sz="2000" i="1"/>
              <a:t>Substitution</a:t>
            </a:r>
            <a:r>
              <a:rPr lang="en-US" altLang="en-US" sz="2000"/>
              <a:t>, </a:t>
            </a:r>
            <a:r>
              <a:rPr lang="en-US" altLang="en-US" sz="2000" i="1"/>
              <a:t>Insertion</a:t>
            </a:r>
            <a:r>
              <a:rPr lang="en-US" altLang="en-US" sz="2000"/>
              <a:t> and </a:t>
            </a:r>
            <a:r>
              <a:rPr lang="en-US" altLang="en-US" sz="2000" i="1"/>
              <a:t>Deletion</a:t>
            </a:r>
            <a:r>
              <a:rPr lang="en-US" altLang="en-US" sz="2000"/>
              <a:t>.</a:t>
            </a:r>
          </a:p>
          <a:p>
            <a:r>
              <a:rPr lang="en-US" altLang="en-US" sz="2000"/>
              <a:t>Assume that each of these operators has a cost associated with it.</a:t>
            </a:r>
          </a:p>
          <a:p>
            <a:endParaRPr lang="en-US" altLang="en-US" sz="2000"/>
          </a:p>
          <a:p>
            <a:r>
              <a:rPr lang="en-US" altLang="en-US" sz="2000"/>
              <a:t>The similarity between two strings can be defined as the cost of the cheapest transformation from </a:t>
            </a:r>
            <a:r>
              <a:rPr lang="en-US" altLang="en-US" sz="2000" i="1"/>
              <a:t>Q</a:t>
            </a:r>
            <a:r>
              <a:rPr lang="en-US" altLang="en-US" sz="2000"/>
              <a:t> to </a:t>
            </a:r>
            <a:r>
              <a:rPr lang="en-US" altLang="en-US" sz="2000" i="1"/>
              <a:t>C.</a:t>
            </a:r>
          </a:p>
          <a:p>
            <a:r>
              <a:rPr lang="en-US" altLang="en-US" sz="1400"/>
              <a:t> </a:t>
            </a:r>
            <a:r>
              <a:rPr lang="en-US" altLang="en-US" sz="1000">
                <a:solidFill>
                  <a:schemeClr val="bg2"/>
                </a:solidFill>
              </a:rPr>
              <a:t>Note that for now we have ignored the issue of how we can find this cheapest transformation</a:t>
            </a:r>
            <a:r>
              <a:rPr lang="en-US" altLang="en-US" sz="1600"/>
              <a:t>  </a:t>
            </a:r>
          </a:p>
          <a:p>
            <a:r>
              <a:rPr lang="en-US" altLang="en-US" sz="1600"/>
              <a:t> </a:t>
            </a:r>
          </a:p>
        </p:txBody>
      </p:sp>
      <p:sp>
        <p:nvSpPr>
          <p:cNvPr id="43020" name="Rectangle 12"/>
          <p:cNvSpPr>
            <a:spLocks noChangeArrowheads="1"/>
          </p:cNvSpPr>
          <p:nvPr/>
        </p:nvSpPr>
        <p:spPr bwMode="auto">
          <a:xfrm>
            <a:off x="6315076" y="1"/>
            <a:ext cx="4352925" cy="27717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21" name="Text Box 13"/>
          <p:cNvSpPr txBox="1">
            <a:spLocks noChangeArrowheads="1"/>
          </p:cNvSpPr>
          <p:nvPr/>
        </p:nvSpPr>
        <p:spPr bwMode="auto">
          <a:xfrm>
            <a:off x="6451601" y="214313"/>
            <a:ext cx="40735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How similar are the names “Peter” and “Piotr”?</a:t>
            </a:r>
          </a:p>
          <a:p>
            <a:r>
              <a:rPr lang="en-US" altLang="en-US" sz="1600"/>
              <a:t>Assume the following cost function 	</a:t>
            </a:r>
            <a:r>
              <a:rPr lang="en-US" altLang="en-US" sz="1600" i="1"/>
              <a:t>Substitution	           </a:t>
            </a:r>
            <a:r>
              <a:rPr lang="en-US" altLang="en-US" sz="1600"/>
              <a:t>1 Unit</a:t>
            </a:r>
          </a:p>
          <a:p>
            <a:pPr algn="r"/>
            <a:r>
              <a:rPr lang="en-US" altLang="en-US" sz="1600" i="1"/>
              <a:t>Insertion		</a:t>
            </a:r>
            <a:r>
              <a:rPr lang="en-US" altLang="en-US" sz="1600"/>
              <a:t>1 Unit</a:t>
            </a:r>
          </a:p>
          <a:p>
            <a:pPr algn="r"/>
            <a:r>
              <a:rPr lang="en-US" altLang="en-US" sz="1600" i="1"/>
              <a:t>Deletion</a:t>
            </a:r>
            <a:r>
              <a:rPr lang="en-US" altLang="en-US" sz="1600"/>
              <a:t>		1 Unit</a:t>
            </a:r>
          </a:p>
          <a:p>
            <a:endParaRPr lang="en-US" altLang="en-US" sz="2000"/>
          </a:p>
          <a:p>
            <a:r>
              <a:rPr lang="en-US" altLang="en-US" sz="2000" i="1"/>
              <a:t>D</a:t>
            </a:r>
            <a:r>
              <a:rPr lang="en-US" altLang="en-US" sz="2000"/>
              <a:t>(</a:t>
            </a:r>
            <a:r>
              <a:rPr lang="en-US" altLang="en-US" sz="2000" b="1">
                <a:latin typeface="Courier New" pitchFamily="49" charset="0"/>
              </a:rPr>
              <a:t>Peter</a:t>
            </a:r>
            <a:r>
              <a:rPr lang="en-US" altLang="en-US" sz="2000">
                <a:latin typeface="Courier New" pitchFamily="49" charset="0"/>
              </a:rPr>
              <a:t>,</a:t>
            </a:r>
            <a:r>
              <a:rPr lang="en-US" altLang="en-US" sz="2000" b="1">
                <a:latin typeface="Courier New" pitchFamily="49" charset="0"/>
              </a:rPr>
              <a:t>Piotr</a:t>
            </a:r>
            <a:r>
              <a:rPr lang="en-US" altLang="en-US" sz="2000"/>
              <a:t>) is 3</a:t>
            </a:r>
            <a:endParaRPr lang="en-US" altLang="en-US"/>
          </a:p>
        </p:txBody>
      </p:sp>
      <p:sp>
        <p:nvSpPr>
          <p:cNvPr id="43022" name="Line 14"/>
          <p:cNvSpPr>
            <a:spLocks noChangeShapeType="1"/>
          </p:cNvSpPr>
          <p:nvPr/>
        </p:nvSpPr>
        <p:spPr bwMode="auto">
          <a:xfrm>
            <a:off x="1936751" y="5589588"/>
            <a:ext cx="4371975" cy="0"/>
          </a:xfrm>
          <a:prstGeom prst="line">
            <a:avLst/>
          </a:prstGeom>
          <a:noFill/>
          <a:ln w="444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3023" name="Group 15"/>
          <p:cNvGrpSpPr>
            <a:grpSpLocks/>
          </p:cNvGrpSpPr>
          <p:nvPr/>
        </p:nvGrpSpPr>
        <p:grpSpPr bwMode="auto">
          <a:xfrm>
            <a:off x="2046288" y="3763964"/>
            <a:ext cx="3930650" cy="1639887"/>
            <a:chOff x="215" y="2808"/>
            <a:chExt cx="1887" cy="971"/>
          </a:xfrm>
        </p:grpSpPr>
        <p:sp>
          <p:nvSpPr>
            <p:cNvPr id="43035" name="Rectangle 16"/>
            <p:cNvSpPr>
              <a:spLocks noChangeArrowheads="1"/>
            </p:cNvSpPr>
            <p:nvPr/>
          </p:nvSpPr>
          <p:spPr bwMode="auto">
            <a:xfrm>
              <a:off x="215" y="3634"/>
              <a:ext cx="271" cy="14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36" name="Rectangle 17"/>
            <p:cNvSpPr>
              <a:spLocks noChangeArrowheads="1"/>
            </p:cNvSpPr>
            <p:nvPr/>
          </p:nvSpPr>
          <p:spPr bwMode="auto">
            <a:xfrm>
              <a:off x="757" y="3497"/>
              <a:ext cx="271" cy="2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37" name="Rectangle 18"/>
            <p:cNvSpPr>
              <a:spLocks noChangeArrowheads="1"/>
            </p:cNvSpPr>
            <p:nvPr/>
          </p:nvSpPr>
          <p:spPr bwMode="auto">
            <a:xfrm>
              <a:off x="1571" y="3497"/>
              <a:ext cx="261" cy="2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38" name="Freeform 19"/>
            <p:cNvSpPr>
              <a:spLocks/>
            </p:cNvSpPr>
            <p:nvPr/>
          </p:nvSpPr>
          <p:spPr bwMode="auto">
            <a:xfrm>
              <a:off x="893" y="3397"/>
              <a:ext cx="407" cy="382"/>
            </a:xfrm>
            <a:custGeom>
              <a:avLst/>
              <a:gdLst>
                <a:gd name="T0" fmla="*/ 0 w 234"/>
                <a:gd name="T1" fmla="*/ 100 h 252"/>
                <a:gd name="T2" fmla="*/ 0 w 234"/>
                <a:gd name="T3" fmla="*/ 0 h 252"/>
                <a:gd name="T4" fmla="*/ 407 w 234"/>
                <a:gd name="T5" fmla="*/ 0 h 252"/>
                <a:gd name="T6" fmla="*/ 407 w 234"/>
                <a:gd name="T7" fmla="*/ 382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9" name="Freeform 20"/>
            <p:cNvSpPr>
              <a:spLocks/>
            </p:cNvSpPr>
            <p:nvPr/>
          </p:nvSpPr>
          <p:spPr bwMode="auto">
            <a:xfrm>
              <a:off x="1091" y="3251"/>
              <a:ext cx="616" cy="246"/>
            </a:xfrm>
            <a:custGeom>
              <a:avLst/>
              <a:gdLst>
                <a:gd name="T0" fmla="*/ 0 w 354"/>
                <a:gd name="T1" fmla="*/ 146 h 162"/>
                <a:gd name="T2" fmla="*/ 0 w 354"/>
                <a:gd name="T3" fmla="*/ 0 h 162"/>
                <a:gd name="T4" fmla="*/ 616 w 354"/>
                <a:gd name="T5" fmla="*/ 0 h 162"/>
                <a:gd name="T6" fmla="*/ 616 w 354"/>
                <a:gd name="T7" fmla="*/ 246 h 162"/>
                <a:gd name="T8" fmla="*/ 0 60000 65536"/>
                <a:gd name="T9" fmla="*/ 0 60000 65536"/>
                <a:gd name="T10" fmla="*/ 0 60000 65536"/>
                <a:gd name="T11" fmla="*/ 0 60000 65536"/>
                <a:gd name="T12" fmla="*/ 0 w 354"/>
                <a:gd name="T13" fmla="*/ 0 h 162"/>
                <a:gd name="T14" fmla="*/ 354 w 354"/>
                <a:gd name="T15" fmla="*/ 162 h 162"/>
              </a:gdLst>
              <a:ahLst/>
              <a:cxnLst>
                <a:cxn ang="T8">
                  <a:pos x="T0" y="T1"/>
                </a:cxn>
                <a:cxn ang="T9">
                  <a:pos x="T2" y="T3"/>
                </a:cxn>
                <a:cxn ang="T10">
                  <a:pos x="T4" y="T5"/>
                </a:cxn>
                <a:cxn ang="T11">
                  <a:pos x="T6" y="T7"/>
                </a:cxn>
              </a:cxnLst>
              <a:rect l="T12" t="T13" r="T14" b="T15"/>
              <a:pathLst>
                <a:path w="354" h="162">
                  <a:moveTo>
                    <a:pt x="0" y="96"/>
                  </a:moveTo>
                  <a:lnTo>
                    <a:pt x="0" y="0"/>
                  </a:lnTo>
                  <a:lnTo>
                    <a:pt x="354" y="0"/>
                  </a:lnTo>
                  <a:lnTo>
                    <a:pt x="354" y="16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0" name="Freeform 21"/>
            <p:cNvSpPr>
              <a:spLocks/>
            </p:cNvSpPr>
            <p:nvPr/>
          </p:nvSpPr>
          <p:spPr bwMode="auto">
            <a:xfrm>
              <a:off x="351" y="3059"/>
              <a:ext cx="1043" cy="575"/>
            </a:xfrm>
            <a:custGeom>
              <a:avLst/>
              <a:gdLst>
                <a:gd name="T0" fmla="*/ 1043 w 600"/>
                <a:gd name="T1" fmla="*/ 192 h 378"/>
                <a:gd name="T2" fmla="*/ 1043 w 600"/>
                <a:gd name="T3" fmla="*/ 0 h 378"/>
                <a:gd name="T4" fmla="*/ 0 w 600"/>
                <a:gd name="T5" fmla="*/ 0 h 378"/>
                <a:gd name="T6" fmla="*/ 0 w 600"/>
                <a:gd name="T7" fmla="*/ 575 h 378"/>
                <a:gd name="T8" fmla="*/ 0 60000 65536"/>
                <a:gd name="T9" fmla="*/ 0 60000 65536"/>
                <a:gd name="T10" fmla="*/ 0 60000 65536"/>
                <a:gd name="T11" fmla="*/ 0 60000 65536"/>
                <a:gd name="T12" fmla="*/ 0 w 600"/>
                <a:gd name="T13" fmla="*/ 0 h 378"/>
                <a:gd name="T14" fmla="*/ 600 w 600"/>
                <a:gd name="T15" fmla="*/ 378 h 378"/>
              </a:gdLst>
              <a:ahLst/>
              <a:cxnLst>
                <a:cxn ang="T8">
                  <a:pos x="T0" y="T1"/>
                </a:cxn>
                <a:cxn ang="T9">
                  <a:pos x="T2" y="T3"/>
                </a:cxn>
                <a:cxn ang="T10">
                  <a:pos x="T4" y="T5"/>
                </a:cxn>
                <a:cxn ang="T11">
                  <a:pos x="T6" y="T7"/>
                </a:cxn>
              </a:cxnLst>
              <a:rect l="T12" t="T13" r="T14" b="T15"/>
              <a:pathLst>
                <a:path w="600" h="378">
                  <a:moveTo>
                    <a:pt x="600" y="126"/>
                  </a:moveTo>
                  <a:lnTo>
                    <a:pt x="600" y="0"/>
                  </a:lnTo>
                  <a:lnTo>
                    <a:pt x="0" y="0"/>
                  </a:lnTo>
                  <a:lnTo>
                    <a:pt x="0" y="37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1" name="Freeform 22"/>
            <p:cNvSpPr>
              <a:spLocks/>
            </p:cNvSpPr>
            <p:nvPr/>
          </p:nvSpPr>
          <p:spPr bwMode="auto">
            <a:xfrm>
              <a:off x="872" y="2987"/>
              <a:ext cx="1230" cy="155"/>
            </a:xfrm>
            <a:custGeom>
              <a:avLst/>
              <a:gdLst>
                <a:gd name="T0" fmla="*/ 0 w 1038"/>
                <a:gd name="T1" fmla="*/ 73 h 102"/>
                <a:gd name="T2" fmla="*/ 0 w 1038"/>
                <a:gd name="T3" fmla="*/ 0 h 102"/>
                <a:gd name="T4" fmla="*/ 1230 w 1038"/>
                <a:gd name="T5" fmla="*/ 0 h 102"/>
                <a:gd name="T6" fmla="*/ 1230 w 1038"/>
                <a:gd name="T7" fmla="*/ 155 h 102"/>
                <a:gd name="T8" fmla="*/ 0 60000 65536"/>
                <a:gd name="T9" fmla="*/ 0 60000 65536"/>
                <a:gd name="T10" fmla="*/ 0 60000 65536"/>
                <a:gd name="T11" fmla="*/ 0 60000 65536"/>
                <a:gd name="T12" fmla="*/ 0 w 1038"/>
                <a:gd name="T13" fmla="*/ 0 h 102"/>
                <a:gd name="T14" fmla="*/ 1038 w 1038"/>
                <a:gd name="T15" fmla="*/ 102 h 102"/>
              </a:gdLst>
              <a:ahLst/>
              <a:cxnLst>
                <a:cxn ang="T8">
                  <a:pos x="T0" y="T1"/>
                </a:cxn>
                <a:cxn ang="T9">
                  <a:pos x="T2" y="T3"/>
                </a:cxn>
                <a:cxn ang="T10">
                  <a:pos x="T4" y="T5"/>
                </a:cxn>
                <a:cxn ang="T11">
                  <a:pos x="T6" y="T7"/>
                </a:cxn>
              </a:cxnLst>
              <a:rect l="T12" t="T13" r="T14" b="T15"/>
              <a:pathLst>
                <a:path w="1038" h="102">
                  <a:moveTo>
                    <a:pt x="0" y="48"/>
                  </a:moveTo>
                  <a:lnTo>
                    <a:pt x="0" y="0"/>
                  </a:lnTo>
                  <a:lnTo>
                    <a:pt x="1038" y="0"/>
                  </a:lnTo>
                  <a:lnTo>
                    <a:pt x="1038" y="10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2" name="Line 23"/>
            <p:cNvSpPr>
              <a:spLocks noChangeShapeType="1"/>
            </p:cNvSpPr>
            <p:nvPr/>
          </p:nvSpPr>
          <p:spPr bwMode="auto">
            <a:xfrm>
              <a:off x="1774" y="2808"/>
              <a:ext cx="0" cy="18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3" name="Line 24"/>
            <p:cNvSpPr>
              <a:spLocks noChangeShapeType="1"/>
            </p:cNvSpPr>
            <p:nvPr/>
          </p:nvSpPr>
          <p:spPr bwMode="auto">
            <a:xfrm>
              <a:off x="2101" y="2989"/>
              <a:ext cx="0" cy="77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024" name="Line 25"/>
          <p:cNvSpPr>
            <a:spLocks noChangeShapeType="1"/>
          </p:cNvSpPr>
          <p:nvPr/>
        </p:nvSpPr>
        <p:spPr bwMode="auto">
          <a:xfrm>
            <a:off x="1676400" y="5395913"/>
            <a:ext cx="4578350" cy="0"/>
          </a:xfrm>
          <a:prstGeom prst="line">
            <a:avLst/>
          </a:prstGeom>
          <a:noFill/>
          <a:ln w="444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3025" name="Group 26"/>
          <p:cNvGrpSpPr>
            <a:grpSpLocks/>
          </p:cNvGrpSpPr>
          <p:nvPr/>
        </p:nvGrpSpPr>
        <p:grpSpPr bwMode="auto">
          <a:xfrm>
            <a:off x="1644652" y="5159381"/>
            <a:ext cx="4513263" cy="1135063"/>
            <a:chOff x="12" y="3551"/>
            <a:chExt cx="2843" cy="715"/>
          </a:xfrm>
        </p:grpSpPr>
        <p:sp>
          <p:nvSpPr>
            <p:cNvPr id="43027" name="Rectangle 27"/>
            <p:cNvSpPr>
              <a:spLocks noChangeArrowheads="1"/>
            </p:cNvSpPr>
            <p:nvPr/>
          </p:nvSpPr>
          <p:spPr bwMode="auto">
            <a:xfrm rot="17665095">
              <a:off x="-118" y="3700"/>
              <a:ext cx="56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Piotr</a:t>
              </a:r>
            </a:p>
          </p:txBody>
        </p:sp>
        <p:sp>
          <p:nvSpPr>
            <p:cNvPr id="43028" name="Rectangle 28"/>
            <p:cNvSpPr>
              <a:spLocks noChangeArrowheads="1"/>
            </p:cNvSpPr>
            <p:nvPr/>
          </p:nvSpPr>
          <p:spPr bwMode="auto">
            <a:xfrm rot="17653022">
              <a:off x="271" y="3720"/>
              <a:ext cx="62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Pyotr</a:t>
              </a:r>
            </a:p>
          </p:txBody>
        </p:sp>
        <p:sp>
          <p:nvSpPr>
            <p:cNvPr id="43029" name="Rectangle 29"/>
            <p:cNvSpPr>
              <a:spLocks noChangeArrowheads="1"/>
            </p:cNvSpPr>
            <p:nvPr/>
          </p:nvSpPr>
          <p:spPr bwMode="auto">
            <a:xfrm rot="17671536">
              <a:off x="589" y="3759"/>
              <a:ext cx="7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Petros</a:t>
              </a:r>
            </a:p>
          </p:txBody>
        </p:sp>
        <p:sp>
          <p:nvSpPr>
            <p:cNvPr id="43030" name="Rectangle 30"/>
            <p:cNvSpPr>
              <a:spLocks noChangeArrowheads="1"/>
            </p:cNvSpPr>
            <p:nvPr/>
          </p:nvSpPr>
          <p:spPr bwMode="auto">
            <a:xfrm rot="17677189">
              <a:off x="997" y="3743"/>
              <a:ext cx="6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Pietro</a:t>
              </a:r>
            </a:p>
          </p:txBody>
        </p:sp>
        <p:sp>
          <p:nvSpPr>
            <p:cNvPr id="43031" name="Rectangle 31"/>
            <p:cNvSpPr>
              <a:spLocks noChangeArrowheads="1"/>
            </p:cNvSpPr>
            <p:nvPr/>
          </p:nvSpPr>
          <p:spPr bwMode="auto">
            <a:xfrm rot="17654038">
              <a:off x="1425" y="3718"/>
              <a:ext cx="5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Pedro</a:t>
              </a:r>
            </a:p>
          </p:txBody>
        </p:sp>
        <p:sp>
          <p:nvSpPr>
            <p:cNvPr id="43032" name="Rectangle 32"/>
            <p:cNvSpPr>
              <a:spLocks noChangeArrowheads="1"/>
            </p:cNvSpPr>
            <p:nvPr/>
          </p:nvSpPr>
          <p:spPr bwMode="auto">
            <a:xfrm rot="17668660">
              <a:off x="1633" y="3741"/>
              <a:ext cx="67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Pierre</a:t>
              </a:r>
            </a:p>
          </p:txBody>
        </p:sp>
        <p:sp>
          <p:nvSpPr>
            <p:cNvPr id="43033" name="Rectangle 33"/>
            <p:cNvSpPr>
              <a:spLocks noChangeArrowheads="1"/>
            </p:cNvSpPr>
            <p:nvPr/>
          </p:nvSpPr>
          <p:spPr bwMode="auto">
            <a:xfrm rot="17650917">
              <a:off x="2036" y="3714"/>
              <a:ext cx="61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Piero</a:t>
              </a:r>
            </a:p>
          </p:txBody>
        </p:sp>
        <p:sp>
          <p:nvSpPr>
            <p:cNvPr id="43034" name="Rectangle 34"/>
            <p:cNvSpPr>
              <a:spLocks noChangeArrowheads="1"/>
            </p:cNvSpPr>
            <p:nvPr/>
          </p:nvSpPr>
          <p:spPr bwMode="auto">
            <a:xfrm rot="17649877">
              <a:off x="2398" y="3708"/>
              <a:ext cx="60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Peter</a:t>
              </a:r>
            </a:p>
          </p:txBody>
        </p:sp>
      </p:grpSp>
      <p:sp>
        <p:nvSpPr>
          <p:cNvPr id="43026" name="TextBox 34"/>
          <p:cNvSpPr txBox="1">
            <a:spLocks noChangeArrowheads="1"/>
          </p:cNvSpPr>
          <p:nvPr/>
        </p:nvSpPr>
        <p:spPr bwMode="auto">
          <a:xfrm>
            <a:off x="1524001" y="6488114"/>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96906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2895600" y="1219200"/>
            <a:ext cx="65659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What distance metric did k-means use?</a:t>
            </a:r>
          </a:p>
          <a:p>
            <a:endParaRPr lang="en-US" altLang="en-US"/>
          </a:p>
          <a:p>
            <a:r>
              <a:rPr lang="en-US" altLang="en-US"/>
              <a:t>What assumptions is it making about the data?</a:t>
            </a:r>
          </a:p>
          <a:p>
            <a:endParaRPr lang="en-US" altLang="en-US"/>
          </a:p>
          <a:p>
            <a:endParaRPr lang="en-US" altLang="en-US"/>
          </a:p>
        </p:txBody>
      </p:sp>
    </p:spTree>
    <p:extLst>
      <p:ext uri="{BB962C8B-B14F-4D97-AF65-F5344CB8AC3E}">
        <p14:creationId xmlns:p14="http://schemas.microsoft.com/office/powerpoint/2010/main" val="1818734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52625" y="114300"/>
            <a:ext cx="7620000" cy="1562100"/>
          </a:xfrm>
        </p:spPr>
        <p:txBody>
          <a:bodyPr>
            <a:normAutofit fontScale="90000"/>
          </a:bodyPr>
          <a:lstStyle/>
          <a:p>
            <a:r>
              <a:rPr lang="en-US" altLang="en-US"/>
              <a:t>Partition Algorithm 2: Using a Euclidean Distance Threshold to Define Clusters</a:t>
            </a:r>
          </a:p>
        </p:txBody>
      </p:sp>
      <p:pic>
        <p:nvPicPr>
          <p:cNvPr id="45059" name="Picture 5" descr="5MQ6cT.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91440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4364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altLang="en-US"/>
              <a:t>But should we use Euclidean Distance?</a:t>
            </a:r>
          </a:p>
        </p:txBody>
      </p:sp>
      <p:pic>
        <p:nvPicPr>
          <p:cNvPr id="46083" name="Picture 5" descr="Or3F0o.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1" y="1247775"/>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6"/>
          <p:cNvSpPr txBox="1">
            <a:spLocks noChangeArrowheads="1"/>
          </p:cNvSpPr>
          <p:nvPr/>
        </p:nvSpPr>
        <p:spPr bwMode="auto">
          <a:xfrm>
            <a:off x="2209801" y="1447801"/>
            <a:ext cx="837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Good if data is isotropic and spread evenly along all directions</a:t>
            </a:r>
          </a:p>
          <a:p>
            <a:endParaRPr lang="en-US" altLang="en-US" sz="2000"/>
          </a:p>
          <a:p>
            <a:r>
              <a:rPr lang="en-US" altLang="en-US" sz="2000"/>
              <a:t>Not invariant to linear transformations, or any transformation</a:t>
            </a:r>
          </a:p>
          <a:p>
            <a:r>
              <a:rPr lang="en-US" altLang="en-US" sz="2000"/>
              <a:t>that distorts distance relationships</a:t>
            </a:r>
          </a:p>
        </p:txBody>
      </p:sp>
    </p:spTree>
    <p:extLst>
      <p:ext uri="{BB962C8B-B14F-4D97-AF65-F5344CB8AC3E}">
        <p14:creationId xmlns:p14="http://schemas.microsoft.com/office/powerpoint/2010/main" val="182684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buFont typeface="Futura Bk" charset="0"/>
              <a:buNone/>
              <a:defRPr/>
            </a:pPr>
            <a:r>
              <a:rPr lang="en-US" dirty="0">
                <a:cs typeface="+mj-cs"/>
              </a:rPr>
              <a:t>Is normalization desirable?</a:t>
            </a:r>
          </a:p>
        </p:txBody>
      </p:sp>
      <p:pic>
        <p:nvPicPr>
          <p:cNvPr id="47107" name="Picture 3" descr="fig-6-10.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514600"/>
            <a:ext cx="684847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367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524000" y="152400"/>
            <a:ext cx="9144000" cy="533400"/>
          </a:xfrm>
        </p:spPr>
        <p:txBody>
          <a:bodyPr>
            <a:normAutofit fontScale="90000"/>
          </a:bodyPr>
          <a:lstStyle/>
          <a:p>
            <a:pPr eaLnBrk="1" hangingPunct="1"/>
            <a:r>
              <a:rPr lang="en-US" altLang="hu-HU" sz="4000"/>
              <a:t>Distances: Quantitative Variables</a:t>
            </a:r>
          </a:p>
        </p:txBody>
      </p:sp>
      <p:pic>
        <p:nvPicPr>
          <p:cNvPr id="10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975" y="1066801"/>
            <a:ext cx="49720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6" y="4181476"/>
            <a:ext cx="44481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257800"/>
            <a:ext cx="5143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8"/>
          <p:cNvSpPr txBox="1">
            <a:spLocks noChangeArrowheads="1"/>
          </p:cNvSpPr>
          <p:nvPr/>
        </p:nvSpPr>
        <p:spPr bwMode="auto">
          <a:xfrm rot="16200000">
            <a:off x="1551782" y="3248819"/>
            <a:ext cx="183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hu-HU"/>
              <a:t>Some examples</a:t>
            </a:r>
          </a:p>
        </p:txBody>
      </p:sp>
      <p:graphicFrame>
        <p:nvGraphicFramePr>
          <p:cNvPr id="1026" name="Object 6"/>
          <p:cNvGraphicFramePr>
            <a:graphicFrameLocks noChangeAspect="1"/>
          </p:cNvGraphicFramePr>
          <p:nvPr/>
        </p:nvGraphicFramePr>
        <p:xfrm>
          <a:off x="9067800" y="1981200"/>
          <a:ext cx="1428750" cy="381000"/>
        </p:xfrm>
        <a:graphic>
          <a:graphicData uri="http://schemas.openxmlformats.org/presentationml/2006/ole">
            <mc:AlternateContent xmlns:mc="http://schemas.openxmlformats.org/markup-compatibility/2006">
              <mc:Choice xmlns:v="urn:schemas-microsoft-com:vml" Requires="v">
                <p:oleObj name="Equation" r:id="rId5" imgW="952200" imgH="253800" progId="Equation.3">
                  <p:embed/>
                </p:oleObj>
              </mc:Choice>
              <mc:Fallback>
                <p:oleObj name="Equation" r:id="rId5" imgW="952200" imgH="253800" progId="Equation.3">
                  <p:embed/>
                  <p:pic>
                    <p:nvPicPr>
                      <p:cNvPr id="102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800" y="1981200"/>
                        <a:ext cx="14287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 name="TextBox 11"/>
          <p:cNvSpPr txBox="1">
            <a:spLocks noChangeArrowheads="1"/>
          </p:cNvSpPr>
          <p:nvPr/>
        </p:nvSpPr>
        <p:spPr bwMode="auto">
          <a:xfrm>
            <a:off x="9144001" y="1600200"/>
            <a:ext cx="130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hu-HU"/>
              <a:t>Data point:</a:t>
            </a:r>
          </a:p>
        </p:txBody>
      </p:sp>
    </p:spTree>
    <p:extLst>
      <p:ext uri="{BB962C8B-B14F-4D97-AF65-F5344CB8AC3E}">
        <p14:creationId xmlns:p14="http://schemas.microsoft.com/office/powerpoint/2010/main" val="1429134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752600" y="274638"/>
            <a:ext cx="8763000" cy="1143000"/>
          </a:xfrm>
        </p:spPr>
        <p:txBody>
          <a:bodyPr>
            <a:normAutofit fontScale="90000"/>
          </a:bodyPr>
          <a:lstStyle/>
          <a:p>
            <a:pPr eaLnBrk="1" hangingPunct="1"/>
            <a:r>
              <a:rPr lang="en-US" altLang="hu-HU" sz="4000"/>
              <a:t>Distances: Ordinal and Categorical Variables</a:t>
            </a:r>
          </a:p>
        </p:txBody>
      </p:sp>
      <p:sp>
        <p:nvSpPr>
          <p:cNvPr id="2052" name="Content Placeholder 2"/>
          <p:cNvSpPr>
            <a:spLocks noGrp="1"/>
          </p:cNvSpPr>
          <p:nvPr>
            <p:ph idx="1"/>
          </p:nvPr>
        </p:nvSpPr>
        <p:spPr>
          <a:xfrm>
            <a:off x="1981200" y="2362201"/>
            <a:ext cx="8458200" cy="3763963"/>
          </a:xfrm>
        </p:spPr>
        <p:txBody>
          <a:bodyPr/>
          <a:lstStyle/>
          <a:p>
            <a:pPr eaLnBrk="1" hangingPunct="1"/>
            <a:r>
              <a:rPr lang="en-US" altLang="hu-HU" sz="2400"/>
              <a:t>Ordinal variables can be forced to lie within (0, 1) and then a quantitative metric can be applied:</a:t>
            </a:r>
          </a:p>
          <a:p>
            <a:pPr eaLnBrk="1" hangingPunct="1"/>
            <a:endParaRPr lang="en-US" altLang="hu-HU" sz="2400"/>
          </a:p>
          <a:p>
            <a:pPr eaLnBrk="1" hangingPunct="1"/>
            <a:endParaRPr lang="en-US" altLang="hu-HU" sz="2400"/>
          </a:p>
          <a:p>
            <a:pPr eaLnBrk="1" hangingPunct="1"/>
            <a:endParaRPr lang="en-US" altLang="hu-HU" sz="2400"/>
          </a:p>
          <a:p>
            <a:pPr eaLnBrk="1" hangingPunct="1"/>
            <a:r>
              <a:rPr lang="en-US" altLang="hu-HU" sz="2400"/>
              <a:t>For categorical variables, distances </a:t>
            </a:r>
            <a:r>
              <a:rPr lang="en-US" altLang="hu-HU" sz="2400">
                <a:solidFill>
                  <a:srgbClr val="FF0000"/>
                </a:solidFill>
              </a:rPr>
              <a:t>must be specified</a:t>
            </a:r>
            <a:r>
              <a:rPr lang="en-US" altLang="hu-HU" sz="2400"/>
              <a:t> by user between each pair of categories.</a:t>
            </a:r>
          </a:p>
        </p:txBody>
      </p:sp>
      <p:graphicFrame>
        <p:nvGraphicFramePr>
          <p:cNvPr id="2050" name="Object 2"/>
          <p:cNvGraphicFramePr>
            <a:graphicFrameLocks noChangeAspect="1"/>
          </p:cNvGraphicFramePr>
          <p:nvPr/>
        </p:nvGraphicFramePr>
        <p:xfrm>
          <a:off x="4953000" y="3429000"/>
          <a:ext cx="2819400" cy="787400"/>
        </p:xfrm>
        <a:graphic>
          <a:graphicData uri="http://schemas.openxmlformats.org/presentationml/2006/ole">
            <mc:AlternateContent xmlns:mc="http://schemas.openxmlformats.org/markup-compatibility/2006">
              <mc:Choice xmlns:v="urn:schemas-microsoft-com:vml" Requires="v">
                <p:oleObj name="Equation" r:id="rId2" imgW="1409400" imgH="393480" progId="Equation.3">
                  <p:embed/>
                </p:oleObj>
              </mc:Choice>
              <mc:Fallback>
                <p:oleObj name="Equation" r:id="rId2" imgW="1409400" imgH="393480" progId="Equation.3">
                  <p:embed/>
                  <p:pic>
                    <p:nvPicPr>
                      <p:cNvPr id="20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429000"/>
                        <a:ext cx="28194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64341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981200" y="152401"/>
            <a:ext cx="8229600" cy="792163"/>
          </a:xfrm>
        </p:spPr>
        <p:txBody>
          <a:bodyPr/>
          <a:lstStyle/>
          <a:p>
            <a:pPr eaLnBrk="1" hangingPunct="1"/>
            <a:r>
              <a:rPr lang="en-US" altLang="hu-HU"/>
              <a:t>Combining Distances</a:t>
            </a:r>
          </a:p>
        </p:txBody>
      </p:sp>
      <p:sp>
        <p:nvSpPr>
          <p:cNvPr id="3076" name="Content Placeholder 2"/>
          <p:cNvSpPr>
            <a:spLocks noGrp="1"/>
          </p:cNvSpPr>
          <p:nvPr>
            <p:ph idx="1"/>
          </p:nvPr>
        </p:nvSpPr>
        <p:spPr>
          <a:xfrm>
            <a:off x="1905000" y="1600201"/>
            <a:ext cx="8229600" cy="4525963"/>
          </a:xfrm>
        </p:spPr>
        <p:txBody>
          <a:bodyPr/>
          <a:lstStyle/>
          <a:p>
            <a:pPr eaLnBrk="1" hangingPunct="1"/>
            <a:r>
              <a:rPr lang="en-US" altLang="hu-HU"/>
              <a:t>Often weighted sum is used:</a:t>
            </a:r>
          </a:p>
        </p:txBody>
      </p:sp>
      <p:graphicFrame>
        <p:nvGraphicFramePr>
          <p:cNvPr id="3074" name="Object 2"/>
          <p:cNvGraphicFramePr>
            <a:graphicFrameLocks noChangeAspect="1"/>
          </p:cNvGraphicFramePr>
          <p:nvPr/>
        </p:nvGraphicFramePr>
        <p:xfrm>
          <a:off x="3276600" y="3048000"/>
          <a:ext cx="4789488" cy="762000"/>
        </p:xfrm>
        <a:graphic>
          <a:graphicData uri="http://schemas.openxmlformats.org/presentationml/2006/ole">
            <mc:AlternateContent xmlns:mc="http://schemas.openxmlformats.org/markup-compatibility/2006">
              <mc:Choice xmlns:v="urn:schemas-microsoft-com:vml" Requires="v">
                <p:oleObj name="Equation" r:id="rId2" imgW="2793960" imgH="444240" progId="Equation.3">
                  <p:embed/>
                </p:oleObj>
              </mc:Choice>
              <mc:Fallback>
                <p:oleObj name="Equation" r:id="rId2" imgW="2793960" imgH="444240" progId="Equation.3">
                  <p:embed/>
                  <p:pic>
                    <p:nvPicPr>
                      <p:cNvPr id="30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0"/>
                        <a:ext cx="478948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906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hu-HU"/>
              <a:t>Bagging</a:t>
            </a:r>
          </a:p>
        </p:txBody>
      </p:sp>
      <p:sp>
        <p:nvSpPr>
          <p:cNvPr id="5123" name="Rectangle 3"/>
          <p:cNvSpPr>
            <a:spLocks noGrp="1" noChangeArrowheads="1"/>
          </p:cNvSpPr>
          <p:nvPr>
            <p:ph type="body" idx="1"/>
          </p:nvPr>
        </p:nvSpPr>
        <p:spPr/>
        <p:txBody>
          <a:bodyPr>
            <a:normAutofit lnSpcReduction="10000"/>
          </a:bodyPr>
          <a:lstStyle/>
          <a:p>
            <a:pPr>
              <a:lnSpc>
                <a:spcPct val="90000"/>
              </a:lnSpc>
            </a:pPr>
            <a:r>
              <a:rPr lang="en-US" altLang="hu-HU" sz="2400"/>
              <a:t>Sampling with replacement</a:t>
            </a:r>
          </a:p>
          <a:p>
            <a:pPr>
              <a:lnSpc>
                <a:spcPct val="90000"/>
              </a:lnSpc>
            </a:pPr>
            <a:endParaRPr lang="en-US" altLang="hu-HU" sz="2400"/>
          </a:p>
          <a:p>
            <a:pPr>
              <a:lnSpc>
                <a:spcPct val="90000"/>
              </a:lnSpc>
            </a:pPr>
            <a:endParaRPr lang="en-US" altLang="hu-HU" sz="2400"/>
          </a:p>
          <a:p>
            <a:pPr>
              <a:lnSpc>
                <a:spcPct val="90000"/>
              </a:lnSpc>
            </a:pPr>
            <a:endParaRPr lang="en-US" altLang="hu-HU" sz="2400"/>
          </a:p>
          <a:p>
            <a:pPr>
              <a:lnSpc>
                <a:spcPct val="90000"/>
              </a:lnSpc>
            </a:pPr>
            <a:endParaRPr lang="en-US" altLang="hu-HU" sz="2400"/>
          </a:p>
          <a:p>
            <a:pPr>
              <a:lnSpc>
                <a:spcPct val="90000"/>
              </a:lnSpc>
            </a:pPr>
            <a:r>
              <a:rPr lang="en-US" altLang="hu-HU" sz="2400"/>
              <a:t>Build a classifier on each bootstrap sample</a:t>
            </a:r>
          </a:p>
          <a:p>
            <a:pPr>
              <a:lnSpc>
                <a:spcPct val="90000"/>
              </a:lnSpc>
            </a:pPr>
            <a:r>
              <a:rPr lang="en-US" altLang="hu-HU" sz="2400"/>
              <a:t>Each example has probability 1/N being selected</a:t>
            </a:r>
          </a:p>
          <a:p>
            <a:pPr>
              <a:lnSpc>
                <a:spcPct val="90000"/>
              </a:lnSpc>
            </a:pPr>
            <a:r>
              <a:rPr lang="en-US" altLang="hu-HU" sz="2400"/>
              <a:t>For an example not being selected after N times, the probability is (1 – 1/N)</a:t>
            </a:r>
            <a:r>
              <a:rPr lang="en-US" altLang="hu-HU" sz="2400" baseline="30000"/>
              <a:t>N </a:t>
            </a:r>
            <a:r>
              <a:rPr lang="en-US" altLang="hu-HU" sz="2400"/>
              <a:t>(when N is large, it is close to 1/e)</a:t>
            </a:r>
          </a:p>
          <a:p>
            <a:pPr>
              <a:lnSpc>
                <a:spcPct val="90000"/>
              </a:lnSpc>
            </a:pPr>
            <a:r>
              <a:rPr lang="en-US" altLang="hu-HU" sz="2400"/>
              <a:t>For an example being selected after N times, the probability is 1 – 1/e = 0.632</a:t>
            </a:r>
          </a:p>
          <a:p>
            <a:pPr>
              <a:lnSpc>
                <a:spcPct val="90000"/>
              </a:lnSpc>
            </a:pPr>
            <a:r>
              <a:rPr lang="en-US" altLang="hu-HU" sz="2400"/>
              <a:t>A bootstrap sample contains 63% of the original data</a:t>
            </a:r>
          </a:p>
        </p:txBody>
      </p:sp>
      <p:pic>
        <p:nvPicPr>
          <p:cNvPr id="5124" name="Picture 4"/>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2362200" y="2271714"/>
            <a:ext cx="7239000" cy="852487"/>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972127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buFont typeface="Futura Bk" charset="0"/>
              <a:buNone/>
              <a:defRPr/>
            </a:pPr>
            <a:r>
              <a:rPr lang="en-US" dirty="0">
                <a:cs typeface="+mj-cs"/>
              </a:rPr>
              <a:t>What is a good clustering?</a:t>
            </a:r>
          </a:p>
        </p:txBody>
      </p:sp>
      <p:pic>
        <p:nvPicPr>
          <p:cNvPr id="50179" name="Picture 4" descr="clustering-criteria-examples.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0025" y="2076450"/>
            <a:ext cx="6832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7015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71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hu-HU"/>
              <a:t>Boosting</a:t>
            </a:r>
          </a:p>
        </p:txBody>
      </p:sp>
      <p:sp>
        <p:nvSpPr>
          <p:cNvPr id="6147" name="Rectangle 3"/>
          <p:cNvSpPr>
            <a:spLocks noGrp="1" noChangeArrowheads="1"/>
          </p:cNvSpPr>
          <p:nvPr>
            <p:ph type="body" idx="1"/>
          </p:nvPr>
        </p:nvSpPr>
        <p:spPr/>
        <p:txBody>
          <a:bodyPr/>
          <a:lstStyle/>
          <a:p>
            <a:r>
              <a:rPr lang="en-US" altLang="hu-HU" dirty="0"/>
              <a:t>An iterative procedure to adaptively change distribution of training data by focusing more on previously misclassified records</a:t>
            </a:r>
          </a:p>
          <a:p>
            <a:pPr lvl="1"/>
            <a:r>
              <a:rPr lang="en-US" altLang="hu-HU" dirty="0"/>
              <a:t>Initially, all N records are assigned equal weights</a:t>
            </a:r>
          </a:p>
          <a:p>
            <a:pPr lvl="1"/>
            <a:r>
              <a:rPr lang="en-US" altLang="hu-HU" dirty="0"/>
              <a:t>Unlike bagging, weights may change at the end of boosting round</a:t>
            </a:r>
            <a:endParaRPr lang="hu-HU" altLang="hu-HU" dirty="0"/>
          </a:p>
          <a:p>
            <a:pPr lvl="2"/>
            <a:r>
              <a:rPr lang="hu-HU" altLang="hu-HU" dirty="0"/>
              <a:t>The </a:t>
            </a:r>
            <a:r>
              <a:rPr lang="hu-HU" altLang="hu-HU" dirty="0" err="1"/>
              <a:t>weigth</a:t>
            </a:r>
            <a:r>
              <a:rPr lang="hu-HU" altLang="hu-HU" dirty="0"/>
              <a:t> of </a:t>
            </a:r>
            <a:r>
              <a:rPr lang="hu-HU" altLang="hu-HU" dirty="0" err="1"/>
              <a:t>wrongly</a:t>
            </a:r>
            <a:r>
              <a:rPr lang="hu-HU" altLang="hu-HU" dirty="0"/>
              <a:t> </a:t>
            </a:r>
            <a:r>
              <a:rPr lang="hu-HU" altLang="hu-HU" dirty="0" err="1"/>
              <a:t>classified</a:t>
            </a:r>
            <a:r>
              <a:rPr lang="hu-HU" altLang="hu-HU" dirty="0"/>
              <a:t> </a:t>
            </a:r>
            <a:r>
              <a:rPr lang="hu-HU" altLang="hu-HU" dirty="0" err="1"/>
              <a:t>samples</a:t>
            </a:r>
            <a:r>
              <a:rPr lang="hu-HU" altLang="hu-HU" dirty="0"/>
              <a:t> is </a:t>
            </a:r>
            <a:r>
              <a:rPr lang="hu-HU" altLang="hu-HU" dirty="0" err="1"/>
              <a:t>increased</a:t>
            </a:r>
            <a:endParaRPr lang="hu-HU" altLang="hu-HU" dirty="0"/>
          </a:p>
          <a:p>
            <a:pPr lvl="2"/>
            <a:r>
              <a:rPr lang="hu-HU" altLang="hu-HU" dirty="0" err="1"/>
              <a:t>While</a:t>
            </a:r>
            <a:r>
              <a:rPr lang="hu-HU" altLang="hu-HU" dirty="0"/>
              <a:t> </a:t>
            </a:r>
            <a:r>
              <a:rPr lang="hu-HU" altLang="hu-HU" dirty="0" err="1"/>
              <a:t>for</a:t>
            </a:r>
            <a:r>
              <a:rPr lang="hu-HU" altLang="hu-HU" dirty="0"/>
              <a:t> </a:t>
            </a:r>
            <a:r>
              <a:rPr lang="hu-HU" altLang="hu-HU" dirty="0" err="1"/>
              <a:t>the</a:t>
            </a:r>
            <a:r>
              <a:rPr lang="hu-HU" altLang="hu-HU" dirty="0"/>
              <a:t> </a:t>
            </a:r>
            <a:r>
              <a:rPr lang="hu-HU" altLang="hu-HU" dirty="0" err="1"/>
              <a:t>correctly</a:t>
            </a:r>
            <a:r>
              <a:rPr lang="hu-HU" altLang="hu-HU" dirty="0"/>
              <a:t> </a:t>
            </a:r>
            <a:r>
              <a:rPr lang="hu-HU" altLang="hu-HU" dirty="0" err="1"/>
              <a:t>classified</a:t>
            </a:r>
            <a:r>
              <a:rPr lang="hu-HU" altLang="hu-HU" dirty="0"/>
              <a:t> </a:t>
            </a:r>
            <a:r>
              <a:rPr lang="hu-HU" altLang="hu-HU" dirty="0" err="1"/>
              <a:t>samples</a:t>
            </a:r>
            <a:r>
              <a:rPr lang="hu-HU" altLang="hu-HU" dirty="0"/>
              <a:t> </a:t>
            </a:r>
            <a:r>
              <a:rPr lang="hu-HU" altLang="hu-HU" dirty="0" err="1"/>
              <a:t>it</a:t>
            </a:r>
            <a:r>
              <a:rPr lang="hu-HU" altLang="hu-HU" dirty="0"/>
              <a:t> is </a:t>
            </a:r>
            <a:r>
              <a:rPr lang="hu-HU" altLang="hu-HU" dirty="0" err="1"/>
              <a:t>decreased</a:t>
            </a:r>
            <a:endParaRPr lang="en-US" altLang="hu-HU" dirty="0"/>
          </a:p>
        </p:txBody>
      </p:sp>
    </p:spTree>
    <p:extLst>
      <p:ext uri="{BB962C8B-B14F-4D97-AF65-F5344CB8AC3E}">
        <p14:creationId xmlns:p14="http://schemas.microsoft.com/office/powerpoint/2010/main" val="47063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hu-HU"/>
              <a:t>Boosting</a:t>
            </a:r>
          </a:p>
        </p:txBody>
      </p:sp>
      <p:sp>
        <p:nvSpPr>
          <p:cNvPr id="7171" name="Rectangle 3"/>
          <p:cNvSpPr>
            <a:spLocks noGrp="1" noChangeArrowheads="1"/>
          </p:cNvSpPr>
          <p:nvPr>
            <p:ph type="body" idx="1"/>
          </p:nvPr>
        </p:nvSpPr>
        <p:spPr>
          <a:xfrm>
            <a:off x="1981200" y="1412777"/>
            <a:ext cx="8229600" cy="4713387"/>
          </a:xfrm>
        </p:spPr>
        <p:txBody>
          <a:bodyPr/>
          <a:lstStyle/>
          <a:p>
            <a:r>
              <a:rPr lang="en-US" altLang="hu-HU" dirty="0"/>
              <a:t>Records that are wrongly classified will have their weights increased</a:t>
            </a:r>
          </a:p>
          <a:p>
            <a:r>
              <a:rPr lang="en-US" altLang="hu-HU" dirty="0"/>
              <a:t>Records that are classified correctly will have their weights decreased</a:t>
            </a:r>
          </a:p>
        </p:txBody>
      </p:sp>
      <p:pic>
        <p:nvPicPr>
          <p:cNvPr id="7172" name="Picture 4"/>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2057400" y="3594100"/>
            <a:ext cx="8077200" cy="9525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7173" name="Oval 5"/>
          <p:cNvSpPr>
            <a:spLocks noChangeArrowheads="1"/>
          </p:cNvSpPr>
          <p:nvPr/>
        </p:nvSpPr>
        <p:spPr bwMode="auto">
          <a:xfrm>
            <a:off x="42672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4" name="Oval 6"/>
          <p:cNvSpPr>
            <a:spLocks noChangeArrowheads="1"/>
          </p:cNvSpPr>
          <p:nvPr/>
        </p:nvSpPr>
        <p:spPr bwMode="auto">
          <a:xfrm>
            <a:off x="48768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5" name="Oval 7"/>
          <p:cNvSpPr>
            <a:spLocks noChangeArrowheads="1"/>
          </p:cNvSpPr>
          <p:nvPr/>
        </p:nvSpPr>
        <p:spPr bwMode="auto">
          <a:xfrm>
            <a:off x="66294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6" name="Oval 8"/>
          <p:cNvSpPr>
            <a:spLocks noChangeArrowheads="1"/>
          </p:cNvSpPr>
          <p:nvPr/>
        </p:nvSpPr>
        <p:spPr bwMode="auto">
          <a:xfrm>
            <a:off x="78486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7" name="Oval 9"/>
          <p:cNvSpPr>
            <a:spLocks noChangeArrowheads="1"/>
          </p:cNvSpPr>
          <p:nvPr/>
        </p:nvSpPr>
        <p:spPr bwMode="auto">
          <a:xfrm>
            <a:off x="96774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8" name="Text Box 10"/>
          <p:cNvSpPr txBox="1">
            <a:spLocks noChangeArrowheads="1"/>
          </p:cNvSpPr>
          <p:nvPr/>
        </p:nvSpPr>
        <p:spPr bwMode="auto">
          <a:xfrm>
            <a:off x="4953000" y="4813300"/>
            <a:ext cx="502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hu-HU"/>
              <a:t> Example 4 is hard to classify</a:t>
            </a:r>
          </a:p>
          <a:p>
            <a:pPr>
              <a:spcBef>
                <a:spcPct val="50000"/>
              </a:spcBef>
              <a:buFontTx/>
              <a:buChar char="•"/>
            </a:pPr>
            <a:r>
              <a:rPr lang="en-US" altLang="hu-HU"/>
              <a:t> Its weight is increased, therefore it is more likely to be chosen again in subsequent rounds</a:t>
            </a:r>
          </a:p>
        </p:txBody>
      </p:sp>
    </p:spTree>
    <p:extLst>
      <p:ext uri="{BB962C8B-B14F-4D97-AF65-F5344CB8AC3E}">
        <p14:creationId xmlns:p14="http://schemas.microsoft.com/office/powerpoint/2010/main" val="2098207781"/>
      </p:ext>
    </p:extLst>
  </p:cSld>
  <p:clrMapOvr>
    <a:masterClrMapping/>
  </p:clrMapOvr>
</p:sld>
</file>

<file path=ppt/theme/theme1.xml><?xml version="1.0" encoding="utf-8"?>
<a:theme xmlns:a="http://schemas.openxmlformats.org/drawingml/2006/main" name="Egyéni tervezé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E79E16FB-9E94-4A86-B2E9-3DCEA8C02F09}"/>
    </a:ext>
  </a:extLst>
</a:theme>
</file>

<file path=ppt/theme/theme2.xml><?xml version="1.0" encoding="utf-8"?>
<a:theme xmlns:a="http://schemas.openxmlformats.org/drawingml/2006/main" name="cnl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37644229-37D4-4547-AA00-C09893E9FA83}"/>
    </a:ext>
  </a:extLst>
</a:theme>
</file>

<file path=ppt/theme/theme3.xml><?xml version="1.0" encoding="utf-8"?>
<a:theme xmlns:a="http://schemas.openxmlformats.org/drawingml/2006/main" name="1_Egyéni tervezé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7E3A69BE-6C84-459F-B390-B934F2A42B8C}"/>
    </a:ext>
  </a:extLst>
</a:theme>
</file>

<file path=ppt/theme/theme4.xml><?xml version="1.0" encoding="utf-8"?>
<a:theme xmlns:a="http://schemas.openxmlformats.org/drawingml/2006/main" name="1_cnl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728CFFF3-AFC9-4271-B074-AEC7D577C703}"/>
    </a:ext>
  </a:extLst>
</a:theme>
</file>

<file path=ppt/theme/theme5.xml><?xml version="1.0" encoding="utf-8"?>
<a:theme xmlns:a="http://schemas.openxmlformats.org/drawingml/2006/main" name="2_Egyéni tervezé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6C0B4047-62E0-4B63-BA49-CD436448B253}"/>
    </a:ext>
  </a:extLst>
</a:theme>
</file>

<file path=ppt/theme/theme6.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63EF65C0A8DA144BA3CE23371142F1C1" ma:contentTypeVersion="4" ma:contentTypeDescription="Új dokumentum létrehozása." ma:contentTypeScope="" ma:versionID="08942a852d57339bb1edb5de894ff026">
  <xsd:schema xmlns:xsd="http://www.w3.org/2001/XMLSchema" xmlns:xs="http://www.w3.org/2001/XMLSchema" xmlns:p="http://schemas.microsoft.com/office/2006/metadata/properties" xmlns:ns2="a58a214c-820c-4734-bda3-4e03de5b7370" targetNamespace="http://schemas.microsoft.com/office/2006/metadata/properties" ma:root="true" ma:fieldsID="4d0fec0d8da016b7e45316e010bba48a" ns2:_="">
    <xsd:import namespace="a58a214c-820c-4734-bda3-4e03de5b73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a214c-820c-4734-bda3-4e03de5b7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6A29D3-E157-4FBC-AFB2-56F957106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8a214c-820c-4734-bda3-4e03de5b7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D8BB1C-7C9E-4959-A738-CB7D22A0FB6A}">
  <ds:schemaRefs>
    <ds:schemaRef ds:uri="http://schemas.microsoft.com/sharepoint/v3/contenttype/forms"/>
  </ds:schemaRefs>
</ds:datastoreItem>
</file>

<file path=customXml/itemProps3.xml><?xml version="1.0" encoding="utf-8"?>
<ds:datastoreItem xmlns:ds="http://schemas.openxmlformats.org/officeDocument/2006/customXml" ds:itemID="{777D59A6-C73D-417F-BD93-5CDF1078EA3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cnl2019_template</Template>
  <TotalTime>516</TotalTime>
  <Words>3266</Words>
  <Application>Microsoft Office PowerPoint</Application>
  <PresentationFormat>Szélesvásznú</PresentationFormat>
  <Paragraphs>580</Paragraphs>
  <Slides>71</Slides>
  <Notes>10</Notes>
  <HiddenSlides>0</HiddenSlides>
  <MMClips>0</MMClips>
  <ScaleCrop>false</ScaleCrop>
  <HeadingPairs>
    <vt:vector size="8" baseType="variant">
      <vt:variant>
        <vt:lpstr>Használt betűtípusok</vt:lpstr>
      </vt:variant>
      <vt:variant>
        <vt:i4>9</vt:i4>
      </vt:variant>
      <vt:variant>
        <vt:lpstr>Téma</vt:lpstr>
      </vt:variant>
      <vt:variant>
        <vt:i4>5</vt:i4>
      </vt:variant>
      <vt:variant>
        <vt:lpstr>Beágyazott OLE kiszolgálók</vt:lpstr>
      </vt:variant>
      <vt:variant>
        <vt:i4>3</vt:i4>
      </vt:variant>
      <vt:variant>
        <vt:lpstr>Diacímek</vt:lpstr>
      </vt:variant>
      <vt:variant>
        <vt:i4>71</vt:i4>
      </vt:variant>
    </vt:vector>
  </HeadingPairs>
  <TitlesOfParts>
    <vt:vector size="88" baseType="lpstr">
      <vt:lpstr>Arial</vt:lpstr>
      <vt:lpstr>Calibri</vt:lpstr>
      <vt:lpstr>Calibri Light</vt:lpstr>
      <vt:lpstr>Courier New</vt:lpstr>
      <vt:lpstr>Futura Bk</vt:lpstr>
      <vt:lpstr>Helvetica</vt:lpstr>
      <vt:lpstr>Times</vt:lpstr>
      <vt:lpstr>Times New Roman</vt:lpstr>
      <vt:lpstr>Wingdings</vt:lpstr>
      <vt:lpstr>Egyéni tervezés</vt:lpstr>
      <vt:lpstr>cnl2019</vt:lpstr>
      <vt:lpstr>1_Egyéni tervezés</vt:lpstr>
      <vt:lpstr>1_cnl2019</vt:lpstr>
      <vt:lpstr>2_Egyéni tervezés</vt:lpstr>
      <vt:lpstr>Chart</vt:lpstr>
      <vt:lpstr>Equation</vt:lpstr>
      <vt:lpstr>Visio</vt:lpstr>
      <vt:lpstr>Big Data Architektúrák és  Elemző Módszerek 9.EA Ensemble módszerek Klaszterezés – K-Means</vt:lpstr>
      <vt:lpstr>Ensemble methods</vt:lpstr>
      <vt:lpstr>The ensemble concept</vt:lpstr>
      <vt:lpstr>Idea</vt:lpstr>
      <vt:lpstr>Homogenous case</vt:lpstr>
      <vt:lpstr>Bagging</vt:lpstr>
      <vt:lpstr>Bagging</vt:lpstr>
      <vt:lpstr>Boosting</vt:lpstr>
      <vt:lpstr>Boosting</vt:lpstr>
      <vt:lpstr>Example: AdaBoost</vt:lpstr>
      <vt:lpstr>Example: AdaBoost</vt:lpstr>
      <vt:lpstr>AdaBoost example</vt:lpstr>
      <vt:lpstr>AdaBoost example</vt:lpstr>
      <vt:lpstr>AdaBoost example</vt:lpstr>
      <vt:lpstr>AdaBoost example</vt:lpstr>
      <vt:lpstr>AdaBoost example</vt:lpstr>
      <vt:lpstr>Illustrating AdaBoost</vt:lpstr>
      <vt:lpstr>Illustrating AdaBoost</vt:lpstr>
      <vt:lpstr>How strong an AdaBoost classifier?</vt:lpstr>
      <vt:lpstr>More readings</vt:lpstr>
      <vt:lpstr>GradientBoostingTree</vt:lpstr>
      <vt:lpstr>Clustering</vt:lpstr>
      <vt:lpstr>Unsupervised learning</vt:lpstr>
      <vt:lpstr>Unsupervised learning</vt:lpstr>
      <vt:lpstr>Why cluster?</vt:lpstr>
      <vt:lpstr> Goal of Clustering</vt:lpstr>
      <vt:lpstr>PowerPoint-bemutató</vt:lpstr>
      <vt:lpstr>PowerPoint-bemutató</vt:lpstr>
      <vt:lpstr>PowerPoint-bemutató</vt:lpstr>
      <vt:lpstr>PowerPoint-bemutató</vt:lpstr>
      <vt:lpstr>PowerPoint-bemutató</vt:lpstr>
      <vt:lpstr>PowerPoint-bemutató</vt:lpstr>
      <vt:lpstr>PowerPoint-bemutató</vt:lpstr>
      <vt:lpstr>Two Types of Clustering</vt:lpstr>
      <vt:lpstr>Dendogram: A Useful Tool for Summarizing Similarity Measurements </vt:lpstr>
      <vt:lpstr>PowerPoint-bemutató</vt:lpstr>
      <vt:lpstr>PowerPoint-bemutató</vt:lpstr>
      <vt:lpstr>PowerPoint-bemutató</vt:lpstr>
      <vt:lpstr>PowerPoint-bemutató</vt:lpstr>
      <vt:lpstr>PowerPoint-bemutató</vt:lpstr>
      <vt:lpstr>Hierarchical Clustering</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Combinatorial Approach</vt:lpstr>
      <vt:lpstr>PowerPoint-bemutató</vt:lpstr>
      <vt:lpstr>PowerPoint-bemutató</vt:lpstr>
      <vt:lpstr>K-means Clustering: Step 1</vt:lpstr>
      <vt:lpstr>K-means Clustering: Step 2</vt:lpstr>
      <vt:lpstr>K-means Clustering: Step 3</vt:lpstr>
      <vt:lpstr>K-means Clustering: Step 4</vt:lpstr>
      <vt:lpstr>K-means Clustering: Step 5</vt:lpstr>
      <vt:lpstr>Comments on k-Means</vt:lpstr>
      <vt:lpstr>How do we measure similarity? </vt:lpstr>
      <vt:lpstr>PowerPoint-bemutató</vt:lpstr>
      <vt:lpstr>PowerPoint-bemutató</vt:lpstr>
      <vt:lpstr>PowerPoint-bemutató</vt:lpstr>
      <vt:lpstr>Partition Algorithm 2: Using a Euclidean Distance Threshold to Define Clusters</vt:lpstr>
      <vt:lpstr>But should we use Euclidean Distance?</vt:lpstr>
      <vt:lpstr>Is normalization desirable?</vt:lpstr>
      <vt:lpstr>Distances: Quantitative Variables</vt:lpstr>
      <vt:lpstr>Distances: Ordinal and Categorical Variables</vt:lpstr>
      <vt:lpstr>Combining Distances</vt:lpstr>
      <vt:lpstr>What is a good clustering?</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Architektúrák és  Elemző Módszerek 6.EA Gépi tanulás – osztályozás alapok</dc:title>
  <dc:creator>LAKI Sandor</dc:creator>
  <cp:lastModifiedBy>LAKI Sandor</cp:lastModifiedBy>
  <cp:revision>17</cp:revision>
  <dcterms:created xsi:type="dcterms:W3CDTF">2020-11-05T21:52:30Z</dcterms:created>
  <dcterms:modified xsi:type="dcterms:W3CDTF">2022-11-10T20:23:19Z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0x01010063EF65C0A8DA144BA3CE23371142F1C1</vt:lpwstr>
  </property>
</Properties>
</file>